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 initials="G" lastIdx="1" clrIdx="0">
    <p:extLst>
      <p:ext uri="{19B8F6BF-5375-455C-9EA6-DF929625EA0E}">
        <p15:presenceInfo xmlns:p15="http://schemas.microsoft.com/office/powerpoint/2012/main" userId="Geof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67" d="100"/>
          <a:sy n="67"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18T17:14:06.997" idx="1">
    <p:pos x="10" y="10"/>
    <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E0DEA-0493-4629-8504-38BE177673D3}" type="datetimeFigureOut">
              <a:rPr lang="en-GB" smtClean="0"/>
              <a:t>18/11/2016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5C11A-1F71-4BD5-8C21-F71D345588E6}" type="slidenum">
              <a:rPr lang="en-GB" smtClean="0"/>
              <a:t>‹#›</a:t>
            </a:fld>
            <a:endParaRPr lang="en-GB"/>
          </a:p>
        </p:txBody>
      </p:sp>
    </p:spTree>
    <p:extLst>
      <p:ext uri="{BB962C8B-B14F-4D97-AF65-F5344CB8AC3E}">
        <p14:creationId xmlns:p14="http://schemas.microsoft.com/office/powerpoint/2010/main" val="4103785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5BC3D5E-921C-43F3-A5D1-8EC6BDAA2635}"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188349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BC3D5E-921C-43F3-A5D1-8EC6BDAA2635}"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2777004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BC3D5E-921C-43F3-A5D1-8EC6BDAA2635}"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210129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5BC3D5E-921C-43F3-A5D1-8EC6BDAA2635}"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108070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BC3D5E-921C-43F3-A5D1-8EC6BDAA2635}"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2411741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5BC3D5E-921C-43F3-A5D1-8EC6BDAA2635}"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2768864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5BC3D5E-921C-43F3-A5D1-8EC6BDAA2635}" type="datetimeFigureOut">
              <a:rPr lang="en-GB" smtClean="0"/>
              <a:t>18/11/2016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115537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5BC3D5E-921C-43F3-A5D1-8EC6BDAA2635}" type="datetimeFigureOut">
              <a:rPr lang="en-GB" smtClean="0"/>
              <a:t>18/11/2016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963458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C3D5E-921C-43F3-A5D1-8EC6BDAA2635}" type="datetimeFigureOut">
              <a:rPr lang="en-GB" smtClean="0"/>
              <a:t>18/11/2016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9251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C3D5E-921C-43F3-A5D1-8EC6BDAA2635}"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215559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BC3D5E-921C-43F3-A5D1-8EC6BDAA2635}"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57713F-036D-4AF5-B5FF-C7ECB1058496}" type="slidenum">
              <a:rPr lang="en-GB" smtClean="0"/>
              <a:t>‹#›</a:t>
            </a:fld>
            <a:endParaRPr lang="en-GB"/>
          </a:p>
        </p:txBody>
      </p:sp>
    </p:spTree>
    <p:extLst>
      <p:ext uri="{BB962C8B-B14F-4D97-AF65-F5344CB8AC3E}">
        <p14:creationId xmlns:p14="http://schemas.microsoft.com/office/powerpoint/2010/main" val="45558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C3D5E-921C-43F3-A5D1-8EC6BDAA2635}" type="datetimeFigureOut">
              <a:rPr lang="en-GB" smtClean="0"/>
              <a:t>18/11/2016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713F-036D-4AF5-B5FF-C7ECB1058496}" type="slidenum">
              <a:rPr lang="en-GB" smtClean="0"/>
              <a:t>‹#›</a:t>
            </a:fld>
            <a:endParaRPr lang="en-GB"/>
          </a:p>
        </p:txBody>
      </p:sp>
    </p:spTree>
    <p:extLst>
      <p:ext uri="{BB962C8B-B14F-4D97-AF65-F5344CB8AC3E}">
        <p14:creationId xmlns:p14="http://schemas.microsoft.com/office/powerpoint/2010/main" val="266318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4412" y="1347490"/>
            <a:ext cx="10101263" cy="4247317"/>
          </a:xfrm>
          <a:prstGeom prst="rect">
            <a:avLst/>
          </a:prstGeom>
        </p:spPr>
        <p:txBody>
          <a:bodyPr wrap="square">
            <a:spAutoFit/>
          </a:bodyPr>
          <a:lstStyle/>
          <a:p>
            <a:pPr marL="457200" indent="-457200">
              <a:buFont typeface="Arial" panose="020B0604020202020204" pitchFamily="34" charset="0"/>
              <a:buChar char="•"/>
            </a:pPr>
            <a:r>
              <a:rPr lang="en-GB" sz="2800" dirty="0"/>
              <a:t>Introduce the aims and objectives for the session.</a:t>
            </a:r>
          </a:p>
          <a:p>
            <a:endParaRPr lang="en-GB" sz="2800" dirty="0"/>
          </a:p>
          <a:p>
            <a:pPr marL="457200" indent="-457200">
              <a:buFont typeface="Arial" panose="020B0604020202020204" pitchFamily="34" charset="0"/>
              <a:buChar char="•"/>
            </a:pPr>
            <a:r>
              <a:rPr lang="en-GB" sz="2800" dirty="0"/>
              <a:t>Answer the profit and loss questions as a group.</a:t>
            </a:r>
          </a:p>
          <a:p>
            <a:endParaRPr lang="en-GB" sz="2800" dirty="0"/>
          </a:p>
          <a:p>
            <a:pPr marL="457200" indent="-457200">
              <a:buFont typeface="Arial" panose="020B0604020202020204" pitchFamily="34" charset="0"/>
              <a:buChar char="•"/>
            </a:pPr>
            <a:r>
              <a:rPr lang="en-GB" sz="2800" dirty="0"/>
              <a:t>Explain profit and loss accounts and give examples. </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Calculate the cost of sales and gross profit on the board. </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Calculate the cost of sales and gross profit using a new example. </a:t>
            </a:r>
          </a:p>
          <a:p>
            <a:endParaRPr lang="en-GB" dirty="0"/>
          </a:p>
        </p:txBody>
      </p:sp>
      <p:sp>
        <p:nvSpPr>
          <p:cNvPr id="5" name="Rectangle 4"/>
          <p:cNvSpPr/>
          <p:nvPr/>
        </p:nvSpPr>
        <p:spPr>
          <a:xfrm>
            <a:off x="2180973" y="266997"/>
            <a:ext cx="7144264"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loss accounts </a:t>
            </a:r>
          </a:p>
        </p:txBody>
      </p:sp>
      <p:pic>
        <p:nvPicPr>
          <p:cNvPr id="6" name="Picture 5"/>
          <p:cNvPicPr>
            <a:picLocks noChangeAspect="1"/>
          </p:cNvPicPr>
          <p:nvPr/>
        </p:nvPicPr>
        <p:blipFill>
          <a:blip r:embed="rId2"/>
          <a:stretch>
            <a:fillRect/>
          </a:stretch>
        </p:blipFill>
        <p:spPr>
          <a:xfrm>
            <a:off x="9377629" y="1190327"/>
            <a:ext cx="2181225" cy="2095500"/>
          </a:xfrm>
          <a:prstGeom prst="rect">
            <a:avLst/>
          </a:prstGeom>
        </p:spPr>
      </p:pic>
    </p:spTree>
    <p:extLst>
      <p:ext uri="{BB962C8B-B14F-4D97-AF65-F5344CB8AC3E}">
        <p14:creationId xmlns:p14="http://schemas.microsoft.com/office/powerpoint/2010/main" val="2430350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6837" y="1600111"/>
            <a:ext cx="8715375" cy="2677656"/>
          </a:xfrm>
          <a:prstGeom prst="rect">
            <a:avLst/>
          </a:prstGeom>
        </p:spPr>
        <p:txBody>
          <a:bodyPr wrap="square">
            <a:spAutoFit/>
          </a:bodyPr>
          <a:lstStyle/>
          <a:p>
            <a:r>
              <a:rPr lang="en-GB" sz="2800" b="1" dirty="0"/>
              <a:t>Cost of sales = opening stock + purchases – closing stock</a:t>
            </a:r>
          </a:p>
          <a:p>
            <a:endParaRPr lang="en-GB" sz="2800" dirty="0"/>
          </a:p>
          <a:p>
            <a:endParaRPr lang="en-GB" sz="2800" dirty="0"/>
          </a:p>
          <a:p>
            <a:r>
              <a:rPr lang="en-GB" sz="2800" dirty="0"/>
              <a:t>So for Frying </a:t>
            </a:r>
            <a:r>
              <a:rPr lang="en-GB" sz="2800" dirty="0" err="1"/>
              <a:t>Tonite</a:t>
            </a:r>
            <a:r>
              <a:rPr lang="en-GB" sz="2800" dirty="0"/>
              <a:t> the calculation would be:</a:t>
            </a:r>
          </a:p>
          <a:p>
            <a:endParaRPr lang="en-GB" sz="2800" dirty="0"/>
          </a:p>
          <a:p>
            <a:r>
              <a:rPr lang="en-GB" sz="2800" dirty="0"/>
              <a:t> £3900 + £28 600 – £4700 = £27 800</a:t>
            </a:r>
            <a:endParaRPr lang="en-GB" sz="2800" dirty="0"/>
          </a:p>
        </p:txBody>
      </p:sp>
      <p:sp>
        <p:nvSpPr>
          <p:cNvPr id="3" name="Rectangle 2"/>
          <p:cNvSpPr/>
          <p:nvPr/>
        </p:nvSpPr>
        <p:spPr>
          <a:xfrm>
            <a:off x="3771779" y="309860"/>
            <a:ext cx="3905493" cy="923330"/>
          </a:xfrm>
          <a:prstGeom prst="rect">
            <a:avLst/>
          </a:prstGeom>
          <a:noFill/>
        </p:spPr>
        <p:txBody>
          <a:bodyPr wrap="none" lIns="91440" tIns="45720" rIns="91440" bIns="45720">
            <a:spAutoFit/>
          </a:bodyPr>
          <a:lstStyle/>
          <a:p>
            <a:pPr algn="ctr"/>
            <a:r>
              <a:rPr lang="en-GB"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Cost of sales </a:t>
            </a: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Picture 4"/>
          <p:cNvPicPr>
            <a:picLocks noChangeAspect="1"/>
          </p:cNvPicPr>
          <p:nvPr/>
        </p:nvPicPr>
        <p:blipFill>
          <a:blip r:embed="rId2"/>
          <a:stretch>
            <a:fillRect/>
          </a:stretch>
        </p:blipFill>
        <p:spPr>
          <a:xfrm>
            <a:off x="7343774" y="4277767"/>
            <a:ext cx="4067175" cy="2033588"/>
          </a:xfrm>
          <a:prstGeom prst="rect">
            <a:avLst/>
          </a:prstGeom>
        </p:spPr>
      </p:pic>
    </p:spTree>
    <p:extLst>
      <p:ext uri="{BB962C8B-B14F-4D97-AF65-F5344CB8AC3E}">
        <p14:creationId xmlns:p14="http://schemas.microsoft.com/office/powerpoint/2010/main" val="291833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949" y="1384638"/>
            <a:ext cx="10772775" cy="4401205"/>
          </a:xfrm>
          <a:prstGeom prst="rect">
            <a:avLst/>
          </a:prstGeom>
        </p:spPr>
        <p:txBody>
          <a:bodyPr wrap="square">
            <a:spAutoFit/>
          </a:bodyPr>
          <a:lstStyle/>
          <a:p>
            <a:r>
              <a:rPr lang="en-GB" sz="2800" dirty="0"/>
              <a:t>The figure for the cost of sales is placed in the second column, below the sales figure.</a:t>
            </a:r>
          </a:p>
          <a:p>
            <a:endParaRPr lang="en-GB" sz="2800" dirty="0"/>
          </a:p>
          <a:p>
            <a:r>
              <a:rPr lang="en-GB" sz="2800" dirty="0"/>
              <a:t>Gross profit is calculated by taking the cost of sales away from sales. </a:t>
            </a:r>
          </a:p>
          <a:p>
            <a:endParaRPr lang="en-GB" sz="2800" b="1" dirty="0"/>
          </a:p>
          <a:p>
            <a:r>
              <a:rPr lang="en-GB" sz="2800" b="1" dirty="0"/>
              <a:t>Gross profit = Sales – Cost of sales </a:t>
            </a:r>
          </a:p>
          <a:p>
            <a:endParaRPr lang="en-GB" sz="2800" dirty="0"/>
          </a:p>
          <a:p>
            <a:r>
              <a:rPr lang="en-GB" sz="2800" dirty="0"/>
              <a:t>For Frying </a:t>
            </a:r>
            <a:r>
              <a:rPr lang="en-GB" sz="2800" dirty="0" err="1"/>
              <a:t>Tonite</a:t>
            </a:r>
            <a:r>
              <a:rPr lang="en-GB" sz="2800" dirty="0"/>
              <a:t> sales are £96 500, the cost of sales are £27 800, so:</a:t>
            </a:r>
          </a:p>
          <a:p>
            <a:endParaRPr lang="en-GB" sz="2800" dirty="0"/>
          </a:p>
          <a:p>
            <a:r>
              <a:rPr lang="en-GB" sz="2800" dirty="0"/>
              <a:t>£96 500 – £27 800 = £68 700</a:t>
            </a:r>
          </a:p>
        </p:txBody>
      </p:sp>
      <p:sp>
        <p:nvSpPr>
          <p:cNvPr id="3" name="Rectangle 2"/>
          <p:cNvSpPr/>
          <p:nvPr/>
        </p:nvSpPr>
        <p:spPr>
          <a:xfrm>
            <a:off x="3782012" y="281285"/>
            <a:ext cx="371358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Gross profit </a:t>
            </a:r>
          </a:p>
        </p:txBody>
      </p:sp>
      <p:pic>
        <p:nvPicPr>
          <p:cNvPr id="4" name="Picture 3"/>
          <p:cNvPicPr>
            <a:picLocks noChangeAspect="1"/>
          </p:cNvPicPr>
          <p:nvPr/>
        </p:nvPicPr>
        <p:blipFill>
          <a:blip r:embed="rId2"/>
          <a:stretch>
            <a:fillRect/>
          </a:stretch>
        </p:blipFill>
        <p:spPr>
          <a:xfrm>
            <a:off x="6443664" y="5047413"/>
            <a:ext cx="3505200" cy="1476860"/>
          </a:xfrm>
          <a:prstGeom prst="rect">
            <a:avLst/>
          </a:prstGeom>
        </p:spPr>
      </p:pic>
    </p:spTree>
    <p:extLst>
      <p:ext uri="{BB962C8B-B14F-4D97-AF65-F5344CB8AC3E}">
        <p14:creationId xmlns:p14="http://schemas.microsoft.com/office/powerpoint/2010/main" val="3176985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6337" y="1584664"/>
            <a:ext cx="10067925" cy="3108543"/>
          </a:xfrm>
          <a:prstGeom prst="rect">
            <a:avLst/>
          </a:prstGeom>
        </p:spPr>
        <p:txBody>
          <a:bodyPr wrap="square">
            <a:spAutoFit/>
          </a:bodyPr>
          <a:lstStyle/>
          <a:p>
            <a:r>
              <a:rPr lang="en-GB" sz="2800" b="1" dirty="0"/>
              <a:t>Gross profit is an indicator of how efficient the business is at making and selling its product.</a:t>
            </a:r>
          </a:p>
          <a:p>
            <a:endParaRPr lang="en-GB" sz="2800" dirty="0"/>
          </a:p>
          <a:p>
            <a:r>
              <a:rPr lang="en-GB" sz="2800" dirty="0"/>
              <a:t> However, the figure for gross profit on its own does not help us judge the level of efficiency: after all, a large business is likely to have a much higher gross profit figure than a small business, but the small business could be better run or have less stock damage.</a:t>
            </a:r>
          </a:p>
        </p:txBody>
      </p:sp>
      <p:sp>
        <p:nvSpPr>
          <p:cNvPr id="3" name="Rectangle 2"/>
          <p:cNvSpPr/>
          <p:nvPr/>
        </p:nvSpPr>
        <p:spPr>
          <a:xfrm>
            <a:off x="2631191" y="352723"/>
            <a:ext cx="6512809" cy="923330"/>
          </a:xfrm>
          <a:prstGeom prst="rect">
            <a:avLst/>
          </a:prstGeom>
          <a:noFill/>
        </p:spPr>
        <p:txBody>
          <a:bodyPr wrap="none" lIns="91440" tIns="45720" rIns="91440" bIns="45720">
            <a:spAutoFit/>
          </a:bodyPr>
          <a:lstStyle/>
          <a:p>
            <a:pPr algn="ctr"/>
            <a:r>
              <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Gross profit explained</a:t>
            </a: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Picture 4"/>
          <p:cNvPicPr>
            <a:picLocks noChangeAspect="1"/>
          </p:cNvPicPr>
          <p:nvPr/>
        </p:nvPicPr>
        <p:blipFill>
          <a:blip r:embed="rId2"/>
          <a:stretch>
            <a:fillRect/>
          </a:stretch>
        </p:blipFill>
        <p:spPr>
          <a:xfrm>
            <a:off x="2045404" y="4878945"/>
            <a:ext cx="2286000" cy="1609725"/>
          </a:xfrm>
          <a:prstGeom prst="rect">
            <a:avLst/>
          </a:prstGeom>
        </p:spPr>
      </p:pic>
      <p:pic>
        <p:nvPicPr>
          <p:cNvPr id="6" name="Picture 5"/>
          <p:cNvPicPr>
            <a:picLocks noChangeAspect="1"/>
          </p:cNvPicPr>
          <p:nvPr/>
        </p:nvPicPr>
        <p:blipFill>
          <a:blip r:embed="rId3"/>
          <a:stretch>
            <a:fillRect/>
          </a:stretch>
        </p:blipFill>
        <p:spPr>
          <a:xfrm>
            <a:off x="6210299" y="4940353"/>
            <a:ext cx="3028950" cy="1504950"/>
          </a:xfrm>
          <a:prstGeom prst="rect">
            <a:avLst/>
          </a:prstGeom>
        </p:spPr>
      </p:pic>
    </p:spTree>
    <p:extLst>
      <p:ext uri="{BB962C8B-B14F-4D97-AF65-F5344CB8AC3E}">
        <p14:creationId xmlns:p14="http://schemas.microsoft.com/office/powerpoint/2010/main" val="130446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7747" y="338435"/>
            <a:ext cx="3036409"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Activity 1 </a:t>
            </a:r>
          </a:p>
        </p:txBody>
      </p:sp>
      <p:sp>
        <p:nvSpPr>
          <p:cNvPr id="3" name="TextBox 2"/>
          <p:cNvSpPr txBox="1"/>
          <p:nvPr/>
        </p:nvSpPr>
        <p:spPr>
          <a:xfrm>
            <a:off x="914400" y="1443037"/>
            <a:ext cx="10837710" cy="4401205"/>
          </a:xfrm>
          <a:prstGeom prst="rect">
            <a:avLst/>
          </a:prstGeom>
          <a:noFill/>
        </p:spPr>
        <p:txBody>
          <a:bodyPr wrap="none" rtlCol="0">
            <a:spAutoFit/>
          </a:bodyPr>
          <a:lstStyle/>
          <a:p>
            <a:r>
              <a:rPr lang="en-GB" sz="2800" b="1" u="sng" dirty="0"/>
              <a:t>Task: </a:t>
            </a:r>
          </a:p>
          <a:p>
            <a:endParaRPr lang="en-GB" sz="2800" dirty="0"/>
          </a:p>
          <a:p>
            <a:r>
              <a:rPr lang="en-GB" sz="2800" dirty="0"/>
              <a:t>Calculate Cost of sales and gross profit using the two examples provided. </a:t>
            </a:r>
          </a:p>
          <a:p>
            <a:endParaRPr lang="en-GB" sz="2800" dirty="0"/>
          </a:p>
          <a:p>
            <a:endParaRPr lang="en-GB" sz="2800" dirty="0"/>
          </a:p>
          <a:p>
            <a:r>
              <a:rPr lang="en-GB" sz="2800" dirty="0"/>
              <a:t>Written description on the board. </a:t>
            </a:r>
          </a:p>
          <a:p>
            <a:endParaRPr lang="en-GB" sz="2800" b="1" dirty="0"/>
          </a:p>
          <a:p>
            <a:endParaRPr lang="en-GB" sz="2800" b="1" dirty="0"/>
          </a:p>
          <a:p>
            <a:endParaRPr lang="en-GB" sz="2800" b="1" dirty="0"/>
          </a:p>
          <a:p>
            <a:r>
              <a:rPr lang="en-GB" sz="2800" b="1" dirty="0"/>
              <a:t>Time: 20 mins </a:t>
            </a:r>
          </a:p>
        </p:txBody>
      </p:sp>
      <p:pic>
        <p:nvPicPr>
          <p:cNvPr id="4" name="Picture 3"/>
          <p:cNvPicPr>
            <a:picLocks noChangeAspect="1"/>
          </p:cNvPicPr>
          <p:nvPr/>
        </p:nvPicPr>
        <p:blipFill>
          <a:blip r:embed="rId2"/>
          <a:stretch>
            <a:fillRect/>
          </a:stretch>
        </p:blipFill>
        <p:spPr>
          <a:xfrm>
            <a:off x="6768004" y="3910310"/>
            <a:ext cx="4257183" cy="2115204"/>
          </a:xfrm>
          <a:prstGeom prst="rect">
            <a:avLst/>
          </a:prstGeom>
        </p:spPr>
      </p:pic>
    </p:spTree>
    <p:extLst>
      <p:ext uri="{BB962C8B-B14F-4D97-AF65-F5344CB8AC3E}">
        <p14:creationId xmlns:p14="http://schemas.microsoft.com/office/powerpoint/2010/main" val="2327816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4412" y="1347490"/>
            <a:ext cx="10101263" cy="4247317"/>
          </a:xfrm>
          <a:prstGeom prst="rect">
            <a:avLst/>
          </a:prstGeom>
        </p:spPr>
        <p:txBody>
          <a:bodyPr wrap="square">
            <a:spAutoFit/>
          </a:bodyPr>
          <a:lstStyle/>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0" cap="none" spc="0" normalizeH="0" baseline="0" noProof="0" dirty="0">
                <a:ln>
                  <a:noFill/>
                </a:ln>
                <a:solidFill>
                  <a:sysClr val="windowText" lastClr="000000"/>
                </a:solidFill>
                <a:effectLst/>
                <a:uLnTx/>
                <a:uFillTx/>
              </a:rPr>
              <a:t>Introduce the aims and objectives for the session.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noProof="0" dirty="0">
              <a:ln>
                <a:noFill/>
              </a:ln>
              <a:solidFill>
                <a:sysClr val="windowText" lastClr="000000"/>
              </a:solidFill>
              <a:effectLst/>
              <a:uLnTx/>
              <a:uFillTx/>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0" cap="none" spc="0" normalizeH="0" baseline="0" noProof="0" dirty="0">
                <a:ln>
                  <a:noFill/>
                </a:ln>
                <a:solidFill>
                  <a:sysClr val="windowText" lastClr="000000"/>
                </a:solidFill>
                <a:effectLst/>
                <a:uLnTx/>
                <a:uFillTx/>
              </a:rPr>
              <a:t>Answer the profit and loss questions as a group.</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noProof="0" dirty="0">
              <a:ln>
                <a:noFill/>
              </a:ln>
              <a:solidFill>
                <a:sysClr val="windowText" lastClr="000000"/>
              </a:solidFill>
              <a:effectLst/>
              <a:uLnTx/>
              <a:uFillTx/>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0" cap="none" spc="0" normalizeH="0" baseline="0" noProof="0" dirty="0">
                <a:ln>
                  <a:noFill/>
                </a:ln>
                <a:solidFill>
                  <a:sysClr val="windowText" lastClr="000000"/>
                </a:solidFill>
                <a:effectLst/>
                <a:uLnTx/>
                <a:uFillTx/>
              </a:rPr>
              <a:t>Explain profit and loss accounts and give examples. </a:t>
            </a: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0" cap="none" spc="0" normalizeH="0" baseline="0" noProof="0" dirty="0">
              <a:ln>
                <a:noFill/>
              </a:ln>
              <a:solidFill>
                <a:sysClr val="windowText" lastClr="000000"/>
              </a:solidFill>
              <a:effectLst/>
              <a:uLnTx/>
              <a:uFillTx/>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0" cap="none" spc="0" normalizeH="0" baseline="0" noProof="0" dirty="0">
                <a:ln>
                  <a:noFill/>
                </a:ln>
                <a:solidFill>
                  <a:sysClr val="windowText" lastClr="000000"/>
                </a:solidFill>
                <a:effectLst/>
                <a:uLnTx/>
                <a:uFillTx/>
              </a:rPr>
              <a:t>Calculate the cost of sales and gross profit on the board. </a:t>
            </a: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0" cap="none" spc="0" normalizeH="0" baseline="0" noProof="0" dirty="0">
              <a:ln>
                <a:noFill/>
              </a:ln>
              <a:solidFill>
                <a:sysClr val="windowText" lastClr="000000"/>
              </a:solidFill>
              <a:effectLst/>
              <a:uLnTx/>
              <a:uFillTx/>
            </a:endParaRPr>
          </a:p>
          <a:p>
            <a:pPr marL="457200" marR="0" lvl="0" indent="-4572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0" cap="none" spc="0" normalizeH="0" baseline="0" noProof="0" dirty="0">
                <a:ln>
                  <a:noFill/>
                </a:ln>
                <a:solidFill>
                  <a:sysClr val="windowText" lastClr="000000"/>
                </a:solidFill>
                <a:effectLst/>
                <a:uLnTx/>
                <a:uFillTx/>
              </a:rPr>
              <a:t>Calculate the cost of sales and gross profit using a new example.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sp>
        <p:nvSpPr>
          <p:cNvPr id="5" name="Rectangle 4"/>
          <p:cNvSpPr/>
          <p:nvPr/>
        </p:nvSpPr>
        <p:spPr>
          <a:xfrm>
            <a:off x="2180973" y="266997"/>
            <a:ext cx="7144264"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rPr>
              <a:t>Profit and loss accounts </a:t>
            </a:r>
          </a:p>
        </p:txBody>
      </p:sp>
      <p:pic>
        <p:nvPicPr>
          <p:cNvPr id="6" name="Picture 5"/>
          <p:cNvPicPr>
            <a:picLocks noChangeAspect="1"/>
          </p:cNvPicPr>
          <p:nvPr/>
        </p:nvPicPr>
        <p:blipFill>
          <a:blip r:embed="rId2"/>
          <a:stretch>
            <a:fillRect/>
          </a:stretch>
        </p:blipFill>
        <p:spPr>
          <a:xfrm>
            <a:off x="9377629" y="1190327"/>
            <a:ext cx="2181225" cy="2095500"/>
          </a:xfrm>
          <a:prstGeom prst="rect">
            <a:avLst/>
          </a:prstGeom>
        </p:spPr>
      </p:pic>
    </p:spTree>
    <p:extLst>
      <p:ext uri="{BB962C8B-B14F-4D97-AF65-F5344CB8AC3E}">
        <p14:creationId xmlns:p14="http://schemas.microsoft.com/office/powerpoint/2010/main" val="266315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8118" y="438448"/>
            <a:ext cx="738997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a:t>
            </a: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 questions </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1289125" y="1843088"/>
            <a:ext cx="8158965" cy="3970318"/>
          </a:xfrm>
          <a:prstGeom prst="rect">
            <a:avLst/>
          </a:prstGeom>
          <a:noFill/>
        </p:spPr>
        <p:txBody>
          <a:bodyPr wrap="none" rtlCol="0">
            <a:spAutoFit/>
          </a:bodyPr>
          <a:lstStyle/>
          <a:p>
            <a:pPr marL="342900" indent="-342900">
              <a:buAutoNum type="arabicParenR"/>
            </a:pPr>
            <a:r>
              <a:rPr lang="en-GB" sz="2800" dirty="0"/>
              <a:t>When would you make a profit ? (Cost of sales)</a:t>
            </a:r>
          </a:p>
          <a:p>
            <a:pPr marL="342900" indent="-342900">
              <a:buAutoNum type="arabicParenR"/>
            </a:pPr>
            <a:endParaRPr lang="en-GB" sz="2800" dirty="0"/>
          </a:p>
          <a:p>
            <a:pPr marL="342900" indent="-342900">
              <a:buAutoNum type="arabicParenR"/>
            </a:pPr>
            <a:r>
              <a:rPr lang="en-GB" sz="2800" dirty="0"/>
              <a:t>When would you make a loss? (Cost of sales)</a:t>
            </a:r>
          </a:p>
          <a:p>
            <a:pPr marL="342900" indent="-342900">
              <a:buAutoNum type="arabicParenR"/>
            </a:pPr>
            <a:endParaRPr lang="en-GB" sz="2800" dirty="0"/>
          </a:p>
          <a:p>
            <a:pPr marL="342900" indent="-342900">
              <a:buAutoNum type="arabicParenR"/>
            </a:pPr>
            <a:r>
              <a:rPr lang="en-GB" sz="2800" dirty="0"/>
              <a:t>What is an expense?</a:t>
            </a:r>
          </a:p>
          <a:p>
            <a:pPr marL="342900" indent="-342900">
              <a:buAutoNum type="arabicParenR"/>
            </a:pPr>
            <a:endParaRPr lang="en-GB" sz="2800" dirty="0"/>
          </a:p>
          <a:p>
            <a:pPr marL="342900" indent="-342900">
              <a:buAutoNum type="arabicParenR"/>
            </a:pPr>
            <a:r>
              <a:rPr lang="en-GB" sz="2800" dirty="0"/>
              <a:t>If expenses are more than revenue you will make a ?</a:t>
            </a:r>
          </a:p>
          <a:p>
            <a:pPr marL="342900" indent="-342900">
              <a:buAutoNum type="arabicParenR"/>
            </a:pPr>
            <a:endParaRPr lang="en-GB" sz="2800" dirty="0"/>
          </a:p>
          <a:p>
            <a:pPr marL="342900" indent="-342900">
              <a:buAutoNum type="arabicParenR"/>
            </a:pPr>
            <a:r>
              <a:rPr lang="en-GB" sz="2800" dirty="0"/>
              <a:t>What is the cost of sales – Give an example?</a:t>
            </a:r>
          </a:p>
        </p:txBody>
      </p:sp>
      <p:pic>
        <p:nvPicPr>
          <p:cNvPr id="5" name="Picture 4"/>
          <p:cNvPicPr>
            <a:picLocks noChangeAspect="1"/>
          </p:cNvPicPr>
          <p:nvPr/>
        </p:nvPicPr>
        <p:blipFill>
          <a:blip r:embed="rId2"/>
          <a:stretch>
            <a:fillRect/>
          </a:stretch>
        </p:blipFill>
        <p:spPr>
          <a:xfrm>
            <a:off x="9448090" y="2216575"/>
            <a:ext cx="2257425" cy="3596831"/>
          </a:xfrm>
          <a:prstGeom prst="rect">
            <a:avLst/>
          </a:prstGeom>
        </p:spPr>
      </p:pic>
    </p:spTree>
    <p:extLst>
      <p:ext uri="{BB962C8B-B14F-4D97-AF65-F5344CB8AC3E}">
        <p14:creationId xmlns:p14="http://schemas.microsoft.com/office/powerpoint/2010/main" val="85647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291" y="495598"/>
            <a:ext cx="6868547"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loss account </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Rectangle 2"/>
          <p:cNvSpPr/>
          <p:nvPr/>
        </p:nvSpPr>
        <p:spPr>
          <a:xfrm>
            <a:off x="1295402" y="1614398"/>
            <a:ext cx="9144000" cy="4401205"/>
          </a:xfrm>
          <a:prstGeom prst="rect">
            <a:avLst/>
          </a:prstGeom>
        </p:spPr>
        <p:txBody>
          <a:bodyPr wrap="square">
            <a:spAutoFit/>
          </a:bodyPr>
          <a:lstStyle/>
          <a:p>
            <a:r>
              <a:rPr lang="en-GB" sz="2800" dirty="0"/>
              <a:t>Profit and loss accounts are said to give a ‘historic view’ of the business’s trading income and expenditure over the previous 12 months. </a:t>
            </a:r>
          </a:p>
          <a:p>
            <a:endParaRPr lang="en-GB" sz="2800" dirty="0"/>
          </a:p>
          <a:p>
            <a:endParaRPr lang="en-GB" sz="2800" dirty="0"/>
          </a:p>
          <a:p>
            <a:endParaRPr lang="en-GB" sz="2800" b="1" dirty="0"/>
          </a:p>
          <a:p>
            <a:endParaRPr lang="en-GB" sz="2800" b="1" dirty="0"/>
          </a:p>
          <a:p>
            <a:endParaRPr lang="en-GB" sz="2800" b="1" dirty="0"/>
          </a:p>
          <a:p>
            <a:r>
              <a:rPr lang="en-GB" sz="2800" b="1" dirty="0"/>
              <a:t>The account will show all income and expenditure received and incurred over the previous year. </a:t>
            </a:r>
            <a:endParaRPr lang="en-GB" sz="2800" b="1" dirty="0"/>
          </a:p>
        </p:txBody>
      </p:sp>
      <p:pic>
        <p:nvPicPr>
          <p:cNvPr id="4" name="Picture 3"/>
          <p:cNvPicPr>
            <a:picLocks noChangeAspect="1"/>
          </p:cNvPicPr>
          <p:nvPr/>
        </p:nvPicPr>
        <p:blipFill>
          <a:blip r:embed="rId2"/>
          <a:stretch>
            <a:fillRect/>
          </a:stretch>
        </p:blipFill>
        <p:spPr>
          <a:xfrm>
            <a:off x="7505700" y="2724387"/>
            <a:ext cx="2095500" cy="2181225"/>
          </a:xfrm>
          <a:prstGeom prst="rect">
            <a:avLst/>
          </a:prstGeom>
        </p:spPr>
      </p:pic>
      <p:pic>
        <p:nvPicPr>
          <p:cNvPr id="5" name="Picture 4"/>
          <p:cNvPicPr>
            <a:picLocks noChangeAspect="1"/>
          </p:cNvPicPr>
          <p:nvPr/>
        </p:nvPicPr>
        <p:blipFill>
          <a:blip r:embed="rId3"/>
          <a:stretch>
            <a:fillRect/>
          </a:stretch>
        </p:blipFill>
        <p:spPr>
          <a:xfrm>
            <a:off x="2419352" y="3267074"/>
            <a:ext cx="3448050" cy="1323975"/>
          </a:xfrm>
          <a:prstGeom prst="rect">
            <a:avLst/>
          </a:prstGeom>
        </p:spPr>
      </p:pic>
    </p:spTree>
    <p:extLst>
      <p:ext uri="{BB962C8B-B14F-4D97-AF65-F5344CB8AC3E}">
        <p14:creationId xmlns:p14="http://schemas.microsoft.com/office/powerpoint/2010/main" val="267036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4422" y="1275448"/>
            <a:ext cx="9986963" cy="4832092"/>
          </a:xfrm>
          <a:prstGeom prst="rect">
            <a:avLst/>
          </a:prstGeom>
        </p:spPr>
        <p:txBody>
          <a:bodyPr wrap="square">
            <a:spAutoFit/>
          </a:bodyPr>
          <a:lstStyle/>
          <a:p>
            <a:r>
              <a:rPr lang="en-GB" sz="2800" dirty="0"/>
              <a:t>The first section of a profit and loss account is sometimes referred to as the trading account. The trading account shows what the sales of the business have been and the </a:t>
            </a:r>
            <a:r>
              <a:rPr lang="en-GB" sz="2800" b="1" dirty="0"/>
              <a:t>direct costs of making those sales – known as the cost of sales. </a:t>
            </a:r>
          </a:p>
          <a:p>
            <a:endParaRPr lang="en-GB" sz="2800" dirty="0"/>
          </a:p>
          <a:p>
            <a:endParaRPr lang="en-GB" sz="2800" dirty="0"/>
          </a:p>
          <a:p>
            <a:endParaRPr lang="en-GB" sz="2800" dirty="0"/>
          </a:p>
          <a:p>
            <a:endParaRPr lang="en-GB" sz="2800" dirty="0"/>
          </a:p>
          <a:p>
            <a:r>
              <a:rPr lang="en-GB" sz="2800" dirty="0"/>
              <a:t>When we take the cost of sales away from the sales of a business, the figure we are left with is known as </a:t>
            </a:r>
            <a:r>
              <a:rPr lang="en-GB" sz="2800" b="1" dirty="0"/>
              <a:t>gross profit</a:t>
            </a:r>
            <a:r>
              <a:rPr lang="en-GB" sz="2800" dirty="0"/>
              <a:t>. This is the first figure of real importance.</a:t>
            </a:r>
            <a:endParaRPr lang="en-GB" sz="2800" dirty="0"/>
          </a:p>
        </p:txBody>
      </p:sp>
      <p:sp>
        <p:nvSpPr>
          <p:cNvPr id="3" name="Rectangle 2"/>
          <p:cNvSpPr/>
          <p:nvPr/>
        </p:nvSpPr>
        <p:spPr>
          <a:xfrm>
            <a:off x="2673631" y="252710"/>
            <a:ext cx="686854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loss account </a:t>
            </a:r>
          </a:p>
        </p:txBody>
      </p:sp>
      <p:pic>
        <p:nvPicPr>
          <p:cNvPr id="4" name="Picture 3"/>
          <p:cNvPicPr>
            <a:picLocks noChangeAspect="1"/>
          </p:cNvPicPr>
          <p:nvPr/>
        </p:nvPicPr>
        <p:blipFill>
          <a:blip r:embed="rId2"/>
          <a:stretch>
            <a:fillRect/>
          </a:stretch>
        </p:blipFill>
        <p:spPr>
          <a:xfrm>
            <a:off x="6943725" y="3129172"/>
            <a:ext cx="3033713" cy="1657350"/>
          </a:xfrm>
          <a:prstGeom prst="rect">
            <a:avLst/>
          </a:prstGeom>
        </p:spPr>
      </p:pic>
      <p:pic>
        <p:nvPicPr>
          <p:cNvPr id="5" name="Picture 4"/>
          <p:cNvPicPr>
            <a:picLocks noChangeAspect="1"/>
          </p:cNvPicPr>
          <p:nvPr/>
        </p:nvPicPr>
        <p:blipFill>
          <a:blip r:embed="rId3"/>
          <a:stretch>
            <a:fillRect/>
          </a:stretch>
        </p:blipFill>
        <p:spPr>
          <a:xfrm>
            <a:off x="1710812" y="3261982"/>
            <a:ext cx="3381990" cy="1391730"/>
          </a:xfrm>
          <a:prstGeom prst="rect">
            <a:avLst/>
          </a:prstGeom>
        </p:spPr>
      </p:pic>
    </p:spTree>
    <p:extLst>
      <p:ext uri="{BB962C8B-B14F-4D97-AF65-F5344CB8AC3E}">
        <p14:creationId xmlns:p14="http://schemas.microsoft.com/office/powerpoint/2010/main" val="389613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4475" y="1361598"/>
            <a:ext cx="9144000" cy="4832092"/>
          </a:xfrm>
          <a:prstGeom prst="rect">
            <a:avLst/>
          </a:prstGeom>
        </p:spPr>
        <p:txBody>
          <a:bodyPr wrap="square">
            <a:spAutoFit/>
          </a:bodyPr>
          <a:lstStyle/>
          <a:p>
            <a:r>
              <a:rPr lang="en-GB" sz="2800" dirty="0"/>
              <a:t>The profit and loss account for Frying </a:t>
            </a:r>
            <a:r>
              <a:rPr lang="en-GB" sz="2800" dirty="0" err="1"/>
              <a:t>Tonite</a:t>
            </a:r>
            <a:r>
              <a:rPr lang="en-GB" sz="2800" dirty="0"/>
              <a:t> (a takeaway) for the year 2013–14 is shown to the right. It is normal practice for profit and loss accounts to be produced for 12 months trading. </a:t>
            </a:r>
          </a:p>
          <a:p>
            <a:endParaRPr lang="en-GB" sz="2800" dirty="0"/>
          </a:p>
          <a:p>
            <a:endParaRPr lang="en-GB" sz="2800" dirty="0"/>
          </a:p>
          <a:p>
            <a:endParaRPr lang="en-GB" sz="2800" dirty="0"/>
          </a:p>
          <a:p>
            <a:endParaRPr lang="en-GB" sz="2800" dirty="0"/>
          </a:p>
          <a:p>
            <a:endParaRPr lang="en-GB" sz="2800" dirty="0"/>
          </a:p>
          <a:p>
            <a:r>
              <a:rPr lang="en-GB" sz="2800" dirty="0"/>
              <a:t>However, the 12 months do not have to run from January to December – they can cover any 12 consecutive months. </a:t>
            </a:r>
            <a:endParaRPr lang="en-GB" sz="2800" dirty="0"/>
          </a:p>
        </p:txBody>
      </p:sp>
      <p:sp>
        <p:nvSpPr>
          <p:cNvPr id="3" name="Rectangle 2"/>
          <p:cNvSpPr/>
          <p:nvPr/>
        </p:nvSpPr>
        <p:spPr>
          <a:xfrm>
            <a:off x="2434218" y="252710"/>
            <a:ext cx="7037824" cy="923330"/>
          </a:xfrm>
          <a:prstGeom prst="rect">
            <a:avLst/>
          </a:prstGeom>
          <a:noFill/>
        </p:spPr>
        <p:txBody>
          <a:bodyPr wrap="none" lIns="91440" tIns="45720" rIns="91440" bIns="45720">
            <a:spAutoFit/>
          </a:bodyPr>
          <a:lstStyle/>
          <a:p>
            <a:pPr algn="ctr"/>
            <a:r>
              <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loss example </a:t>
            </a: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4" name="Picture 3"/>
          <p:cNvPicPr>
            <a:picLocks noChangeAspect="1"/>
          </p:cNvPicPr>
          <p:nvPr/>
        </p:nvPicPr>
        <p:blipFill>
          <a:blip r:embed="rId2"/>
          <a:stretch>
            <a:fillRect/>
          </a:stretch>
        </p:blipFill>
        <p:spPr>
          <a:xfrm>
            <a:off x="7515225" y="3024188"/>
            <a:ext cx="2171699" cy="1809749"/>
          </a:xfrm>
          <a:prstGeom prst="rect">
            <a:avLst/>
          </a:prstGeom>
        </p:spPr>
      </p:pic>
      <p:pic>
        <p:nvPicPr>
          <p:cNvPr id="5" name="Picture 4"/>
          <p:cNvPicPr>
            <a:picLocks noChangeAspect="1"/>
          </p:cNvPicPr>
          <p:nvPr/>
        </p:nvPicPr>
        <p:blipFill>
          <a:blip r:embed="rId3"/>
          <a:stretch>
            <a:fillRect/>
          </a:stretch>
        </p:blipFill>
        <p:spPr>
          <a:xfrm>
            <a:off x="2755394" y="3128962"/>
            <a:ext cx="3518912" cy="1704975"/>
          </a:xfrm>
          <a:prstGeom prst="rect">
            <a:avLst/>
          </a:prstGeom>
        </p:spPr>
      </p:pic>
    </p:spTree>
    <p:extLst>
      <p:ext uri="{BB962C8B-B14F-4D97-AF65-F5344CB8AC3E}">
        <p14:creationId xmlns:p14="http://schemas.microsoft.com/office/powerpoint/2010/main" val="76119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3011" y="1671547"/>
            <a:ext cx="9658351" cy="1815882"/>
          </a:xfrm>
          <a:prstGeom prst="rect">
            <a:avLst/>
          </a:prstGeom>
        </p:spPr>
        <p:txBody>
          <a:bodyPr wrap="square">
            <a:spAutoFit/>
          </a:bodyPr>
          <a:lstStyle/>
          <a:p>
            <a:r>
              <a:rPr lang="en-GB" sz="2800" dirty="0"/>
              <a:t>The profit and loss account of Frying </a:t>
            </a:r>
            <a:r>
              <a:rPr lang="en-GB" sz="2800" dirty="0" err="1"/>
              <a:t>Tonite</a:t>
            </a:r>
            <a:r>
              <a:rPr lang="en-GB" sz="2800" dirty="0"/>
              <a:t> shows the income the business has received from its trading activities over the last 12 months, and all the money it has spent performing these business activities over the same 12 months.</a:t>
            </a:r>
            <a:endParaRPr lang="en-GB" sz="2800" dirty="0"/>
          </a:p>
        </p:txBody>
      </p:sp>
      <p:sp>
        <p:nvSpPr>
          <p:cNvPr id="3" name="Rectangle 2"/>
          <p:cNvSpPr/>
          <p:nvPr/>
        </p:nvSpPr>
        <p:spPr>
          <a:xfrm>
            <a:off x="1433803" y="352722"/>
            <a:ext cx="8752909" cy="923330"/>
          </a:xfrm>
          <a:prstGeom prst="rect">
            <a:avLst/>
          </a:prstGeom>
          <a:noFill/>
        </p:spPr>
        <p:txBody>
          <a:bodyPr wrap="none" lIns="91440" tIns="45720" rIns="91440" bIns="45720">
            <a:spAutoFit/>
          </a:bodyPr>
          <a:lstStyle/>
          <a:p>
            <a:pPr algn="ctr"/>
            <a:r>
              <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loss – Frying </a:t>
            </a:r>
            <a:r>
              <a:rPr lang="en-GB" sz="5400" b="1" cap="none" spc="0" dirty="0" err="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tonite</a:t>
            </a:r>
            <a:r>
              <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 </a:t>
            </a: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4" name="Picture 3"/>
          <p:cNvPicPr>
            <a:picLocks noChangeAspect="1"/>
          </p:cNvPicPr>
          <p:nvPr/>
        </p:nvPicPr>
        <p:blipFill>
          <a:blip r:embed="rId2"/>
          <a:stretch>
            <a:fillRect/>
          </a:stretch>
        </p:blipFill>
        <p:spPr>
          <a:xfrm>
            <a:off x="2414587" y="3882924"/>
            <a:ext cx="2619375" cy="1743075"/>
          </a:xfrm>
          <a:prstGeom prst="rect">
            <a:avLst/>
          </a:prstGeom>
        </p:spPr>
      </p:pic>
      <p:pic>
        <p:nvPicPr>
          <p:cNvPr id="5" name="Picture 4"/>
          <p:cNvPicPr>
            <a:picLocks noChangeAspect="1"/>
          </p:cNvPicPr>
          <p:nvPr/>
        </p:nvPicPr>
        <p:blipFill>
          <a:blip r:embed="rId3"/>
          <a:stretch>
            <a:fillRect/>
          </a:stretch>
        </p:blipFill>
        <p:spPr>
          <a:xfrm>
            <a:off x="6457949" y="4200525"/>
            <a:ext cx="2619375" cy="1743075"/>
          </a:xfrm>
          <a:prstGeom prst="rect">
            <a:avLst/>
          </a:prstGeom>
        </p:spPr>
      </p:pic>
    </p:spTree>
    <p:extLst>
      <p:ext uri="{BB962C8B-B14F-4D97-AF65-F5344CB8AC3E}">
        <p14:creationId xmlns:p14="http://schemas.microsoft.com/office/powerpoint/2010/main" val="77836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266" y="1337400"/>
            <a:ext cx="9144000" cy="5262979"/>
          </a:xfrm>
          <a:prstGeom prst="rect">
            <a:avLst/>
          </a:prstGeom>
        </p:spPr>
        <p:txBody>
          <a:bodyPr wrap="square">
            <a:spAutoFit/>
          </a:bodyPr>
          <a:lstStyle/>
          <a:p>
            <a:r>
              <a:rPr lang="en-GB" sz="2800" dirty="0"/>
              <a:t>Because the profit and loss account looks back over the past twelve months the first line always gives the business’s </a:t>
            </a:r>
            <a:r>
              <a:rPr lang="en-GB" sz="2800" b="1" dirty="0"/>
              <a:t>trading income for the year: </a:t>
            </a:r>
            <a:r>
              <a:rPr lang="en-GB" sz="2800" dirty="0"/>
              <a:t>i.e. the revenue gained from the goods the business has sold, or the services it has provided. </a:t>
            </a:r>
          </a:p>
          <a:p>
            <a:endParaRPr lang="en-GB" sz="2800" dirty="0"/>
          </a:p>
          <a:p>
            <a:endParaRPr lang="en-GB" sz="2800" dirty="0"/>
          </a:p>
          <a:p>
            <a:endParaRPr lang="en-GB" sz="2800" dirty="0"/>
          </a:p>
          <a:p>
            <a:endParaRPr lang="en-GB" sz="2800" b="1" dirty="0"/>
          </a:p>
          <a:p>
            <a:endParaRPr lang="en-GB" sz="2800" b="1" dirty="0"/>
          </a:p>
          <a:p>
            <a:r>
              <a:rPr lang="en-GB" sz="2800" b="1" dirty="0"/>
              <a:t>Trading income can be called different things: ‘sales’ or ‘revenue’ or ‘income’ or ‘turnover’, but they all mean the same thing.</a:t>
            </a:r>
          </a:p>
        </p:txBody>
      </p:sp>
      <p:sp>
        <p:nvSpPr>
          <p:cNvPr id="3" name="Rectangle 2"/>
          <p:cNvSpPr/>
          <p:nvPr/>
        </p:nvSpPr>
        <p:spPr>
          <a:xfrm>
            <a:off x="2067483" y="208687"/>
            <a:ext cx="7685566" cy="923330"/>
          </a:xfrm>
          <a:prstGeom prst="rect">
            <a:avLst/>
          </a:prstGeom>
          <a:noFill/>
        </p:spPr>
        <p:txBody>
          <a:bodyPr wrap="none" lIns="91440" tIns="45720" rIns="91440" bIns="45720">
            <a:spAutoFit/>
          </a:bodyPr>
          <a:lstStyle/>
          <a:p>
            <a:pPr algn="ctr"/>
            <a:r>
              <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loss – Turnover </a:t>
            </a:r>
            <a:endParaRPr lang="en-GB"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4" name="Picture 3"/>
          <p:cNvPicPr>
            <a:picLocks noChangeAspect="1"/>
          </p:cNvPicPr>
          <p:nvPr/>
        </p:nvPicPr>
        <p:blipFill>
          <a:blip r:embed="rId2"/>
          <a:stretch>
            <a:fillRect/>
          </a:stretch>
        </p:blipFill>
        <p:spPr>
          <a:xfrm>
            <a:off x="6591299" y="3262312"/>
            <a:ext cx="2638425" cy="1733550"/>
          </a:xfrm>
          <a:prstGeom prst="rect">
            <a:avLst/>
          </a:prstGeom>
        </p:spPr>
      </p:pic>
      <p:pic>
        <p:nvPicPr>
          <p:cNvPr id="5" name="Picture 4"/>
          <p:cNvPicPr>
            <a:picLocks noChangeAspect="1"/>
          </p:cNvPicPr>
          <p:nvPr/>
        </p:nvPicPr>
        <p:blipFill>
          <a:blip r:embed="rId3"/>
          <a:stretch>
            <a:fillRect/>
          </a:stretch>
        </p:blipFill>
        <p:spPr>
          <a:xfrm>
            <a:off x="2338388" y="3438524"/>
            <a:ext cx="2743200" cy="1666875"/>
          </a:xfrm>
          <a:prstGeom prst="rect">
            <a:avLst/>
          </a:prstGeom>
        </p:spPr>
      </p:pic>
    </p:spTree>
    <p:extLst>
      <p:ext uri="{BB962C8B-B14F-4D97-AF65-F5344CB8AC3E}">
        <p14:creationId xmlns:p14="http://schemas.microsoft.com/office/powerpoint/2010/main" val="1297271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73" y="1393389"/>
            <a:ext cx="9558338" cy="4401205"/>
          </a:xfrm>
          <a:prstGeom prst="rect">
            <a:avLst/>
          </a:prstGeom>
        </p:spPr>
        <p:txBody>
          <a:bodyPr wrap="square">
            <a:spAutoFit/>
          </a:bodyPr>
          <a:lstStyle/>
          <a:p>
            <a:r>
              <a:rPr lang="en-GB" sz="2800" b="1" dirty="0"/>
              <a:t>Cost of sales – these are the direct costs of purchasing the stock that is used in sales. For Frying </a:t>
            </a:r>
            <a:r>
              <a:rPr lang="en-GB" sz="2800" b="1" dirty="0" err="1"/>
              <a:t>Tonite</a:t>
            </a:r>
            <a:r>
              <a:rPr lang="en-GB" sz="2800" b="1" dirty="0"/>
              <a:t> this would include fish, oil, potatoes etc.</a:t>
            </a:r>
          </a:p>
          <a:p>
            <a:endParaRPr lang="en-GB" sz="2800" dirty="0"/>
          </a:p>
          <a:p>
            <a:r>
              <a:rPr lang="en-GB" sz="2800" dirty="0"/>
              <a:t>To calculate the cost of sales, we must first add opening stock (i.e. the stock the business has at the beginning of the year) to purchases the business has made during the year. Once we have done this we take away closing stock (i.e. stock left over at the end of the year). We take away closing stock as it has not yet been sold or used, so it is not part of the cost of sales. </a:t>
            </a:r>
            <a:endParaRPr lang="en-GB" sz="2800" dirty="0"/>
          </a:p>
        </p:txBody>
      </p:sp>
      <p:sp>
        <p:nvSpPr>
          <p:cNvPr id="3" name="Rectangle 2"/>
          <p:cNvSpPr/>
          <p:nvPr/>
        </p:nvSpPr>
        <p:spPr>
          <a:xfrm>
            <a:off x="3814643" y="266998"/>
            <a:ext cx="390549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Cost of sales </a:t>
            </a:r>
          </a:p>
        </p:txBody>
      </p:sp>
      <p:pic>
        <p:nvPicPr>
          <p:cNvPr id="4" name="Picture 3"/>
          <p:cNvPicPr>
            <a:picLocks noChangeAspect="1"/>
          </p:cNvPicPr>
          <p:nvPr/>
        </p:nvPicPr>
        <p:blipFill>
          <a:blip r:embed="rId2"/>
          <a:stretch>
            <a:fillRect/>
          </a:stretch>
        </p:blipFill>
        <p:spPr>
          <a:xfrm>
            <a:off x="9650408" y="5393651"/>
            <a:ext cx="1489079" cy="1208008"/>
          </a:xfrm>
          <a:prstGeom prst="rect">
            <a:avLst/>
          </a:prstGeom>
        </p:spPr>
      </p:pic>
    </p:spTree>
    <p:extLst>
      <p:ext uri="{BB962C8B-B14F-4D97-AF65-F5344CB8AC3E}">
        <p14:creationId xmlns:p14="http://schemas.microsoft.com/office/powerpoint/2010/main" val="3118958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0384" y="538460"/>
            <a:ext cx="9319795"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Profit and los</a:t>
            </a: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 example (Part 1) </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738601870"/>
              </p:ext>
            </p:extLst>
          </p:nvPr>
        </p:nvGraphicFramePr>
        <p:xfrm>
          <a:off x="1946280" y="1834091"/>
          <a:ext cx="8127999" cy="41148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99582692"/>
                    </a:ext>
                  </a:extLst>
                </a:gridCol>
                <a:gridCol w="2709333">
                  <a:extLst>
                    <a:ext uri="{9D8B030D-6E8A-4147-A177-3AD203B41FA5}">
                      <a16:colId xmlns:a16="http://schemas.microsoft.com/office/drawing/2014/main" val="190875680"/>
                    </a:ext>
                  </a:extLst>
                </a:gridCol>
                <a:gridCol w="2709333">
                  <a:extLst>
                    <a:ext uri="{9D8B030D-6E8A-4147-A177-3AD203B41FA5}">
                      <a16:colId xmlns:a16="http://schemas.microsoft.com/office/drawing/2014/main" val="2154030546"/>
                    </a:ext>
                  </a:extLst>
                </a:gridCol>
              </a:tblGrid>
              <a:tr h="370840">
                <a:tc>
                  <a:txBody>
                    <a:bodyPr/>
                    <a:lstStyle/>
                    <a:p>
                      <a:endParaRPr lang="en-GB" sz="2400" dirty="0"/>
                    </a:p>
                  </a:txBody>
                  <a:tcPr/>
                </a:tc>
                <a:tc>
                  <a:txBody>
                    <a:bodyPr/>
                    <a:lstStyle/>
                    <a:p>
                      <a:r>
                        <a:rPr lang="en-GB" sz="2400" dirty="0"/>
                        <a:t>£</a:t>
                      </a:r>
                    </a:p>
                  </a:txBody>
                  <a:tcPr/>
                </a:tc>
                <a:tc>
                  <a:txBody>
                    <a:bodyPr/>
                    <a:lstStyle/>
                    <a:p>
                      <a:r>
                        <a:rPr lang="en-GB" sz="2400" dirty="0"/>
                        <a:t>£</a:t>
                      </a:r>
                    </a:p>
                  </a:txBody>
                  <a:tcPr/>
                </a:tc>
                <a:extLst>
                  <a:ext uri="{0D108BD9-81ED-4DB2-BD59-A6C34878D82A}">
                    <a16:rowId xmlns:a16="http://schemas.microsoft.com/office/drawing/2014/main" val="2646209659"/>
                  </a:ext>
                </a:extLst>
              </a:tr>
              <a:tr h="370840">
                <a:tc>
                  <a:txBody>
                    <a:bodyPr/>
                    <a:lstStyle/>
                    <a:p>
                      <a:r>
                        <a:rPr lang="en-GB" sz="2400" dirty="0"/>
                        <a:t>Sales </a:t>
                      </a:r>
                    </a:p>
                  </a:txBody>
                  <a:tcPr/>
                </a:tc>
                <a:tc>
                  <a:txBody>
                    <a:bodyPr/>
                    <a:lstStyle/>
                    <a:p>
                      <a:endParaRPr lang="en-GB" sz="2400"/>
                    </a:p>
                  </a:txBody>
                  <a:tcPr/>
                </a:tc>
                <a:tc>
                  <a:txBody>
                    <a:bodyPr/>
                    <a:lstStyle/>
                    <a:p>
                      <a:r>
                        <a:rPr lang="en-GB" sz="2400" dirty="0"/>
                        <a:t>96</a:t>
                      </a:r>
                      <a:r>
                        <a:rPr lang="en-GB" sz="2400" baseline="0" dirty="0"/>
                        <a:t> 500 </a:t>
                      </a:r>
                      <a:endParaRPr lang="en-GB" sz="2400" dirty="0"/>
                    </a:p>
                  </a:txBody>
                  <a:tcPr/>
                </a:tc>
                <a:extLst>
                  <a:ext uri="{0D108BD9-81ED-4DB2-BD59-A6C34878D82A}">
                    <a16:rowId xmlns:a16="http://schemas.microsoft.com/office/drawing/2014/main" val="1877197260"/>
                  </a:ext>
                </a:extLst>
              </a:tr>
              <a:tr h="370840">
                <a:tc>
                  <a:txBody>
                    <a:bodyPr/>
                    <a:lstStyle/>
                    <a:p>
                      <a:r>
                        <a:rPr lang="en-GB" sz="2400" dirty="0"/>
                        <a:t>Cost of sales</a:t>
                      </a:r>
                      <a:r>
                        <a:rPr lang="en-GB" sz="2400" baseline="0" dirty="0"/>
                        <a:t> </a:t>
                      </a:r>
                    </a:p>
                  </a:txBody>
                  <a:tcPr/>
                </a:tc>
                <a:tc>
                  <a:txBody>
                    <a:bodyPr/>
                    <a:lstStyle/>
                    <a:p>
                      <a:endParaRPr lang="en-GB" sz="2400" dirty="0"/>
                    </a:p>
                  </a:txBody>
                  <a:tcPr/>
                </a:tc>
                <a:tc>
                  <a:txBody>
                    <a:bodyPr/>
                    <a:lstStyle/>
                    <a:p>
                      <a:endParaRPr lang="en-GB" sz="2400"/>
                    </a:p>
                  </a:txBody>
                  <a:tcPr/>
                </a:tc>
                <a:extLst>
                  <a:ext uri="{0D108BD9-81ED-4DB2-BD59-A6C34878D82A}">
                    <a16:rowId xmlns:a16="http://schemas.microsoft.com/office/drawing/2014/main" val="1313545732"/>
                  </a:ext>
                </a:extLst>
              </a:tr>
              <a:tr h="370840">
                <a:tc>
                  <a:txBody>
                    <a:bodyPr/>
                    <a:lstStyle/>
                    <a:p>
                      <a:r>
                        <a:rPr lang="en-GB" sz="2400" dirty="0"/>
                        <a:t>Opening stock </a:t>
                      </a:r>
                    </a:p>
                  </a:txBody>
                  <a:tcPr/>
                </a:tc>
                <a:tc>
                  <a:txBody>
                    <a:bodyPr/>
                    <a:lstStyle/>
                    <a:p>
                      <a:r>
                        <a:rPr lang="en-GB" sz="2400" dirty="0"/>
                        <a:t>3,900</a:t>
                      </a:r>
                    </a:p>
                  </a:txBody>
                  <a:tcPr/>
                </a:tc>
                <a:tc>
                  <a:txBody>
                    <a:bodyPr/>
                    <a:lstStyle/>
                    <a:p>
                      <a:endParaRPr lang="en-GB" sz="2400" dirty="0"/>
                    </a:p>
                  </a:txBody>
                  <a:tcPr/>
                </a:tc>
                <a:extLst>
                  <a:ext uri="{0D108BD9-81ED-4DB2-BD59-A6C34878D82A}">
                    <a16:rowId xmlns:a16="http://schemas.microsoft.com/office/drawing/2014/main" val="194311262"/>
                  </a:ext>
                </a:extLst>
              </a:tr>
              <a:tr h="370840">
                <a:tc>
                  <a:txBody>
                    <a:bodyPr/>
                    <a:lstStyle/>
                    <a:p>
                      <a:r>
                        <a:rPr lang="en-GB" sz="2400" dirty="0"/>
                        <a:t>Purchases </a:t>
                      </a:r>
                    </a:p>
                  </a:txBody>
                  <a:tcPr/>
                </a:tc>
                <a:tc>
                  <a:txBody>
                    <a:bodyPr/>
                    <a:lstStyle/>
                    <a:p>
                      <a:r>
                        <a:rPr lang="en-GB" sz="2400" dirty="0"/>
                        <a:t>28,600</a:t>
                      </a:r>
                    </a:p>
                  </a:txBody>
                  <a:tcPr/>
                </a:tc>
                <a:tc>
                  <a:txBody>
                    <a:bodyPr/>
                    <a:lstStyle/>
                    <a:p>
                      <a:endParaRPr lang="en-GB" sz="2400"/>
                    </a:p>
                  </a:txBody>
                  <a:tcPr/>
                </a:tc>
                <a:extLst>
                  <a:ext uri="{0D108BD9-81ED-4DB2-BD59-A6C34878D82A}">
                    <a16:rowId xmlns:a16="http://schemas.microsoft.com/office/drawing/2014/main" val="1739173449"/>
                  </a:ext>
                </a:extLst>
              </a:tr>
              <a:tr h="370840">
                <a:tc>
                  <a:txBody>
                    <a:bodyPr/>
                    <a:lstStyle/>
                    <a:p>
                      <a:r>
                        <a:rPr lang="en-GB" sz="2400" dirty="0"/>
                        <a:t>(less) closing</a:t>
                      </a:r>
                      <a:r>
                        <a:rPr lang="en-GB" sz="2400" baseline="0" dirty="0"/>
                        <a:t> stock </a:t>
                      </a:r>
                      <a:endParaRPr lang="en-GB" sz="2400" dirty="0"/>
                    </a:p>
                  </a:txBody>
                  <a:tcPr/>
                </a:tc>
                <a:tc>
                  <a:txBody>
                    <a:bodyPr/>
                    <a:lstStyle/>
                    <a:p>
                      <a:r>
                        <a:rPr lang="en-GB" sz="2400" dirty="0"/>
                        <a:t>4,700</a:t>
                      </a:r>
                    </a:p>
                  </a:txBody>
                  <a:tcPr/>
                </a:tc>
                <a:tc>
                  <a:txBody>
                    <a:bodyPr/>
                    <a:lstStyle/>
                    <a:p>
                      <a:endParaRPr lang="en-GB" sz="2400"/>
                    </a:p>
                  </a:txBody>
                  <a:tcPr/>
                </a:tc>
                <a:extLst>
                  <a:ext uri="{0D108BD9-81ED-4DB2-BD59-A6C34878D82A}">
                    <a16:rowId xmlns:a16="http://schemas.microsoft.com/office/drawing/2014/main" val="4086011859"/>
                  </a:ext>
                </a:extLst>
              </a:tr>
              <a:tr h="370840">
                <a:tc>
                  <a:txBody>
                    <a:bodyPr/>
                    <a:lstStyle/>
                    <a:p>
                      <a:endParaRPr lang="en-GB" sz="2400" dirty="0"/>
                    </a:p>
                  </a:txBody>
                  <a:tcPr/>
                </a:tc>
                <a:tc>
                  <a:txBody>
                    <a:bodyPr/>
                    <a:lstStyle/>
                    <a:p>
                      <a:r>
                        <a:rPr lang="en-GB" sz="2400" dirty="0"/>
                        <a:t>27,800</a:t>
                      </a:r>
                    </a:p>
                  </a:txBody>
                  <a:tcPr/>
                </a:tc>
                <a:tc>
                  <a:txBody>
                    <a:bodyPr/>
                    <a:lstStyle/>
                    <a:p>
                      <a:endParaRPr lang="en-GB" sz="2400" dirty="0"/>
                    </a:p>
                  </a:txBody>
                  <a:tcPr/>
                </a:tc>
                <a:extLst>
                  <a:ext uri="{0D108BD9-81ED-4DB2-BD59-A6C34878D82A}">
                    <a16:rowId xmlns:a16="http://schemas.microsoft.com/office/drawing/2014/main" val="4259820620"/>
                  </a:ext>
                </a:extLst>
              </a:tr>
              <a:tr h="370840">
                <a:tc>
                  <a:txBody>
                    <a:bodyPr/>
                    <a:lstStyle/>
                    <a:p>
                      <a:endParaRPr lang="en-GB" sz="2400" dirty="0"/>
                    </a:p>
                  </a:txBody>
                  <a:tcPr/>
                </a:tc>
                <a:tc>
                  <a:txBody>
                    <a:bodyPr/>
                    <a:lstStyle/>
                    <a:p>
                      <a:endParaRPr lang="en-GB" sz="2400"/>
                    </a:p>
                  </a:txBody>
                  <a:tcPr/>
                </a:tc>
                <a:tc>
                  <a:txBody>
                    <a:bodyPr/>
                    <a:lstStyle/>
                    <a:p>
                      <a:r>
                        <a:rPr lang="en-GB" sz="2400" dirty="0"/>
                        <a:t>27,800</a:t>
                      </a:r>
                    </a:p>
                  </a:txBody>
                  <a:tcPr/>
                </a:tc>
                <a:extLst>
                  <a:ext uri="{0D108BD9-81ED-4DB2-BD59-A6C34878D82A}">
                    <a16:rowId xmlns:a16="http://schemas.microsoft.com/office/drawing/2014/main" val="3754644866"/>
                  </a:ext>
                </a:extLst>
              </a:tr>
              <a:tr h="370840">
                <a:tc>
                  <a:txBody>
                    <a:bodyPr/>
                    <a:lstStyle/>
                    <a:p>
                      <a:r>
                        <a:rPr lang="en-GB" sz="2400" dirty="0"/>
                        <a:t>Gross</a:t>
                      </a:r>
                      <a:r>
                        <a:rPr lang="en-GB" sz="2400" baseline="0" dirty="0"/>
                        <a:t> profit </a:t>
                      </a:r>
                      <a:endParaRPr lang="en-GB" sz="2400" dirty="0"/>
                    </a:p>
                  </a:txBody>
                  <a:tcPr/>
                </a:tc>
                <a:tc>
                  <a:txBody>
                    <a:bodyPr/>
                    <a:lstStyle/>
                    <a:p>
                      <a:endParaRPr lang="en-GB" sz="2400"/>
                    </a:p>
                  </a:txBody>
                  <a:tcPr/>
                </a:tc>
                <a:tc>
                  <a:txBody>
                    <a:bodyPr/>
                    <a:lstStyle/>
                    <a:p>
                      <a:r>
                        <a:rPr lang="en-GB" sz="2400" dirty="0"/>
                        <a:t>68,700</a:t>
                      </a:r>
                    </a:p>
                  </a:txBody>
                  <a:tcPr/>
                </a:tc>
                <a:extLst>
                  <a:ext uri="{0D108BD9-81ED-4DB2-BD59-A6C34878D82A}">
                    <a16:rowId xmlns:a16="http://schemas.microsoft.com/office/drawing/2014/main" val="2174119932"/>
                  </a:ext>
                </a:extLst>
              </a:tr>
            </a:tbl>
          </a:graphicData>
        </a:graphic>
      </p:graphicFrame>
    </p:spTree>
    <p:extLst>
      <p:ext uri="{BB962C8B-B14F-4D97-AF65-F5344CB8AC3E}">
        <p14:creationId xmlns:p14="http://schemas.microsoft.com/office/powerpoint/2010/main" val="2074698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866</Words>
  <Application>Microsoft Office PowerPoint</Application>
  <PresentationFormat>Widescreen</PresentationFormat>
  <Paragraphs>115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Geoff</cp:lastModifiedBy>
  <cp:revision>4</cp:revision>
  <dcterms:created xsi:type="dcterms:W3CDTF">2016-11-18T17:21:25Z</dcterms:created>
  <dcterms:modified xsi:type="dcterms:W3CDTF">2016-11-18T17:47:29Z</dcterms:modified>
</cp:coreProperties>
</file>