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6" r:id="rId3"/>
    <p:sldId id="259" r:id="rId4"/>
    <p:sldId id="261" r:id="rId5"/>
    <p:sldId id="260" r:id="rId6"/>
    <p:sldId id="262" r:id="rId7"/>
    <p:sldId id="263" r:id="rId8"/>
    <p:sldId id="264" r:id="rId9"/>
    <p:sldId id="265" r:id="rId10"/>
    <p:sldId id="267" r:id="rId11"/>
    <p:sldId id="268" r:id="rId12"/>
    <p:sldId id="269" r:id="rId13"/>
    <p:sldId id="270" r:id="rId14"/>
    <p:sldId id="271" r:id="rId15"/>
    <p:sldId id="284" r:id="rId16"/>
    <p:sldId id="272" r:id="rId17"/>
    <p:sldId id="275" r:id="rId18"/>
    <p:sldId id="273" r:id="rId19"/>
    <p:sldId id="274" r:id="rId20"/>
    <p:sldId id="276" r:id="rId21"/>
    <p:sldId id="283" r:id="rId22"/>
    <p:sldId id="277" r:id="rId23"/>
    <p:sldId id="278" r:id="rId24"/>
    <p:sldId id="285" r:id="rId25"/>
    <p:sldId id="279" r:id="rId26"/>
    <p:sldId id="280" r:id="rId27"/>
    <p:sldId id="281" r:id="rId28"/>
    <p:sldId id="282"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7" d="100"/>
          <a:sy n="67" d="100"/>
        </p:scale>
        <p:origin x="858"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A542F-3912-4A3F-834B-41DE2B4E5024}" type="datetimeFigureOut">
              <a:rPr lang="en-GB" smtClean="0"/>
              <a:t>20/11/2016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FCF697-19F4-47E9-8899-86722C4269FE}" type="slidenum">
              <a:rPr lang="en-GB" smtClean="0"/>
              <a:t>‹#›</a:t>
            </a:fld>
            <a:endParaRPr lang="en-GB"/>
          </a:p>
        </p:txBody>
      </p:sp>
    </p:spTree>
    <p:extLst>
      <p:ext uri="{BB962C8B-B14F-4D97-AF65-F5344CB8AC3E}">
        <p14:creationId xmlns:p14="http://schemas.microsoft.com/office/powerpoint/2010/main" val="905556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67C23C3-A26A-432B-BBDD-8BCD8955E979}" type="datetimeFigureOut">
              <a:rPr lang="en-GB" smtClean="0"/>
              <a:t>20/11/2016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602466-B2A3-41E0-AD3C-7425375A642A}" type="slidenum">
              <a:rPr lang="en-GB" smtClean="0"/>
              <a:t>‹#›</a:t>
            </a:fld>
            <a:endParaRPr lang="en-GB"/>
          </a:p>
        </p:txBody>
      </p:sp>
    </p:spTree>
    <p:extLst>
      <p:ext uri="{BB962C8B-B14F-4D97-AF65-F5344CB8AC3E}">
        <p14:creationId xmlns:p14="http://schemas.microsoft.com/office/powerpoint/2010/main" val="2860503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7C23C3-A26A-432B-BBDD-8BCD8955E979}" type="datetimeFigureOut">
              <a:rPr lang="en-GB" smtClean="0"/>
              <a:t>20/11/2016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602466-B2A3-41E0-AD3C-7425375A642A}" type="slidenum">
              <a:rPr lang="en-GB" smtClean="0"/>
              <a:t>‹#›</a:t>
            </a:fld>
            <a:endParaRPr lang="en-GB"/>
          </a:p>
        </p:txBody>
      </p:sp>
    </p:spTree>
    <p:extLst>
      <p:ext uri="{BB962C8B-B14F-4D97-AF65-F5344CB8AC3E}">
        <p14:creationId xmlns:p14="http://schemas.microsoft.com/office/powerpoint/2010/main" val="2575485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7C23C3-A26A-432B-BBDD-8BCD8955E979}" type="datetimeFigureOut">
              <a:rPr lang="en-GB" smtClean="0"/>
              <a:t>20/11/2016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602466-B2A3-41E0-AD3C-7425375A642A}" type="slidenum">
              <a:rPr lang="en-GB" smtClean="0"/>
              <a:t>‹#›</a:t>
            </a:fld>
            <a:endParaRPr lang="en-GB"/>
          </a:p>
        </p:txBody>
      </p:sp>
    </p:spTree>
    <p:extLst>
      <p:ext uri="{BB962C8B-B14F-4D97-AF65-F5344CB8AC3E}">
        <p14:creationId xmlns:p14="http://schemas.microsoft.com/office/powerpoint/2010/main" val="78710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7C23C3-A26A-432B-BBDD-8BCD8955E979}" type="datetimeFigureOut">
              <a:rPr lang="en-GB" smtClean="0"/>
              <a:t>20/11/2016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602466-B2A3-41E0-AD3C-7425375A642A}" type="slidenum">
              <a:rPr lang="en-GB" smtClean="0"/>
              <a:t>‹#›</a:t>
            </a:fld>
            <a:endParaRPr lang="en-GB"/>
          </a:p>
        </p:txBody>
      </p:sp>
    </p:spTree>
    <p:extLst>
      <p:ext uri="{BB962C8B-B14F-4D97-AF65-F5344CB8AC3E}">
        <p14:creationId xmlns:p14="http://schemas.microsoft.com/office/powerpoint/2010/main" val="195928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7C23C3-A26A-432B-BBDD-8BCD8955E979}" type="datetimeFigureOut">
              <a:rPr lang="en-GB" smtClean="0"/>
              <a:t>20/11/2016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602466-B2A3-41E0-AD3C-7425375A642A}" type="slidenum">
              <a:rPr lang="en-GB" smtClean="0"/>
              <a:t>‹#›</a:t>
            </a:fld>
            <a:endParaRPr lang="en-GB"/>
          </a:p>
        </p:txBody>
      </p:sp>
    </p:spTree>
    <p:extLst>
      <p:ext uri="{BB962C8B-B14F-4D97-AF65-F5344CB8AC3E}">
        <p14:creationId xmlns:p14="http://schemas.microsoft.com/office/powerpoint/2010/main" val="3423316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67C23C3-A26A-432B-BBDD-8BCD8955E979}" type="datetimeFigureOut">
              <a:rPr lang="en-GB" smtClean="0"/>
              <a:t>20/11/2016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602466-B2A3-41E0-AD3C-7425375A642A}" type="slidenum">
              <a:rPr lang="en-GB" smtClean="0"/>
              <a:t>‹#›</a:t>
            </a:fld>
            <a:endParaRPr lang="en-GB"/>
          </a:p>
        </p:txBody>
      </p:sp>
    </p:spTree>
    <p:extLst>
      <p:ext uri="{BB962C8B-B14F-4D97-AF65-F5344CB8AC3E}">
        <p14:creationId xmlns:p14="http://schemas.microsoft.com/office/powerpoint/2010/main" val="3139852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67C23C3-A26A-432B-BBDD-8BCD8955E979}" type="datetimeFigureOut">
              <a:rPr lang="en-GB" smtClean="0"/>
              <a:t>20/11/2016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602466-B2A3-41E0-AD3C-7425375A642A}" type="slidenum">
              <a:rPr lang="en-GB" smtClean="0"/>
              <a:t>‹#›</a:t>
            </a:fld>
            <a:endParaRPr lang="en-GB"/>
          </a:p>
        </p:txBody>
      </p:sp>
    </p:spTree>
    <p:extLst>
      <p:ext uri="{BB962C8B-B14F-4D97-AF65-F5344CB8AC3E}">
        <p14:creationId xmlns:p14="http://schemas.microsoft.com/office/powerpoint/2010/main" val="354768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67C23C3-A26A-432B-BBDD-8BCD8955E979}" type="datetimeFigureOut">
              <a:rPr lang="en-GB" smtClean="0"/>
              <a:t>20/11/2016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602466-B2A3-41E0-AD3C-7425375A642A}" type="slidenum">
              <a:rPr lang="en-GB" smtClean="0"/>
              <a:t>‹#›</a:t>
            </a:fld>
            <a:endParaRPr lang="en-GB"/>
          </a:p>
        </p:txBody>
      </p:sp>
    </p:spTree>
    <p:extLst>
      <p:ext uri="{BB962C8B-B14F-4D97-AF65-F5344CB8AC3E}">
        <p14:creationId xmlns:p14="http://schemas.microsoft.com/office/powerpoint/2010/main" val="420460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C23C3-A26A-432B-BBDD-8BCD8955E979}" type="datetimeFigureOut">
              <a:rPr lang="en-GB" smtClean="0"/>
              <a:t>20/11/2016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602466-B2A3-41E0-AD3C-7425375A642A}" type="slidenum">
              <a:rPr lang="en-GB" smtClean="0"/>
              <a:t>‹#›</a:t>
            </a:fld>
            <a:endParaRPr lang="en-GB"/>
          </a:p>
        </p:txBody>
      </p:sp>
    </p:spTree>
    <p:extLst>
      <p:ext uri="{BB962C8B-B14F-4D97-AF65-F5344CB8AC3E}">
        <p14:creationId xmlns:p14="http://schemas.microsoft.com/office/powerpoint/2010/main" val="269420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7C23C3-A26A-432B-BBDD-8BCD8955E979}" type="datetimeFigureOut">
              <a:rPr lang="en-GB" smtClean="0"/>
              <a:t>20/11/2016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602466-B2A3-41E0-AD3C-7425375A642A}" type="slidenum">
              <a:rPr lang="en-GB" smtClean="0"/>
              <a:t>‹#›</a:t>
            </a:fld>
            <a:endParaRPr lang="en-GB"/>
          </a:p>
        </p:txBody>
      </p:sp>
    </p:spTree>
    <p:extLst>
      <p:ext uri="{BB962C8B-B14F-4D97-AF65-F5344CB8AC3E}">
        <p14:creationId xmlns:p14="http://schemas.microsoft.com/office/powerpoint/2010/main" val="66770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7C23C3-A26A-432B-BBDD-8BCD8955E979}" type="datetimeFigureOut">
              <a:rPr lang="en-GB" smtClean="0"/>
              <a:t>20/11/2016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602466-B2A3-41E0-AD3C-7425375A642A}" type="slidenum">
              <a:rPr lang="en-GB" smtClean="0"/>
              <a:t>‹#›</a:t>
            </a:fld>
            <a:endParaRPr lang="en-GB"/>
          </a:p>
        </p:txBody>
      </p:sp>
    </p:spTree>
    <p:extLst>
      <p:ext uri="{BB962C8B-B14F-4D97-AF65-F5344CB8AC3E}">
        <p14:creationId xmlns:p14="http://schemas.microsoft.com/office/powerpoint/2010/main" val="212488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C23C3-A26A-432B-BBDD-8BCD8955E979}" type="datetimeFigureOut">
              <a:rPr lang="en-GB" smtClean="0"/>
              <a:t>20/11/2016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02466-B2A3-41E0-AD3C-7425375A642A}" type="slidenum">
              <a:rPr lang="en-GB" smtClean="0"/>
              <a:t>‹#›</a:t>
            </a:fld>
            <a:endParaRPr lang="en-GB"/>
          </a:p>
        </p:txBody>
      </p:sp>
    </p:spTree>
    <p:extLst>
      <p:ext uri="{BB962C8B-B14F-4D97-AF65-F5344CB8AC3E}">
        <p14:creationId xmlns:p14="http://schemas.microsoft.com/office/powerpoint/2010/main" val="3601487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8091" y="1731390"/>
            <a:ext cx="10463349" cy="3970318"/>
          </a:xfrm>
          <a:prstGeom prst="rect">
            <a:avLst/>
          </a:prstGeom>
        </p:spPr>
        <p:txBody>
          <a:bodyPr wrap="square">
            <a:spAutoFit/>
          </a:bodyPr>
          <a:lstStyle/>
          <a:p>
            <a:pPr marL="457200" indent="-457200">
              <a:buFont typeface="Arial" panose="020B0604020202020204" pitchFamily="34" charset="0"/>
              <a:buChar char="•"/>
            </a:pPr>
            <a:r>
              <a:rPr lang="en-GB" sz="2800" dirty="0"/>
              <a:t>Explain the importance of apportionment accounts. </a:t>
            </a:r>
          </a:p>
          <a:p>
            <a:pPr marL="457200" indent="-457200">
              <a:buFont typeface="Arial" panose="020B0604020202020204" pitchFamily="34" charset="0"/>
              <a:buChar char="•"/>
            </a:pPr>
            <a:r>
              <a:rPr lang="en-GB" sz="2800" dirty="0"/>
              <a:t>Discuss in groups the difference between gross and net profit. </a:t>
            </a:r>
          </a:p>
          <a:p>
            <a:pPr marL="457200" indent="-457200">
              <a:buFont typeface="Arial" panose="020B0604020202020204" pitchFamily="34" charset="0"/>
              <a:buChar char="•"/>
            </a:pPr>
            <a:r>
              <a:rPr lang="en-GB" sz="2800" dirty="0"/>
              <a:t>Complete a profit and loss written quiz. </a:t>
            </a:r>
          </a:p>
          <a:p>
            <a:pPr marL="457200" indent="-457200">
              <a:buFont typeface="Arial" panose="020B0604020202020204" pitchFamily="34" charset="0"/>
              <a:buChar char="•"/>
            </a:pPr>
            <a:r>
              <a:rPr lang="en-GB" sz="2800" dirty="0"/>
              <a:t>Complete an apportionment accounts written task.</a:t>
            </a:r>
          </a:p>
          <a:p>
            <a:pPr marL="457200" indent="-457200">
              <a:buFont typeface="Arial" panose="020B0604020202020204" pitchFamily="34" charset="0"/>
              <a:buChar char="•"/>
            </a:pPr>
            <a:r>
              <a:rPr lang="en-GB" sz="2800" dirty="0"/>
              <a:t>Discuss ratio analysis – Net profit and gross profit ratios. </a:t>
            </a:r>
          </a:p>
          <a:p>
            <a:pPr marL="457200" indent="-457200">
              <a:buFont typeface="Arial" panose="020B0604020202020204" pitchFamily="34" charset="0"/>
              <a:buChar char="•"/>
            </a:pPr>
            <a:r>
              <a:rPr lang="en-GB" sz="2800" dirty="0"/>
              <a:t>Calculate net profit and gross profit margin as a group. </a:t>
            </a:r>
          </a:p>
          <a:p>
            <a:pPr marL="457200" indent="-457200">
              <a:buFont typeface="Arial" panose="020B0604020202020204" pitchFamily="34" charset="0"/>
              <a:buChar char="•"/>
            </a:pPr>
            <a:r>
              <a:rPr lang="en-GB" sz="2800" dirty="0"/>
              <a:t>Use your knowledge to calculate NPM and GPM. </a:t>
            </a:r>
          </a:p>
          <a:p>
            <a:pPr marL="457200" indent="-457200">
              <a:buFont typeface="Arial" panose="020B0604020202020204" pitchFamily="34" charset="0"/>
              <a:buChar char="•"/>
            </a:pPr>
            <a:r>
              <a:rPr lang="en-GB" sz="2800" dirty="0"/>
              <a:t>Complete a ratio </a:t>
            </a:r>
            <a:r>
              <a:rPr lang="en-GB" sz="2800" dirty="0" err="1"/>
              <a:t>anlaysis</a:t>
            </a:r>
            <a:r>
              <a:rPr lang="en-GB" sz="2800" dirty="0"/>
              <a:t> quiz. </a:t>
            </a:r>
          </a:p>
          <a:p>
            <a:pPr marL="457200" indent="-457200">
              <a:buFont typeface="Arial" panose="020B0604020202020204" pitchFamily="34" charset="0"/>
              <a:buChar char="•"/>
            </a:pPr>
            <a:r>
              <a:rPr lang="en-GB" sz="2800" dirty="0"/>
              <a:t>Recap the aims and objectives for the session. </a:t>
            </a:r>
          </a:p>
        </p:txBody>
      </p:sp>
      <p:sp>
        <p:nvSpPr>
          <p:cNvPr id="5" name="Rectangle 4"/>
          <p:cNvSpPr/>
          <p:nvPr/>
        </p:nvSpPr>
        <p:spPr>
          <a:xfrm>
            <a:off x="1058091" y="315575"/>
            <a:ext cx="995811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Apportionment and ratio analysis </a:t>
            </a:r>
          </a:p>
        </p:txBody>
      </p:sp>
      <p:pic>
        <p:nvPicPr>
          <p:cNvPr id="2" name="Picture 1"/>
          <p:cNvPicPr>
            <a:picLocks noChangeAspect="1"/>
          </p:cNvPicPr>
          <p:nvPr/>
        </p:nvPicPr>
        <p:blipFill>
          <a:blip r:embed="rId2"/>
          <a:stretch>
            <a:fillRect/>
          </a:stretch>
        </p:blipFill>
        <p:spPr>
          <a:xfrm>
            <a:off x="9610505" y="4256576"/>
            <a:ext cx="2143125" cy="2143125"/>
          </a:xfrm>
          <a:prstGeom prst="rect">
            <a:avLst/>
          </a:prstGeom>
        </p:spPr>
      </p:pic>
    </p:spTree>
    <p:extLst>
      <p:ext uri="{BB962C8B-B14F-4D97-AF65-F5344CB8AC3E}">
        <p14:creationId xmlns:p14="http://schemas.microsoft.com/office/powerpoint/2010/main" val="735000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1261" y="1379865"/>
            <a:ext cx="8801100" cy="4832092"/>
          </a:xfrm>
          <a:prstGeom prst="rect">
            <a:avLst/>
          </a:prstGeom>
        </p:spPr>
        <p:txBody>
          <a:bodyPr wrap="square">
            <a:spAutoFit/>
          </a:bodyPr>
          <a:lstStyle/>
          <a:p>
            <a:r>
              <a:rPr lang="en-GB" sz="2800" dirty="0"/>
              <a:t>Accounting ratios allow managers and other stakeholder groups to make judgements on how efficiently a business is being run. </a:t>
            </a:r>
          </a:p>
          <a:p>
            <a:endParaRPr lang="en-GB" sz="2800" dirty="0"/>
          </a:p>
          <a:p>
            <a:endParaRPr lang="en-GB" sz="2800" dirty="0"/>
          </a:p>
          <a:p>
            <a:endParaRPr lang="en-GB" sz="2800" dirty="0"/>
          </a:p>
          <a:p>
            <a:endParaRPr lang="en-GB" sz="2800" dirty="0"/>
          </a:p>
          <a:p>
            <a:endParaRPr lang="en-GB" sz="2800" dirty="0"/>
          </a:p>
          <a:p>
            <a:endParaRPr lang="en-GB" sz="2800" b="1" dirty="0"/>
          </a:p>
          <a:p>
            <a:r>
              <a:rPr lang="en-GB" sz="2800" b="1" dirty="0"/>
              <a:t>Profit is the main indicator of how well a business is performing.</a:t>
            </a:r>
          </a:p>
        </p:txBody>
      </p:sp>
      <p:sp>
        <p:nvSpPr>
          <p:cNvPr id="3" name="Rectangle 2"/>
          <p:cNvSpPr/>
          <p:nvPr/>
        </p:nvSpPr>
        <p:spPr>
          <a:xfrm>
            <a:off x="3579390" y="209847"/>
            <a:ext cx="4118820"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Ratio analysis</a:t>
            </a:r>
          </a:p>
        </p:txBody>
      </p:sp>
      <p:pic>
        <p:nvPicPr>
          <p:cNvPr id="4" name="Picture 3"/>
          <p:cNvPicPr>
            <a:picLocks noChangeAspect="1"/>
          </p:cNvPicPr>
          <p:nvPr/>
        </p:nvPicPr>
        <p:blipFill>
          <a:blip r:embed="rId2"/>
          <a:stretch>
            <a:fillRect/>
          </a:stretch>
        </p:blipFill>
        <p:spPr>
          <a:xfrm>
            <a:off x="7539739" y="2751852"/>
            <a:ext cx="2486025" cy="1838325"/>
          </a:xfrm>
          <a:prstGeom prst="rect">
            <a:avLst/>
          </a:prstGeom>
        </p:spPr>
      </p:pic>
      <p:pic>
        <p:nvPicPr>
          <p:cNvPr id="5" name="Picture 4"/>
          <p:cNvPicPr>
            <a:picLocks noChangeAspect="1"/>
          </p:cNvPicPr>
          <p:nvPr/>
        </p:nvPicPr>
        <p:blipFill>
          <a:blip r:embed="rId3"/>
          <a:stretch>
            <a:fillRect/>
          </a:stretch>
        </p:blipFill>
        <p:spPr>
          <a:xfrm>
            <a:off x="3171825" y="2742327"/>
            <a:ext cx="2466975" cy="1847850"/>
          </a:xfrm>
          <a:prstGeom prst="rect">
            <a:avLst/>
          </a:prstGeom>
        </p:spPr>
      </p:pic>
    </p:spTree>
    <p:extLst>
      <p:ext uri="{BB962C8B-B14F-4D97-AF65-F5344CB8AC3E}">
        <p14:creationId xmlns:p14="http://schemas.microsoft.com/office/powerpoint/2010/main" val="92164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1657" y="1100364"/>
            <a:ext cx="9868684" cy="4247317"/>
          </a:xfrm>
          <a:prstGeom prst="rect">
            <a:avLst/>
          </a:prstGeom>
        </p:spPr>
        <p:txBody>
          <a:bodyPr wrap="square">
            <a:spAutoFit/>
          </a:bodyPr>
          <a:lstStyle/>
          <a:p>
            <a:endParaRPr lang="en-GB" dirty="0"/>
          </a:p>
          <a:p>
            <a:r>
              <a:rPr lang="en-GB" sz="2800" dirty="0"/>
              <a:t>Gross profit is an indicator of how efficient the business is at making and selling its products. However, the figure for gross profit on its own does not help us judge the level of efficiency: after all, a large business is likely to have a much higher gross profit figure than a small business. Consequently, a calculation is used to help us judge the efficiency of the business. </a:t>
            </a:r>
            <a:r>
              <a:rPr lang="en-GB" sz="2800" b="1" dirty="0"/>
              <a:t>This calculation, known as an accounting ratio, is called the gross profit margin (GPM). The better the performance the higher the gross profit margin percentage will be.</a:t>
            </a:r>
          </a:p>
        </p:txBody>
      </p:sp>
      <p:sp>
        <p:nvSpPr>
          <p:cNvPr id="3" name="Rectangle 2"/>
          <p:cNvSpPr/>
          <p:nvPr/>
        </p:nvSpPr>
        <p:spPr>
          <a:xfrm>
            <a:off x="2839595" y="345846"/>
            <a:ext cx="65128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Gross profit explained</a:t>
            </a:r>
          </a:p>
        </p:txBody>
      </p:sp>
      <p:pic>
        <p:nvPicPr>
          <p:cNvPr id="5" name="Picture 4"/>
          <p:cNvPicPr>
            <a:picLocks noChangeAspect="1"/>
          </p:cNvPicPr>
          <p:nvPr/>
        </p:nvPicPr>
        <p:blipFill>
          <a:blip r:embed="rId2"/>
          <a:stretch>
            <a:fillRect/>
          </a:stretch>
        </p:blipFill>
        <p:spPr>
          <a:xfrm>
            <a:off x="5373857" y="5028037"/>
            <a:ext cx="1861917" cy="1389277"/>
          </a:xfrm>
          <a:prstGeom prst="rect">
            <a:avLst/>
          </a:prstGeom>
        </p:spPr>
      </p:pic>
      <p:pic>
        <p:nvPicPr>
          <p:cNvPr id="6" name="Picture 5"/>
          <p:cNvPicPr>
            <a:picLocks noChangeAspect="1"/>
          </p:cNvPicPr>
          <p:nvPr/>
        </p:nvPicPr>
        <p:blipFill>
          <a:blip r:embed="rId3"/>
          <a:stretch>
            <a:fillRect/>
          </a:stretch>
        </p:blipFill>
        <p:spPr>
          <a:xfrm>
            <a:off x="9071049" y="5028037"/>
            <a:ext cx="1522509" cy="1362646"/>
          </a:xfrm>
          <a:prstGeom prst="rect">
            <a:avLst/>
          </a:prstGeom>
        </p:spPr>
      </p:pic>
    </p:spTree>
    <p:extLst>
      <p:ext uri="{BB962C8B-B14F-4D97-AF65-F5344CB8AC3E}">
        <p14:creationId xmlns:p14="http://schemas.microsoft.com/office/powerpoint/2010/main" val="886161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0549" y="1526114"/>
            <a:ext cx="10497526" cy="4401205"/>
          </a:xfrm>
          <a:prstGeom prst="rect">
            <a:avLst/>
          </a:prstGeom>
        </p:spPr>
        <p:txBody>
          <a:bodyPr wrap="square">
            <a:spAutoFit/>
          </a:bodyPr>
          <a:lstStyle/>
          <a:p>
            <a:r>
              <a:rPr lang="en-GB" sz="2800" dirty="0"/>
              <a:t>To calculate the gross profit margin two figures are needed – these are gross profit and sales (also known as sales turnover or sales revenue).</a:t>
            </a:r>
          </a:p>
          <a:p>
            <a:endParaRPr lang="en-GB" sz="2800" dirty="0"/>
          </a:p>
          <a:p>
            <a:r>
              <a:rPr lang="en-GB" sz="2800" dirty="0"/>
              <a:t>The formula is quite straightforward:</a:t>
            </a:r>
          </a:p>
          <a:p>
            <a:endParaRPr lang="en-GB" sz="2800" dirty="0"/>
          </a:p>
          <a:p>
            <a:r>
              <a:rPr lang="en-GB" sz="2800" b="1" dirty="0"/>
              <a:t>Gross profit / sales x 100/1 = GPM%</a:t>
            </a:r>
          </a:p>
          <a:p>
            <a:endParaRPr lang="en-GB" sz="2800" dirty="0"/>
          </a:p>
          <a:p>
            <a:r>
              <a:rPr lang="en-GB" sz="2800" b="1" dirty="0"/>
              <a:t>Example: </a:t>
            </a:r>
            <a:r>
              <a:rPr lang="en-GB" sz="2800" dirty="0"/>
              <a:t>if we had a gross profit of £438 700 and sales of £956 500:</a:t>
            </a:r>
          </a:p>
          <a:p>
            <a:endParaRPr lang="en-GB" sz="2800" dirty="0"/>
          </a:p>
          <a:p>
            <a:r>
              <a:rPr lang="en-GB" sz="2800" dirty="0"/>
              <a:t>438,700/ 956,500 x 100/1 = 45.8%</a:t>
            </a:r>
          </a:p>
        </p:txBody>
      </p:sp>
      <p:sp>
        <p:nvSpPr>
          <p:cNvPr id="3" name="Rectangle 2"/>
          <p:cNvSpPr/>
          <p:nvPr/>
        </p:nvSpPr>
        <p:spPr>
          <a:xfrm>
            <a:off x="2793520" y="351456"/>
            <a:ext cx="6463628"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Calculating the (GPM)</a:t>
            </a:r>
          </a:p>
        </p:txBody>
      </p:sp>
      <p:pic>
        <p:nvPicPr>
          <p:cNvPr id="4" name="Picture 3"/>
          <p:cNvPicPr>
            <a:picLocks noChangeAspect="1"/>
          </p:cNvPicPr>
          <p:nvPr/>
        </p:nvPicPr>
        <p:blipFill>
          <a:blip r:embed="rId2"/>
          <a:stretch>
            <a:fillRect/>
          </a:stretch>
        </p:blipFill>
        <p:spPr>
          <a:xfrm>
            <a:off x="8046721" y="2789780"/>
            <a:ext cx="2124440" cy="1591279"/>
          </a:xfrm>
          <a:prstGeom prst="rect">
            <a:avLst/>
          </a:prstGeom>
        </p:spPr>
      </p:pic>
    </p:spTree>
    <p:extLst>
      <p:ext uri="{BB962C8B-B14F-4D97-AF65-F5344CB8AC3E}">
        <p14:creationId xmlns:p14="http://schemas.microsoft.com/office/powerpoint/2010/main" val="97191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9023" y="1355241"/>
            <a:ext cx="10315058" cy="4832092"/>
          </a:xfrm>
          <a:prstGeom prst="rect">
            <a:avLst/>
          </a:prstGeom>
        </p:spPr>
        <p:txBody>
          <a:bodyPr wrap="square">
            <a:spAutoFit/>
          </a:bodyPr>
          <a:lstStyle/>
          <a:p>
            <a:r>
              <a:rPr lang="en-GB" sz="2800" b="1" dirty="0"/>
              <a:t>When the GPM has been calculated, a business or stakeholder cannot just say if it is good (high) or bad (low) without considering the type of business involved. </a:t>
            </a:r>
          </a:p>
          <a:p>
            <a:endParaRPr lang="en-GB" sz="2800" dirty="0"/>
          </a:p>
          <a:p>
            <a:endParaRPr lang="en-GB" sz="2800" dirty="0"/>
          </a:p>
          <a:p>
            <a:endParaRPr lang="en-GB" sz="2800" dirty="0"/>
          </a:p>
          <a:p>
            <a:r>
              <a:rPr lang="en-GB" sz="2800" dirty="0"/>
              <a:t>Variations in the GPM between businesses are caused by both internal and external factors. Internal factors include the size of the business, the quality of stock control, management of expenses etc. External factors include the level of interest rates, the type of industry the business operates in and the target market.</a:t>
            </a:r>
            <a:endParaRPr lang="en-GB" dirty="0"/>
          </a:p>
        </p:txBody>
      </p:sp>
      <p:sp>
        <p:nvSpPr>
          <p:cNvPr id="3" name="Rectangle 2"/>
          <p:cNvSpPr/>
          <p:nvPr/>
        </p:nvSpPr>
        <p:spPr>
          <a:xfrm>
            <a:off x="287352" y="108388"/>
            <a:ext cx="11478400"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Commenting on the gross profit margin</a:t>
            </a:r>
          </a:p>
        </p:txBody>
      </p:sp>
      <p:pic>
        <p:nvPicPr>
          <p:cNvPr id="4" name="Picture 3"/>
          <p:cNvPicPr>
            <a:picLocks noChangeAspect="1"/>
          </p:cNvPicPr>
          <p:nvPr/>
        </p:nvPicPr>
        <p:blipFill>
          <a:blip r:embed="rId2"/>
          <a:stretch>
            <a:fillRect/>
          </a:stretch>
        </p:blipFill>
        <p:spPr>
          <a:xfrm>
            <a:off x="6091311" y="2454957"/>
            <a:ext cx="3842017" cy="1217855"/>
          </a:xfrm>
          <a:prstGeom prst="rect">
            <a:avLst/>
          </a:prstGeom>
        </p:spPr>
      </p:pic>
    </p:spTree>
    <p:extLst>
      <p:ext uri="{BB962C8B-B14F-4D97-AF65-F5344CB8AC3E}">
        <p14:creationId xmlns:p14="http://schemas.microsoft.com/office/powerpoint/2010/main" val="467030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8873" y="794148"/>
            <a:ext cx="10116273" cy="4524315"/>
          </a:xfrm>
          <a:prstGeom prst="rect">
            <a:avLst/>
          </a:prstGeom>
        </p:spPr>
        <p:txBody>
          <a:bodyPr wrap="square">
            <a:spAutoFit/>
          </a:bodyPr>
          <a:lstStyle/>
          <a:p>
            <a:endParaRPr lang="en-GB" b="1" dirty="0"/>
          </a:p>
          <a:p>
            <a:endParaRPr lang="en-GB" b="1" dirty="0"/>
          </a:p>
          <a:p>
            <a:r>
              <a:rPr lang="en-GB" sz="2800" b="1" dirty="0"/>
              <a:t>The influence of both sets of factors becomes clearer if we look at two examples. </a:t>
            </a:r>
          </a:p>
          <a:p>
            <a:endParaRPr lang="en-GB" sz="2800" b="1" dirty="0"/>
          </a:p>
          <a:p>
            <a:r>
              <a:rPr lang="en-GB" sz="2800" dirty="0"/>
              <a:t>A large supermarket chain will have a relatively low gross profit margin. It may buy a can of beans from the manufacturer for 20p and sell it at 25p. Many supermarket chains have GPMs of around 18%. However, a corner shop may have a relatively high gross profit margin: it may buy a can of beans from the wholesaler at 25p and sell it at 40p. </a:t>
            </a:r>
          </a:p>
        </p:txBody>
      </p:sp>
      <p:pic>
        <p:nvPicPr>
          <p:cNvPr id="3" name="Picture 2"/>
          <p:cNvPicPr>
            <a:picLocks noChangeAspect="1"/>
          </p:cNvPicPr>
          <p:nvPr/>
        </p:nvPicPr>
        <p:blipFill>
          <a:blip r:embed="rId2"/>
          <a:stretch>
            <a:fillRect/>
          </a:stretch>
        </p:blipFill>
        <p:spPr>
          <a:xfrm>
            <a:off x="453444" y="471032"/>
            <a:ext cx="11187130" cy="646232"/>
          </a:xfrm>
          <a:prstGeom prst="rect">
            <a:avLst/>
          </a:prstGeom>
        </p:spPr>
      </p:pic>
      <p:pic>
        <p:nvPicPr>
          <p:cNvPr id="4" name="Picture 3"/>
          <p:cNvPicPr>
            <a:picLocks noChangeAspect="1"/>
          </p:cNvPicPr>
          <p:nvPr/>
        </p:nvPicPr>
        <p:blipFill>
          <a:blip r:embed="rId3"/>
          <a:stretch>
            <a:fillRect/>
          </a:stretch>
        </p:blipFill>
        <p:spPr>
          <a:xfrm>
            <a:off x="8074855" y="5059154"/>
            <a:ext cx="1727326" cy="1149457"/>
          </a:xfrm>
          <a:prstGeom prst="rect">
            <a:avLst/>
          </a:prstGeom>
        </p:spPr>
      </p:pic>
      <p:pic>
        <p:nvPicPr>
          <p:cNvPr id="5" name="Picture 4"/>
          <p:cNvPicPr>
            <a:picLocks noChangeAspect="1"/>
          </p:cNvPicPr>
          <p:nvPr/>
        </p:nvPicPr>
        <p:blipFill>
          <a:blip r:embed="rId4"/>
          <a:stretch>
            <a:fillRect/>
          </a:stretch>
        </p:blipFill>
        <p:spPr>
          <a:xfrm>
            <a:off x="4642338" y="5117411"/>
            <a:ext cx="2017761" cy="1342728"/>
          </a:xfrm>
          <a:prstGeom prst="rect">
            <a:avLst/>
          </a:prstGeom>
        </p:spPr>
      </p:pic>
    </p:spTree>
    <p:extLst>
      <p:ext uri="{BB962C8B-B14F-4D97-AF65-F5344CB8AC3E}">
        <p14:creationId xmlns:p14="http://schemas.microsoft.com/office/powerpoint/2010/main" val="3640597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9219" y="1880108"/>
            <a:ext cx="9479666" cy="2246769"/>
          </a:xfrm>
          <a:prstGeom prst="rect">
            <a:avLst/>
          </a:prstGeom>
        </p:spPr>
        <p:txBody>
          <a:bodyPr wrap="square">
            <a:spAutoFit/>
          </a:bodyPr>
          <a:lstStyle/>
          <a:p>
            <a:r>
              <a:rPr lang="en-GB" sz="2800" dirty="0"/>
              <a:t>The supermarket can trade with a lower GPM because it can spread its other costs (expenses) over a large number of sales. On the other hand, the corner shop will have relatively high expenses in relation to sales and these have to be covered by a high GPM</a:t>
            </a:r>
            <a:r>
              <a:rPr lang="en-GB" sz="2400" dirty="0"/>
              <a:t>. </a:t>
            </a:r>
          </a:p>
        </p:txBody>
      </p:sp>
      <p:pic>
        <p:nvPicPr>
          <p:cNvPr id="3" name="Picture 2"/>
          <p:cNvPicPr>
            <a:picLocks noChangeAspect="1"/>
          </p:cNvPicPr>
          <p:nvPr/>
        </p:nvPicPr>
        <p:blipFill>
          <a:blip r:embed="rId2"/>
          <a:stretch>
            <a:fillRect/>
          </a:stretch>
        </p:blipFill>
        <p:spPr>
          <a:xfrm>
            <a:off x="302439" y="615903"/>
            <a:ext cx="11193226" cy="646232"/>
          </a:xfrm>
          <a:prstGeom prst="rect">
            <a:avLst/>
          </a:prstGeom>
        </p:spPr>
      </p:pic>
      <p:pic>
        <p:nvPicPr>
          <p:cNvPr id="5" name="Picture 4"/>
          <p:cNvPicPr>
            <a:picLocks noChangeAspect="1"/>
          </p:cNvPicPr>
          <p:nvPr/>
        </p:nvPicPr>
        <p:blipFill>
          <a:blip r:embed="rId3"/>
          <a:stretch>
            <a:fillRect/>
          </a:stretch>
        </p:blipFill>
        <p:spPr>
          <a:xfrm>
            <a:off x="7132320" y="4257258"/>
            <a:ext cx="2592165" cy="1684907"/>
          </a:xfrm>
          <a:prstGeom prst="rect">
            <a:avLst/>
          </a:prstGeom>
        </p:spPr>
      </p:pic>
      <p:pic>
        <p:nvPicPr>
          <p:cNvPr id="6" name="Picture 5"/>
          <p:cNvPicPr>
            <a:picLocks noChangeAspect="1"/>
          </p:cNvPicPr>
          <p:nvPr/>
        </p:nvPicPr>
        <p:blipFill>
          <a:blip r:embed="rId4"/>
          <a:stretch>
            <a:fillRect/>
          </a:stretch>
        </p:blipFill>
        <p:spPr>
          <a:xfrm>
            <a:off x="2564642" y="4465790"/>
            <a:ext cx="3095625" cy="1476375"/>
          </a:xfrm>
          <a:prstGeom prst="rect">
            <a:avLst/>
          </a:prstGeom>
        </p:spPr>
      </p:pic>
    </p:spTree>
    <p:extLst>
      <p:ext uri="{BB962C8B-B14F-4D97-AF65-F5344CB8AC3E}">
        <p14:creationId xmlns:p14="http://schemas.microsoft.com/office/powerpoint/2010/main" val="3747409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0" y="1550903"/>
            <a:ext cx="9750852" cy="4678204"/>
          </a:xfrm>
          <a:prstGeom prst="rect">
            <a:avLst/>
          </a:prstGeom>
        </p:spPr>
        <p:txBody>
          <a:bodyPr wrap="square">
            <a:spAutoFit/>
          </a:bodyPr>
          <a:lstStyle/>
          <a:p>
            <a:r>
              <a:rPr lang="en-GB" sz="2800" dirty="0"/>
              <a:t>Between different industries GPM can vary a great deal. Jewellers may have a very high GPM (60–80%). They may sell their goods at two or three times the price they paid their supplier. </a:t>
            </a:r>
          </a:p>
          <a:p>
            <a:endParaRPr lang="en-GB" sz="2800" dirty="0"/>
          </a:p>
          <a:p>
            <a:endParaRPr lang="en-GB" sz="2800" dirty="0"/>
          </a:p>
          <a:p>
            <a:endParaRPr lang="en-GB" sz="2800" dirty="0"/>
          </a:p>
          <a:p>
            <a:endParaRPr lang="en-GB" sz="2800" dirty="0"/>
          </a:p>
          <a:p>
            <a:endParaRPr lang="en-GB" sz="2800" dirty="0"/>
          </a:p>
          <a:p>
            <a:r>
              <a:rPr lang="en-GB" sz="2800" dirty="0"/>
              <a:t>A dairy farmer, however, might find that the price they receive for their milk is little more than the cost of producing it.</a:t>
            </a:r>
          </a:p>
          <a:p>
            <a:endParaRPr lang="en-GB" dirty="0"/>
          </a:p>
        </p:txBody>
      </p:sp>
      <p:sp>
        <p:nvSpPr>
          <p:cNvPr id="3" name="Rectangle 2"/>
          <p:cNvSpPr/>
          <p:nvPr/>
        </p:nvSpPr>
        <p:spPr>
          <a:xfrm>
            <a:off x="2148179" y="386181"/>
            <a:ext cx="750211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GPM – various industries </a:t>
            </a:r>
          </a:p>
        </p:txBody>
      </p:sp>
      <p:pic>
        <p:nvPicPr>
          <p:cNvPr id="4" name="Picture 3"/>
          <p:cNvPicPr>
            <a:picLocks noChangeAspect="1"/>
          </p:cNvPicPr>
          <p:nvPr/>
        </p:nvPicPr>
        <p:blipFill>
          <a:blip r:embed="rId2"/>
          <a:stretch>
            <a:fillRect/>
          </a:stretch>
        </p:blipFill>
        <p:spPr>
          <a:xfrm>
            <a:off x="3051263" y="3089905"/>
            <a:ext cx="2847975" cy="1600200"/>
          </a:xfrm>
          <a:prstGeom prst="rect">
            <a:avLst/>
          </a:prstGeom>
        </p:spPr>
      </p:pic>
      <p:pic>
        <p:nvPicPr>
          <p:cNvPr id="5" name="Picture 4"/>
          <p:cNvPicPr>
            <a:picLocks noChangeAspect="1"/>
          </p:cNvPicPr>
          <p:nvPr/>
        </p:nvPicPr>
        <p:blipFill>
          <a:blip r:embed="rId3"/>
          <a:stretch>
            <a:fillRect/>
          </a:stretch>
        </p:blipFill>
        <p:spPr>
          <a:xfrm>
            <a:off x="7307059" y="3068743"/>
            <a:ext cx="1664621" cy="1642524"/>
          </a:xfrm>
          <a:prstGeom prst="rect">
            <a:avLst/>
          </a:prstGeom>
        </p:spPr>
      </p:pic>
    </p:spTree>
    <p:extLst>
      <p:ext uri="{BB962C8B-B14F-4D97-AF65-F5344CB8AC3E}">
        <p14:creationId xmlns:p14="http://schemas.microsoft.com/office/powerpoint/2010/main" val="2406466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5891" y="708950"/>
            <a:ext cx="10081551" cy="5693866"/>
          </a:xfrm>
          <a:prstGeom prst="rect">
            <a:avLst/>
          </a:prstGeom>
        </p:spPr>
        <p:txBody>
          <a:bodyPr wrap="square">
            <a:spAutoFit/>
          </a:bodyPr>
          <a:lstStyle/>
          <a:p>
            <a:endParaRPr lang="en-GB" sz="2800" dirty="0"/>
          </a:p>
          <a:p>
            <a:r>
              <a:rPr lang="en-GB" sz="2800" dirty="0"/>
              <a:t>Nonetheless, even with these influences on GPM, a judgement can still be made. Low GPM businesses may include supermarkets, manufacturers of mass production goods and food manufacturers; whilst high GPM businesses will include restaurants and retailers of upmarket goods. </a:t>
            </a:r>
          </a:p>
          <a:p>
            <a:endParaRPr lang="en-GB" sz="2800" dirty="0"/>
          </a:p>
          <a:p>
            <a:endParaRPr lang="en-GB" sz="2800" dirty="0"/>
          </a:p>
          <a:p>
            <a:r>
              <a:rPr lang="en-GB" sz="2800" dirty="0"/>
              <a:t>Therefore, looking at the accounts of a fast-food outlet the GPM is 25% – this is likely to be poor, but if the accounts relate to a manufacturer of tinned vegetables, this level of GPM may be totally acceptable. </a:t>
            </a:r>
            <a:r>
              <a:rPr lang="en-GB" sz="2800" b="1" dirty="0"/>
              <a:t>Overall, an improving ratio over two years’ accounts is always positive and the higher the ratio, the better.</a:t>
            </a:r>
          </a:p>
        </p:txBody>
      </p:sp>
      <p:sp>
        <p:nvSpPr>
          <p:cNvPr id="3" name="Rectangle 2"/>
          <p:cNvSpPr/>
          <p:nvPr/>
        </p:nvSpPr>
        <p:spPr>
          <a:xfrm>
            <a:off x="2787999" y="119963"/>
            <a:ext cx="611443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GPM – low and high </a:t>
            </a:r>
          </a:p>
        </p:txBody>
      </p:sp>
      <p:pic>
        <p:nvPicPr>
          <p:cNvPr id="4" name="Picture 3"/>
          <p:cNvPicPr>
            <a:picLocks noChangeAspect="1"/>
          </p:cNvPicPr>
          <p:nvPr/>
        </p:nvPicPr>
        <p:blipFill>
          <a:blip r:embed="rId2"/>
          <a:stretch>
            <a:fillRect/>
          </a:stretch>
        </p:blipFill>
        <p:spPr>
          <a:xfrm>
            <a:off x="4487595" y="3051101"/>
            <a:ext cx="1695962" cy="952915"/>
          </a:xfrm>
          <a:prstGeom prst="rect">
            <a:avLst/>
          </a:prstGeom>
        </p:spPr>
      </p:pic>
      <p:pic>
        <p:nvPicPr>
          <p:cNvPr id="5" name="Picture 4"/>
          <p:cNvPicPr>
            <a:picLocks noChangeAspect="1"/>
          </p:cNvPicPr>
          <p:nvPr/>
        </p:nvPicPr>
        <p:blipFill>
          <a:blip r:embed="rId2"/>
          <a:stretch>
            <a:fillRect/>
          </a:stretch>
        </p:blipFill>
        <p:spPr>
          <a:xfrm>
            <a:off x="7427742" y="3051101"/>
            <a:ext cx="1759192" cy="988442"/>
          </a:xfrm>
          <a:prstGeom prst="rect">
            <a:avLst/>
          </a:prstGeom>
        </p:spPr>
      </p:pic>
    </p:spTree>
    <p:extLst>
      <p:ext uri="{BB962C8B-B14F-4D97-AF65-F5344CB8AC3E}">
        <p14:creationId xmlns:p14="http://schemas.microsoft.com/office/powerpoint/2010/main" val="799378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414" y="1251580"/>
            <a:ext cx="10356077" cy="5262979"/>
          </a:xfrm>
          <a:prstGeom prst="rect">
            <a:avLst/>
          </a:prstGeom>
        </p:spPr>
        <p:txBody>
          <a:bodyPr wrap="square">
            <a:spAutoFit/>
          </a:bodyPr>
          <a:lstStyle/>
          <a:p>
            <a:r>
              <a:rPr lang="en-GB" sz="2800" dirty="0"/>
              <a:t>Net profit is an indicator of how profitable the business is overall: this is because all the business’s revenues and expenses in its calculation are included. Like the figure for gross profit, net profit on its own does not help judge the level of efficiency – after all, a large business is likely to have a much higher net profit figure than a small business. </a:t>
            </a:r>
          </a:p>
          <a:p>
            <a:endParaRPr lang="en-GB" sz="2800" dirty="0"/>
          </a:p>
          <a:p>
            <a:r>
              <a:rPr lang="en-GB" sz="2800" dirty="0"/>
              <a:t>However, the small one could manage </a:t>
            </a:r>
          </a:p>
          <a:p>
            <a:r>
              <a:rPr lang="en-GB" sz="2800" dirty="0"/>
              <a:t>its expenses more efficiently. A second</a:t>
            </a:r>
          </a:p>
          <a:p>
            <a:r>
              <a:rPr lang="en-GB" sz="2800" dirty="0"/>
              <a:t>calculation is used to help judge the </a:t>
            </a:r>
          </a:p>
          <a:p>
            <a:r>
              <a:rPr lang="en-GB" sz="2800" dirty="0"/>
              <a:t>efficiency of the business. This </a:t>
            </a:r>
          </a:p>
          <a:p>
            <a:r>
              <a:rPr lang="en-GB" sz="2800" dirty="0"/>
              <a:t>calculation, again known as an accounting </a:t>
            </a:r>
          </a:p>
          <a:p>
            <a:r>
              <a:rPr lang="en-GB" sz="2800" dirty="0"/>
              <a:t>ratio, is called the net profit margin.</a:t>
            </a:r>
          </a:p>
        </p:txBody>
      </p:sp>
      <p:sp>
        <p:nvSpPr>
          <p:cNvPr id="3" name="Rectangle 2"/>
          <p:cNvSpPr/>
          <p:nvPr/>
        </p:nvSpPr>
        <p:spPr>
          <a:xfrm>
            <a:off x="2808149" y="166262"/>
            <a:ext cx="5950668"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Net profit explained</a:t>
            </a:r>
          </a:p>
        </p:txBody>
      </p:sp>
      <p:pic>
        <p:nvPicPr>
          <p:cNvPr id="4" name="Picture 3"/>
          <p:cNvPicPr>
            <a:picLocks noChangeAspect="1"/>
          </p:cNvPicPr>
          <p:nvPr/>
        </p:nvPicPr>
        <p:blipFill>
          <a:blip r:embed="rId2"/>
          <a:stretch>
            <a:fillRect/>
          </a:stretch>
        </p:blipFill>
        <p:spPr>
          <a:xfrm>
            <a:off x="7823175" y="4255989"/>
            <a:ext cx="2847975" cy="1609725"/>
          </a:xfrm>
          <a:prstGeom prst="rect">
            <a:avLst/>
          </a:prstGeom>
        </p:spPr>
      </p:pic>
    </p:spTree>
    <p:extLst>
      <p:ext uri="{BB962C8B-B14F-4D97-AF65-F5344CB8AC3E}">
        <p14:creationId xmlns:p14="http://schemas.microsoft.com/office/powerpoint/2010/main" val="2676326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3425" y="1661897"/>
            <a:ext cx="10063103" cy="4401205"/>
          </a:xfrm>
          <a:prstGeom prst="rect">
            <a:avLst/>
          </a:prstGeom>
        </p:spPr>
        <p:txBody>
          <a:bodyPr wrap="square">
            <a:spAutoFit/>
          </a:bodyPr>
          <a:lstStyle/>
          <a:p>
            <a:r>
              <a:rPr lang="en-GB" sz="2800" dirty="0"/>
              <a:t>To calculate the net profit margin two figures are needed – these are net profit and sales. </a:t>
            </a:r>
          </a:p>
          <a:p>
            <a:endParaRPr lang="en-GB" sz="2800" dirty="0"/>
          </a:p>
          <a:p>
            <a:r>
              <a:rPr lang="en-GB" sz="2800" dirty="0"/>
              <a:t>The following formula is used:</a:t>
            </a:r>
          </a:p>
          <a:p>
            <a:endParaRPr lang="en-GB" sz="2800" dirty="0"/>
          </a:p>
          <a:p>
            <a:r>
              <a:rPr lang="en-GB" sz="2800" b="1" dirty="0"/>
              <a:t>Net profit/ sales x 100/1 = NPM </a:t>
            </a:r>
          </a:p>
          <a:p>
            <a:endParaRPr lang="en-GB" sz="2800" dirty="0"/>
          </a:p>
          <a:p>
            <a:r>
              <a:rPr lang="en-GB" sz="2800" dirty="0"/>
              <a:t>Example: if we had a net profit of £136 500 and sales of £956 500:</a:t>
            </a:r>
          </a:p>
          <a:p>
            <a:endParaRPr lang="en-GB" sz="2800" dirty="0"/>
          </a:p>
          <a:p>
            <a:r>
              <a:rPr lang="en-GB" sz="2800" dirty="0"/>
              <a:t>136,500/956, 500 x 100/1 = 14.2%</a:t>
            </a:r>
          </a:p>
        </p:txBody>
      </p:sp>
      <p:sp>
        <p:nvSpPr>
          <p:cNvPr id="3" name="Rectangle 2"/>
          <p:cNvSpPr/>
          <p:nvPr/>
        </p:nvSpPr>
        <p:spPr>
          <a:xfrm>
            <a:off x="312092" y="317930"/>
            <a:ext cx="11688906"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Calculating the net profit margin (NPM) </a:t>
            </a:r>
          </a:p>
        </p:txBody>
      </p:sp>
      <p:pic>
        <p:nvPicPr>
          <p:cNvPr id="4" name="Picture 3"/>
          <p:cNvPicPr>
            <a:picLocks noChangeAspect="1"/>
          </p:cNvPicPr>
          <p:nvPr/>
        </p:nvPicPr>
        <p:blipFill>
          <a:blip r:embed="rId2"/>
          <a:stretch>
            <a:fillRect/>
          </a:stretch>
        </p:blipFill>
        <p:spPr>
          <a:xfrm>
            <a:off x="7385538" y="2481776"/>
            <a:ext cx="1849974" cy="1849974"/>
          </a:xfrm>
          <a:prstGeom prst="rect">
            <a:avLst/>
          </a:prstGeom>
        </p:spPr>
      </p:pic>
    </p:spTree>
    <p:extLst>
      <p:ext uri="{BB962C8B-B14F-4D97-AF65-F5344CB8AC3E}">
        <p14:creationId xmlns:p14="http://schemas.microsoft.com/office/powerpoint/2010/main" val="1931488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92112019"/>
              </p:ext>
            </p:extLst>
          </p:nvPr>
        </p:nvGraphicFramePr>
        <p:xfrm>
          <a:off x="2132012" y="1976966"/>
          <a:ext cx="8127999" cy="25958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729526568"/>
                    </a:ext>
                  </a:extLst>
                </a:gridCol>
                <a:gridCol w="2709333">
                  <a:extLst>
                    <a:ext uri="{9D8B030D-6E8A-4147-A177-3AD203B41FA5}">
                      <a16:colId xmlns:a16="http://schemas.microsoft.com/office/drawing/2014/main" val="1571926693"/>
                    </a:ext>
                  </a:extLst>
                </a:gridCol>
                <a:gridCol w="2709333">
                  <a:extLst>
                    <a:ext uri="{9D8B030D-6E8A-4147-A177-3AD203B41FA5}">
                      <a16:colId xmlns:a16="http://schemas.microsoft.com/office/drawing/2014/main" val="1774121584"/>
                    </a:ext>
                  </a:extLst>
                </a:gridCol>
              </a:tblGrid>
              <a:tr h="370840">
                <a:tc>
                  <a:txBody>
                    <a:bodyPr/>
                    <a:lstStyle/>
                    <a:p>
                      <a:endParaRPr lang="en-GB" dirty="0"/>
                    </a:p>
                  </a:txBody>
                  <a:tcPr/>
                </a:tc>
                <a:tc>
                  <a:txBody>
                    <a:bodyPr/>
                    <a:lstStyle/>
                    <a:p>
                      <a:r>
                        <a:rPr lang="en-GB" dirty="0"/>
                        <a:t>£</a:t>
                      </a:r>
                    </a:p>
                  </a:txBody>
                  <a:tcPr/>
                </a:tc>
                <a:tc>
                  <a:txBody>
                    <a:bodyPr/>
                    <a:lstStyle/>
                    <a:p>
                      <a:r>
                        <a:rPr lang="en-GB" dirty="0"/>
                        <a:t>£</a:t>
                      </a:r>
                    </a:p>
                  </a:txBody>
                  <a:tcPr/>
                </a:tc>
                <a:extLst>
                  <a:ext uri="{0D108BD9-81ED-4DB2-BD59-A6C34878D82A}">
                    <a16:rowId xmlns:a16="http://schemas.microsoft.com/office/drawing/2014/main" val="375584398"/>
                  </a:ext>
                </a:extLst>
              </a:tr>
              <a:tr h="370840">
                <a:tc>
                  <a:txBody>
                    <a:bodyPr/>
                    <a:lstStyle/>
                    <a:p>
                      <a:r>
                        <a:rPr lang="en-GB" dirty="0"/>
                        <a:t>Net profit </a:t>
                      </a:r>
                    </a:p>
                  </a:txBody>
                  <a:tcPr/>
                </a:tc>
                <a:tc>
                  <a:txBody>
                    <a:bodyPr/>
                    <a:lstStyle/>
                    <a:p>
                      <a:endParaRPr lang="en-GB" dirty="0"/>
                    </a:p>
                  </a:txBody>
                  <a:tcPr/>
                </a:tc>
                <a:tc>
                  <a:txBody>
                    <a:bodyPr/>
                    <a:lstStyle/>
                    <a:p>
                      <a:r>
                        <a:rPr lang="en-GB" dirty="0"/>
                        <a:t>30,110</a:t>
                      </a:r>
                    </a:p>
                  </a:txBody>
                  <a:tcPr/>
                </a:tc>
                <a:extLst>
                  <a:ext uri="{0D108BD9-81ED-4DB2-BD59-A6C34878D82A}">
                    <a16:rowId xmlns:a16="http://schemas.microsoft.com/office/drawing/2014/main" val="4251562824"/>
                  </a:ext>
                </a:extLst>
              </a:tr>
              <a:tr h="37084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34311153"/>
                  </a:ext>
                </a:extLst>
              </a:tr>
              <a:tr h="370840">
                <a:tc>
                  <a:txBody>
                    <a:bodyPr/>
                    <a:lstStyle/>
                    <a:p>
                      <a:r>
                        <a:rPr lang="en-GB" dirty="0"/>
                        <a:t>Tax </a:t>
                      </a:r>
                    </a:p>
                  </a:txBody>
                  <a:tcPr/>
                </a:tc>
                <a:tc>
                  <a:txBody>
                    <a:bodyPr/>
                    <a:lstStyle/>
                    <a:p>
                      <a:endParaRPr lang="en-GB"/>
                    </a:p>
                  </a:txBody>
                  <a:tcPr/>
                </a:tc>
                <a:tc>
                  <a:txBody>
                    <a:bodyPr/>
                    <a:lstStyle/>
                    <a:p>
                      <a:r>
                        <a:rPr lang="en-GB" dirty="0"/>
                        <a:t>6,000</a:t>
                      </a:r>
                    </a:p>
                  </a:txBody>
                  <a:tcPr/>
                </a:tc>
                <a:extLst>
                  <a:ext uri="{0D108BD9-81ED-4DB2-BD59-A6C34878D82A}">
                    <a16:rowId xmlns:a16="http://schemas.microsoft.com/office/drawing/2014/main" val="912679643"/>
                  </a:ext>
                </a:extLst>
              </a:tr>
              <a:tr h="370840">
                <a:tc>
                  <a:txBody>
                    <a:bodyPr/>
                    <a:lstStyle/>
                    <a:p>
                      <a:r>
                        <a:rPr lang="en-GB" dirty="0"/>
                        <a:t>Profit after</a:t>
                      </a:r>
                      <a:r>
                        <a:rPr lang="en-GB" baseline="0" dirty="0"/>
                        <a:t> tax </a:t>
                      </a:r>
                      <a:endParaRPr lang="en-GB" dirty="0"/>
                    </a:p>
                  </a:txBody>
                  <a:tcPr/>
                </a:tc>
                <a:tc>
                  <a:txBody>
                    <a:bodyPr/>
                    <a:lstStyle/>
                    <a:p>
                      <a:endParaRPr lang="en-GB"/>
                    </a:p>
                  </a:txBody>
                  <a:tcPr/>
                </a:tc>
                <a:tc>
                  <a:txBody>
                    <a:bodyPr/>
                    <a:lstStyle/>
                    <a:p>
                      <a:r>
                        <a:rPr lang="en-GB" dirty="0"/>
                        <a:t>24,110</a:t>
                      </a:r>
                    </a:p>
                  </a:txBody>
                  <a:tcPr/>
                </a:tc>
                <a:extLst>
                  <a:ext uri="{0D108BD9-81ED-4DB2-BD59-A6C34878D82A}">
                    <a16:rowId xmlns:a16="http://schemas.microsoft.com/office/drawing/2014/main" val="3742237646"/>
                  </a:ext>
                </a:extLst>
              </a:tr>
              <a:tr h="370840">
                <a:tc>
                  <a:txBody>
                    <a:bodyPr/>
                    <a:lstStyle/>
                    <a:p>
                      <a:r>
                        <a:rPr lang="en-GB" dirty="0"/>
                        <a:t>Dividends</a:t>
                      </a:r>
                      <a:r>
                        <a:rPr lang="en-GB" baseline="0" dirty="0"/>
                        <a:t> </a:t>
                      </a:r>
                      <a:endParaRPr lang="en-GB" dirty="0"/>
                    </a:p>
                  </a:txBody>
                  <a:tcPr/>
                </a:tc>
                <a:tc>
                  <a:txBody>
                    <a:bodyPr/>
                    <a:lstStyle/>
                    <a:p>
                      <a:endParaRPr lang="en-GB"/>
                    </a:p>
                  </a:txBody>
                  <a:tcPr/>
                </a:tc>
                <a:tc>
                  <a:txBody>
                    <a:bodyPr/>
                    <a:lstStyle/>
                    <a:p>
                      <a:r>
                        <a:rPr lang="en-GB" dirty="0"/>
                        <a:t>8,000</a:t>
                      </a:r>
                    </a:p>
                  </a:txBody>
                  <a:tcPr/>
                </a:tc>
                <a:extLst>
                  <a:ext uri="{0D108BD9-81ED-4DB2-BD59-A6C34878D82A}">
                    <a16:rowId xmlns:a16="http://schemas.microsoft.com/office/drawing/2014/main" val="2994359106"/>
                  </a:ext>
                </a:extLst>
              </a:tr>
              <a:tr h="370840">
                <a:tc>
                  <a:txBody>
                    <a:bodyPr/>
                    <a:lstStyle/>
                    <a:p>
                      <a:r>
                        <a:rPr lang="en-GB" dirty="0"/>
                        <a:t>Retained profit </a:t>
                      </a:r>
                    </a:p>
                  </a:txBody>
                  <a:tcPr/>
                </a:tc>
                <a:tc>
                  <a:txBody>
                    <a:bodyPr/>
                    <a:lstStyle/>
                    <a:p>
                      <a:endParaRPr lang="en-GB"/>
                    </a:p>
                  </a:txBody>
                  <a:tcPr/>
                </a:tc>
                <a:tc>
                  <a:txBody>
                    <a:bodyPr/>
                    <a:lstStyle/>
                    <a:p>
                      <a:r>
                        <a:rPr lang="en-GB" dirty="0"/>
                        <a:t>16 110 </a:t>
                      </a:r>
                    </a:p>
                  </a:txBody>
                  <a:tcPr/>
                </a:tc>
                <a:extLst>
                  <a:ext uri="{0D108BD9-81ED-4DB2-BD59-A6C34878D82A}">
                    <a16:rowId xmlns:a16="http://schemas.microsoft.com/office/drawing/2014/main" val="3181797335"/>
                  </a:ext>
                </a:extLst>
              </a:tr>
            </a:tbl>
          </a:graphicData>
        </a:graphic>
      </p:graphicFrame>
      <p:sp>
        <p:nvSpPr>
          <p:cNvPr id="4" name="Rectangle 3"/>
          <p:cNvSpPr/>
          <p:nvPr/>
        </p:nvSpPr>
        <p:spPr>
          <a:xfrm>
            <a:off x="2509362" y="467023"/>
            <a:ext cx="7058985"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Appropriation account </a:t>
            </a:r>
          </a:p>
        </p:txBody>
      </p:sp>
    </p:spTree>
    <p:extLst>
      <p:ext uri="{BB962C8B-B14F-4D97-AF65-F5344CB8AC3E}">
        <p14:creationId xmlns:p14="http://schemas.microsoft.com/office/powerpoint/2010/main" val="1968243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3974" y="1380077"/>
            <a:ext cx="9544050" cy="3539430"/>
          </a:xfrm>
          <a:prstGeom prst="rect">
            <a:avLst/>
          </a:prstGeom>
        </p:spPr>
        <p:txBody>
          <a:bodyPr wrap="square">
            <a:spAutoFit/>
          </a:bodyPr>
          <a:lstStyle/>
          <a:p>
            <a:r>
              <a:rPr lang="en-GB" sz="2800" b="1" dirty="0"/>
              <a:t>When the NPM has been calculated, commenting and judging whether it is good (high) or bad (low) is easier than when examining the GPM. </a:t>
            </a:r>
            <a:r>
              <a:rPr lang="en-GB" sz="2800" dirty="0"/>
              <a:t>The type of business involved must still be considered, but the NPM does not vary by quite as much as the GPM over different industries and sizes of business.</a:t>
            </a:r>
          </a:p>
          <a:p>
            <a:r>
              <a:rPr lang="en-GB" sz="2800" dirty="0"/>
              <a:t>A business with a high GPM often has proportionately higher expenses, whilst a business with a low GPM often has proportionately lower expenses. </a:t>
            </a:r>
          </a:p>
        </p:txBody>
      </p:sp>
      <p:sp>
        <p:nvSpPr>
          <p:cNvPr id="3" name="Rectangle 2"/>
          <p:cNvSpPr/>
          <p:nvPr/>
        </p:nvSpPr>
        <p:spPr>
          <a:xfrm>
            <a:off x="481370" y="295573"/>
            <a:ext cx="109435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Commenting on the net profit margin</a:t>
            </a:r>
          </a:p>
        </p:txBody>
      </p:sp>
      <p:pic>
        <p:nvPicPr>
          <p:cNvPr id="4" name="Picture 3"/>
          <p:cNvPicPr>
            <a:picLocks noChangeAspect="1"/>
          </p:cNvPicPr>
          <p:nvPr/>
        </p:nvPicPr>
        <p:blipFill>
          <a:blip r:embed="rId2"/>
          <a:stretch>
            <a:fillRect/>
          </a:stretch>
        </p:blipFill>
        <p:spPr>
          <a:xfrm>
            <a:off x="8046719" y="4755948"/>
            <a:ext cx="2117985" cy="1580343"/>
          </a:xfrm>
          <a:prstGeom prst="rect">
            <a:avLst/>
          </a:prstGeom>
        </p:spPr>
      </p:pic>
      <p:pic>
        <p:nvPicPr>
          <p:cNvPr id="5" name="Picture 4"/>
          <p:cNvPicPr>
            <a:picLocks noChangeAspect="1"/>
          </p:cNvPicPr>
          <p:nvPr/>
        </p:nvPicPr>
        <p:blipFill>
          <a:blip r:embed="rId3"/>
          <a:stretch>
            <a:fillRect/>
          </a:stretch>
        </p:blipFill>
        <p:spPr>
          <a:xfrm>
            <a:off x="2695574" y="4956386"/>
            <a:ext cx="3400425" cy="1343025"/>
          </a:xfrm>
          <a:prstGeom prst="rect">
            <a:avLst/>
          </a:prstGeom>
        </p:spPr>
      </p:pic>
    </p:spTree>
    <p:extLst>
      <p:ext uri="{BB962C8B-B14F-4D97-AF65-F5344CB8AC3E}">
        <p14:creationId xmlns:p14="http://schemas.microsoft.com/office/powerpoint/2010/main" val="103294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888" y="1329080"/>
            <a:ext cx="9315450" cy="4832092"/>
          </a:xfrm>
          <a:prstGeom prst="rect">
            <a:avLst/>
          </a:prstGeom>
        </p:spPr>
        <p:txBody>
          <a:bodyPr wrap="square">
            <a:spAutoFit/>
          </a:bodyPr>
          <a:lstStyle/>
          <a:p>
            <a:r>
              <a:rPr lang="en-GB" sz="2800" dirty="0"/>
              <a:t>Knowing what to expect will help to make a critical comment on the NPM and, importantly, the difference between the NPM and the GPM. One important factor that will lower the NPM is if the business is relatively new. </a:t>
            </a:r>
          </a:p>
          <a:p>
            <a:endParaRPr lang="en-GB" sz="2800" dirty="0"/>
          </a:p>
          <a:p>
            <a:r>
              <a:rPr lang="en-GB" sz="2800" dirty="0"/>
              <a:t>A newly established business, in its first years of trading, may have high expenses as it tries to establish itself. A good example of this would be high expenditure on advertising. As a result of these relatively high expenses, a new business could have a low NPM; but this low NPM may not necessarily indicate problems. </a:t>
            </a:r>
          </a:p>
        </p:txBody>
      </p:sp>
      <p:pic>
        <p:nvPicPr>
          <p:cNvPr id="3" name="Picture 2"/>
          <p:cNvPicPr>
            <a:picLocks noChangeAspect="1"/>
          </p:cNvPicPr>
          <p:nvPr/>
        </p:nvPicPr>
        <p:blipFill>
          <a:blip r:embed="rId2"/>
          <a:stretch>
            <a:fillRect/>
          </a:stretch>
        </p:blipFill>
        <p:spPr>
          <a:xfrm>
            <a:off x="967659" y="448409"/>
            <a:ext cx="10656732" cy="646232"/>
          </a:xfrm>
          <a:prstGeom prst="rect">
            <a:avLst/>
          </a:prstGeom>
        </p:spPr>
      </p:pic>
      <p:pic>
        <p:nvPicPr>
          <p:cNvPr id="4" name="Picture 3"/>
          <p:cNvPicPr>
            <a:picLocks noChangeAspect="1"/>
          </p:cNvPicPr>
          <p:nvPr/>
        </p:nvPicPr>
        <p:blipFill>
          <a:blip r:embed="rId3"/>
          <a:stretch>
            <a:fillRect/>
          </a:stretch>
        </p:blipFill>
        <p:spPr>
          <a:xfrm>
            <a:off x="9812507" y="5416062"/>
            <a:ext cx="1811884" cy="1139630"/>
          </a:xfrm>
          <a:prstGeom prst="rect">
            <a:avLst/>
          </a:prstGeom>
        </p:spPr>
      </p:pic>
    </p:spTree>
    <p:extLst>
      <p:ext uri="{BB962C8B-B14F-4D97-AF65-F5344CB8AC3E}">
        <p14:creationId xmlns:p14="http://schemas.microsoft.com/office/powerpoint/2010/main" val="2252737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699" y="1290340"/>
            <a:ext cx="9758363" cy="5262979"/>
          </a:xfrm>
          <a:prstGeom prst="rect">
            <a:avLst/>
          </a:prstGeom>
        </p:spPr>
        <p:txBody>
          <a:bodyPr wrap="square">
            <a:spAutoFit/>
          </a:bodyPr>
          <a:lstStyle/>
          <a:p>
            <a:r>
              <a:rPr lang="en-GB" sz="2800" b="1" dirty="0"/>
              <a:t>Perhaps the easiest way to judge NPM is to construct bands of performance. Therefore:</a:t>
            </a:r>
          </a:p>
          <a:p>
            <a:endParaRPr lang="en-GB" sz="2800" b="1" dirty="0"/>
          </a:p>
          <a:p>
            <a:r>
              <a:rPr lang="en-GB" sz="2800" dirty="0"/>
              <a:t>• A NPM of 18% + may be regarded as good, indicating </a:t>
            </a:r>
          </a:p>
          <a:p>
            <a:r>
              <a:rPr lang="en-GB" sz="2800" dirty="0"/>
              <a:t>effective business management of costs and expenses.</a:t>
            </a:r>
          </a:p>
          <a:p>
            <a:endParaRPr lang="en-GB" sz="2800" dirty="0"/>
          </a:p>
          <a:p>
            <a:r>
              <a:rPr lang="en-GB" sz="2800" dirty="0"/>
              <a:t> • A NPM of 10–17%, might be viewed as satisfactory,</a:t>
            </a:r>
          </a:p>
          <a:p>
            <a:r>
              <a:rPr lang="en-GB" sz="2800" dirty="0"/>
              <a:t> but cost or expenses management could be improved. </a:t>
            </a:r>
          </a:p>
          <a:p>
            <a:endParaRPr lang="en-GB" sz="2800" dirty="0"/>
          </a:p>
          <a:p>
            <a:r>
              <a:rPr lang="en-GB" sz="2800" dirty="0"/>
              <a:t>• A NPM of less than 10% could be regarded as poor, </a:t>
            </a:r>
          </a:p>
          <a:p>
            <a:r>
              <a:rPr lang="en-GB" sz="2800" dirty="0"/>
              <a:t>indicating that there are real opportunities for improving</a:t>
            </a:r>
          </a:p>
          <a:p>
            <a:r>
              <a:rPr lang="en-GB" sz="2800" dirty="0"/>
              <a:t>cost and expenses management.</a:t>
            </a:r>
          </a:p>
        </p:txBody>
      </p:sp>
      <p:sp>
        <p:nvSpPr>
          <p:cNvPr id="3" name="Rectangle 2"/>
          <p:cNvSpPr/>
          <p:nvPr/>
        </p:nvSpPr>
        <p:spPr>
          <a:xfrm>
            <a:off x="492575" y="367010"/>
            <a:ext cx="11206850"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How do we judge a good or bad NPM?</a:t>
            </a:r>
          </a:p>
        </p:txBody>
      </p:sp>
      <p:pic>
        <p:nvPicPr>
          <p:cNvPr id="4" name="Picture 3"/>
          <p:cNvPicPr>
            <a:picLocks noChangeAspect="1"/>
          </p:cNvPicPr>
          <p:nvPr/>
        </p:nvPicPr>
        <p:blipFill>
          <a:blip r:embed="rId2"/>
          <a:stretch>
            <a:fillRect/>
          </a:stretch>
        </p:blipFill>
        <p:spPr>
          <a:xfrm>
            <a:off x="9548534" y="2328477"/>
            <a:ext cx="2150891" cy="1431320"/>
          </a:xfrm>
          <a:prstGeom prst="rect">
            <a:avLst/>
          </a:prstGeom>
        </p:spPr>
      </p:pic>
      <p:pic>
        <p:nvPicPr>
          <p:cNvPr id="5" name="Picture 4"/>
          <p:cNvPicPr>
            <a:picLocks noChangeAspect="1"/>
          </p:cNvPicPr>
          <p:nvPr/>
        </p:nvPicPr>
        <p:blipFill>
          <a:blip r:embed="rId3"/>
          <a:stretch>
            <a:fillRect/>
          </a:stretch>
        </p:blipFill>
        <p:spPr>
          <a:xfrm>
            <a:off x="9717947" y="4463505"/>
            <a:ext cx="2138230" cy="1176027"/>
          </a:xfrm>
          <a:prstGeom prst="rect">
            <a:avLst/>
          </a:prstGeom>
        </p:spPr>
      </p:pic>
    </p:spTree>
    <p:extLst>
      <p:ext uri="{BB962C8B-B14F-4D97-AF65-F5344CB8AC3E}">
        <p14:creationId xmlns:p14="http://schemas.microsoft.com/office/powerpoint/2010/main" val="3309059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708" y="1585439"/>
            <a:ext cx="9972675" cy="2246769"/>
          </a:xfrm>
          <a:prstGeom prst="rect">
            <a:avLst/>
          </a:prstGeom>
        </p:spPr>
        <p:txBody>
          <a:bodyPr wrap="square">
            <a:spAutoFit/>
          </a:bodyPr>
          <a:lstStyle/>
          <a:p>
            <a:r>
              <a:rPr lang="en-GB" sz="2800" dirty="0"/>
              <a:t>Remember that when commenting on accounts an allowance for the type and age of business should be considered. Walmart, the world’s largest retailer, has one of the lowest NPMs in the business, at below 3%! On the other hand, Microsoft has a NPM of around 48%.</a:t>
            </a:r>
          </a:p>
        </p:txBody>
      </p:sp>
      <p:pic>
        <p:nvPicPr>
          <p:cNvPr id="3" name="Picture 2"/>
          <p:cNvPicPr>
            <a:picLocks noChangeAspect="1"/>
          </p:cNvPicPr>
          <p:nvPr/>
        </p:nvPicPr>
        <p:blipFill>
          <a:blip r:embed="rId2"/>
          <a:stretch>
            <a:fillRect/>
          </a:stretch>
        </p:blipFill>
        <p:spPr>
          <a:xfrm>
            <a:off x="753567" y="587514"/>
            <a:ext cx="10656732" cy="646232"/>
          </a:xfrm>
          <a:prstGeom prst="rect">
            <a:avLst/>
          </a:prstGeom>
        </p:spPr>
      </p:pic>
      <p:pic>
        <p:nvPicPr>
          <p:cNvPr id="4" name="Picture 3"/>
          <p:cNvPicPr>
            <a:picLocks noChangeAspect="1"/>
          </p:cNvPicPr>
          <p:nvPr/>
        </p:nvPicPr>
        <p:blipFill>
          <a:blip r:embed="rId3"/>
          <a:stretch>
            <a:fillRect/>
          </a:stretch>
        </p:blipFill>
        <p:spPr>
          <a:xfrm>
            <a:off x="1270708" y="4369484"/>
            <a:ext cx="3695700" cy="876300"/>
          </a:xfrm>
          <a:prstGeom prst="rect">
            <a:avLst/>
          </a:prstGeom>
        </p:spPr>
      </p:pic>
      <p:pic>
        <p:nvPicPr>
          <p:cNvPr id="5" name="Picture 4"/>
          <p:cNvPicPr>
            <a:picLocks noChangeAspect="1"/>
          </p:cNvPicPr>
          <p:nvPr/>
        </p:nvPicPr>
        <p:blipFill>
          <a:blip r:embed="rId4"/>
          <a:stretch>
            <a:fillRect/>
          </a:stretch>
        </p:blipFill>
        <p:spPr>
          <a:xfrm>
            <a:off x="6827520" y="4159934"/>
            <a:ext cx="3524250" cy="1295400"/>
          </a:xfrm>
          <a:prstGeom prst="rect">
            <a:avLst/>
          </a:prstGeom>
        </p:spPr>
      </p:pic>
    </p:spTree>
    <p:extLst>
      <p:ext uri="{BB962C8B-B14F-4D97-AF65-F5344CB8AC3E}">
        <p14:creationId xmlns:p14="http://schemas.microsoft.com/office/powerpoint/2010/main" val="3589340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2768" y="987251"/>
            <a:ext cx="9540032" cy="5262979"/>
          </a:xfrm>
          <a:prstGeom prst="rect">
            <a:avLst/>
          </a:prstGeom>
        </p:spPr>
        <p:txBody>
          <a:bodyPr wrap="square">
            <a:spAutoFit/>
          </a:bodyPr>
          <a:lstStyle/>
          <a:p>
            <a:endParaRPr lang="en-GB" sz="2800" dirty="0"/>
          </a:p>
          <a:p>
            <a:r>
              <a:rPr lang="en-GB" sz="2800" dirty="0"/>
              <a:t>If the figures that have been calculated do seem low, businesses and stakeholders should look for the main causes of poor performance. </a:t>
            </a:r>
            <a:r>
              <a:rPr lang="en-GB" sz="2800" b="1" dirty="0"/>
              <a:t>Are costs of sales high? </a:t>
            </a:r>
          </a:p>
          <a:p>
            <a:endParaRPr lang="en-GB" sz="2800" dirty="0"/>
          </a:p>
          <a:p>
            <a:endParaRPr lang="en-GB" sz="2800" dirty="0"/>
          </a:p>
          <a:p>
            <a:endParaRPr lang="en-GB" sz="2800" dirty="0"/>
          </a:p>
          <a:p>
            <a:endParaRPr lang="en-GB" sz="2800" dirty="0"/>
          </a:p>
          <a:p>
            <a:r>
              <a:rPr lang="en-GB" sz="2800" dirty="0"/>
              <a:t>This would lead to a low GPM, which in turn may lead to a low NPM. By working through the profit and loss account, individual costs and expenses can be analysed to see what the cause of the low NPM is.</a:t>
            </a:r>
          </a:p>
        </p:txBody>
      </p:sp>
      <p:pic>
        <p:nvPicPr>
          <p:cNvPr id="3" name="Picture 2"/>
          <p:cNvPicPr>
            <a:picLocks noChangeAspect="1"/>
          </p:cNvPicPr>
          <p:nvPr/>
        </p:nvPicPr>
        <p:blipFill>
          <a:blip r:embed="rId2"/>
          <a:stretch>
            <a:fillRect/>
          </a:stretch>
        </p:blipFill>
        <p:spPr>
          <a:xfrm>
            <a:off x="711364" y="634964"/>
            <a:ext cx="10656732" cy="646232"/>
          </a:xfrm>
          <a:prstGeom prst="rect">
            <a:avLst/>
          </a:prstGeom>
        </p:spPr>
      </p:pic>
      <p:pic>
        <p:nvPicPr>
          <p:cNvPr id="4" name="Picture 3"/>
          <p:cNvPicPr>
            <a:picLocks noChangeAspect="1"/>
          </p:cNvPicPr>
          <p:nvPr/>
        </p:nvPicPr>
        <p:blipFill>
          <a:blip r:embed="rId3"/>
          <a:stretch>
            <a:fillRect/>
          </a:stretch>
        </p:blipFill>
        <p:spPr>
          <a:xfrm>
            <a:off x="7322746" y="2672861"/>
            <a:ext cx="3650054" cy="1502385"/>
          </a:xfrm>
          <a:prstGeom prst="rect">
            <a:avLst/>
          </a:prstGeom>
        </p:spPr>
      </p:pic>
      <p:pic>
        <p:nvPicPr>
          <p:cNvPr id="5" name="Picture 4"/>
          <p:cNvPicPr>
            <a:picLocks noChangeAspect="1"/>
          </p:cNvPicPr>
          <p:nvPr/>
        </p:nvPicPr>
        <p:blipFill>
          <a:blip r:embed="rId4"/>
          <a:stretch>
            <a:fillRect/>
          </a:stretch>
        </p:blipFill>
        <p:spPr>
          <a:xfrm>
            <a:off x="2461846" y="2926263"/>
            <a:ext cx="2597321" cy="1248983"/>
          </a:xfrm>
          <a:prstGeom prst="rect">
            <a:avLst/>
          </a:prstGeom>
        </p:spPr>
      </p:pic>
    </p:spTree>
    <p:extLst>
      <p:ext uri="{BB962C8B-B14F-4D97-AF65-F5344CB8AC3E}">
        <p14:creationId xmlns:p14="http://schemas.microsoft.com/office/powerpoint/2010/main" val="1259740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5390" y="1384747"/>
            <a:ext cx="10215563" cy="5262979"/>
          </a:xfrm>
          <a:prstGeom prst="rect">
            <a:avLst/>
          </a:prstGeom>
        </p:spPr>
        <p:txBody>
          <a:bodyPr wrap="square">
            <a:spAutoFit/>
          </a:bodyPr>
          <a:lstStyle/>
          <a:p>
            <a:r>
              <a:rPr lang="en-GB" sz="2800" dirty="0"/>
              <a:t>When assessing the performance of the profitability ratios it is important to make comparisons with other businesses in the same industry as well as making comparisons over time.</a:t>
            </a:r>
          </a:p>
          <a:p>
            <a:endParaRPr lang="en-GB" sz="2800" dirty="0"/>
          </a:p>
          <a:p>
            <a:endParaRPr lang="en-GB" sz="2800" dirty="0"/>
          </a:p>
          <a:p>
            <a:endParaRPr lang="en-GB" sz="2800" dirty="0"/>
          </a:p>
          <a:p>
            <a:endParaRPr lang="en-GB" sz="2800" b="1" dirty="0"/>
          </a:p>
          <a:p>
            <a:r>
              <a:rPr lang="en-GB" sz="2800" b="1" dirty="0"/>
              <a:t>By comparing with similar size businesses in the same industry the profitability of the business can be compared ‘like with like’. </a:t>
            </a:r>
            <a:r>
              <a:rPr lang="en-GB" sz="2800" dirty="0"/>
              <a:t>The businesses would be expected to have similar features and therefore the comparison is more valid when judging the significance of their gross and net profit ratios. </a:t>
            </a:r>
          </a:p>
        </p:txBody>
      </p:sp>
      <p:sp>
        <p:nvSpPr>
          <p:cNvPr id="4" name="Rectangle 3"/>
          <p:cNvSpPr/>
          <p:nvPr/>
        </p:nvSpPr>
        <p:spPr>
          <a:xfrm>
            <a:off x="0" y="252710"/>
            <a:ext cx="12166344"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Assessing profitability ratio performance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Picture 5"/>
          <p:cNvPicPr>
            <a:picLocks noChangeAspect="1"/>
          </p:cNvPicPr>
          <p:nvPr/>
        </p:nvPicPr>
        <p:blipFill>
          <a:blip r:embed="rId2"/>
          <a:stretch>
            <a:fillRect/>
          </a:stretch>
        </p:blipFill>
        <p:spPr>
          <a:xfrm>
            <a:off x="8889735" y="2368606"/>
            <a:ext cx="1912043" cy="1432187"/>
          </a:xfrm>
          <a:prstGeom prst="rect">
            <a:avLst/>
          </a:prstGeom>
        </p:spPr>
      </p:pic>
      <p:pic>
        <p:nvPicPr>
          <p:cNvPr id="7" name="Picture 6"/>
          <p:cNvPicPr>
            <a:picLocks noChangeAspect="1"/>
          </p:cNvPicPr>
          <p:nvPr/>
        </p:nvPicPr>
        <p:blipFill>
          <a:blip r:embed="rId3"/>
          <a:stretch>
            <a:fillRect/>
          </a:stretch>
        </p:blipFill>
        <p:spPr>
          <a:xfrm>
            <a:off x="1983283" y="2827605"/>
            <a:ext cx="1435385" cy="1075153"/>
          </a:xfrm>
          <a:prstGeom prst="rect">
            <a:avLst/>
          </a:prstGeom>
        </p:spPr>
      </p:pic>
      <p:pic>
        <p:nvPicPr>
          <p:cNvPr id="8" name="Picture 7"/>
          <p:cNvPicPr>
            <a:picLocks noChangeAspect="1"/>
          </p:cNvPicPr>
          <p:nvPr/>
        </p:nvPicPr>
        <p:blipFill>
          <a:blip r:embed="rId4"/>
          <a:stretch>
            <a:fillRect/>
          </a:stretch>
        </p:blipFill>
        <p:spPr>
          <a:xfrm>
            <a:off x="4797083" y="2927326"/>
            <a:ext cx="2425278" cy="1227989"/>
          </a:xfrm>
          <a:prstGeom prst="rect">
            <a:avLst/>
          </a:prstGeom>
        </p:spPr>
      </p:pic>
    </p:spTree>
    <p:extLst>
      <p:ext uri="{BB962C8B-B14F-4D97-AF65-F5344CB8AC3E}">
        <p14:creationId xmlns:p14="http://schemas.microsoft.com/office/powerpoint/2010/main" val="3909873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6396" y="1216637"/>
            <a:ext cx="10057783" cy="5262979"/>
          </a:xfrm>
          <a:prstGeom prst="rect">
            <a:avLst/>
          </a:prstGeom>
        </p:spPr>
        <p:txBody>
          <a:bodyPr wrap="square">
            <a:spAutoFit/>
          </a:bodyPr>
          <a:lstStyle/>
          <a:p>
            <a:r>
              <a:rPr lang="en-GB" sz="2800" dirty="0"/>
              <a:t>When evaluating the GPM and the NPM it is important to compare these over time. This can be by just comparing the business’s performance over, for example, a five-year period, or even better, comparing the business against similar businesses in the same industry over the five years. </a:t>
            </a:r>
          </a:p>
          <a:p>
            <a:endParaRPr lang="en-GB" sz="2800" dirty="0"/>
          </a:p>
          <a:p>
            <a:endParaRPr lang="en-GB" sz="2800" dirty="0"/>
          </a:p>
          <a:p>
            <a:r>
              <a:rPr lang="en-GB" sz="2800" dirty="0"/>
              <a:t>One year’s figures may be misleading and not a true reflection of the profitability of the business over a longer period of time</a:t>
            </a:r>
            <a:r>
              <a:rPr lang="en-GB" sz="2800" b="1" dirty="0"/>
              <a:t>. By analysing data over a longer period of time patterns can be identified and a more accurate evaluation of the profitability of the business may be carried out.</a:t>
            </a:r>
          </a:p>
        </p:txBody>
      </p:sp>
      <p:pic>
        <p:nvPicPr>
          <p:cNvPr id="4" name="Picture 3"/>
          <p:cNvPicPr>
            <a:picLocks noChangeAspect="1"/>
          </p:cNvPicPr>
          <p:nvPr/>
        </p:nvPicPr>
        <p:blipFill>
          <a:blip r:embed="rId2"/>
          <a:stretch>
            <a:fillRect/>
          </a:stretch>
        </p:blipFill>
        <p:spPr>
          <a:xfrm>
            <a:off x="602500" y="334109"/>
            <a:ext cx="11589500" cy="646232"/>
          </a:xfrm>
          <a:prstGeom prst="rect">
            <a:avLst/>
          </a:prstGeom>
        </p:spPr>
      </p:pic>
      <p:pic>
        <p:nvPicPr>
          <p:cNvPr id="5" name="Picture 4"/>
          <p:cNvPicPr>
            <a:picLocks noChangeAspect="1"/>
          </p:cNvPicPr>
          <p:nvPr/>
        </p:nvPicPr>
        <p:blipFill>
          <a:blip r:embed="rId3"/>
          <a:stretch>
            <a:fillRect/>
          </a:stretch>
        </p:blipFill>
        <p:spPr>
          <a:xfrm>
            <a:off x="5795890" y="3013515"/>
            <a:ext cx="3904581" cy="1165463"/>
          </a:xfrm>
          <a:prstGeom prst="rect">
            <a:avLst/>
          </a:prstGeom>
        </p:spPr>
      </p:pic>
    </p:spTree>
    <p:extLst>
      <p:ext uri="{BB962C8B-B14F-4D97-AF65-F5344CB8AC3E}">
        <p14:creationId xmlns:p14="http://schemas.microsoft.com/office/powerpoint/2010/main" val="4189805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968" y="1289006"/>
            <a:ext cx="7959525" cy="4401205"/>
          </a:xfrm>
          <a:prstGeom prst="rect">
            <a:avLst/>
          </a:prstGeom>
        </p:spPr>
        <p:txBody>
          <a:bodyPr wrap="square">
            <a:spAutoFit/>
          </a:bodyPr>
          <a:lstStyle/>
          <a:p>
            <a:r>
              <a:rPr lang="en-GB" sz="2800" b="1" u="sng" dirty="0"/>
              <a:t>Activity 4 </a:t>
            </a:r>
          </a:p>
          <a:p>
            <a:endParaRPr lang="en-GB" sz="2800" dirty="0"/>
          </a:p>
          <a:p>
            <a:r>
              <a:rPr lang="en-GB" sz="2800" dirty="0"/>
              <a:t>Calculate Net profit margin and gross profit margin.</a:t>
            </a:r>
          </a:p>
          <a:p>
            <a:endParaRPr lang="en-GB" sz="2800" dirty="0"/>
          </a:p>
          <a:p>
            <a:endParaRPr lang="en-GB" sz="2800" dirty="0"/>
          </a:p>
          <a:p>
            <a:endParaRPr lang="en-GB" sz="2800" dirty="0"/>
          </a:p>
          <a:p>
            <a:endParaRPr lang="en-GB" sz="2800" dirty="0"/>
          </a:p>
          <a:p>
            <a:endParaRPr lang="en-GB" sz="2800" dirty="0"/>
          </a:p>
          <a:p>
            <a:endParaRPr lang="en-GB" sz="2800" b="1" dirty="0"/>
          </a:p>
          <a:p>
            <a:r>
              <a:rPr lang="en-GB" sz="2800" b="1" dirty="0"/>
              <a:t>Time: 15 mins </a:t>
            </a:r>
          </a:p>
        </p:txBody>
      </p:sp>
      <p:sp>
        <p:nvSpPr>
          <p:cNvPr id="3" name="Rectangle 2"/>
          <p:cNvSpPr/>
          <p:nvPr/>
        </p:nvSpPr>
        <p:spPr>
          <a:xfrm>
            <a:off x="4056934" y="62089"/>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4 </a:t>
            </a:r>
          </a:p>
        </p:txBody>
      </p:sp>
      <p:pic>
        <p:nvPicPr>
          <p:cNvPr id="4" name="Picture 3"/>
          <p:cNvPicPr>
            <a:picLocks noChangeAspect="1"/>
          </p:cNvPicPr>
          <p:nvPr/>
        </p:nvPicPr>
        <p:blipFill>
          <a:blip r:embed="rId2"/>
          <a:stretch>
            <a:fillRect/>
          </a:stretch>
        </p:blipFill>
        <p:spPr>
          <a:xfrm>
            <a:off x="5655213" y="3223676"/>
            <a:ext cx="2669052" cy="2669052"/>
          </a:xfrm>
          <a:prstGeom prst="rect">
            <a:avLst/>
          </a:prstGeom>
        </p:spPr>
      </p:pic>
    </p:spTree>
    <p:extLst>
      <p:ext uri="{BB962C8B-B14F-4D97-AF65-F5344CB8AC3E}">
        <p14:creationId xmlns:p14="http://schemas.microsoft.com/office/powerpoint/2010/main" val="1498461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8096" y="1346483"/>
            <a:ext cx="6096000" cy="3970318"/>
          </a:xfrm>
          <a:prstGeom prst="rect">
            <a:avLst/>
          </a:prstGeom>
        </p:spPr>
        <p:txBody>
          <a:bodyPr>
            <a:spAutoFit/>
          </a:bodyPr>
          <a:lstStyle/>
          <a:p>
            <a:r>
              <a:rPr lang="en-GB" sz="2800" b="1" u="sng" dirty="0"/>
              <a:t>Task:</a:t>
            </a:r>
          </a:p>
          <a:p>
            <a:endParaRPr lang="en-GB" sz="2800" dirty="0"/>
          </a:p>
          <a:p>
            <a:endParaRPr lang="en-GB" sz="2800" dirty="0"/>
          </a:p>
          <a:p>
            <a:r>
              <a:rPr lang="en-GB" sz="2800" dirty="0"/>
              <a:t>Ratio analysis quiz </a:t>
            </a:r>
          </a:p>
          <a:p>
            <a:endParaRPr lang="en-GB" sz="2800" dirty="0"/>
          </a:p>
          <a:p>
            <a:endParaRPr lang="en-GB" sz="2800" dirty="0"/>
          </a:p>
          <a:p>
            <a:endParaRPr lang="en-GB" sz="2800" dirty="0"/>
          </a:p>
          <a:p>
            <a:endParaRPr lang="en-GB" sz="2800" b="1" dirty="0"/>
          </a:p>
          <a:p>
            <a:r>
              <a:rPr lang="en-GB" sz="2800" b="1" dirty="0"/>
              <a:t>Time: 10 mins</a:t>
            </a:r>
          </a:p>
        </p:txBody>
      </p:sp>
      <p:sp>
        <p:nvSpPr>
          <p:cNvPr id="3" name="Rectangle 2"/>
          <p:cNvSpPr/>
          <p:nvPr/>
        </p:nvSpPr>
        <p:spPr>
          <a:xfrm>
            <a:off x="4276854" y="212561"/>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5 </a:t>
            </a:r>
          </a:p>
        </p:txBody>
      </p:sp>
      <p:pic>
        <p:nvPicPr>
          <p:cNvPr id="4" name="Picture 3"/>
          <p:cNvPicPr>
            <a:picLocks noChangeAspect="1"/>
          </p:cNvPicPr>
          <p:nvPr/>
        </p:nvPicPr>
        <p:blipFill>
          <a:blip r:embed="rId2"/>
          <a:stretch>
            <a:fillRect/>
          </a:stretch>
        </p:blipFill>
        <p:spPr>
          <a:xfrm>
            <a:off x="5877438" y="2391509"/>
            <a:ext cx="4116705" cy="2739480"/>
          </a:xfrm>
          <a:prstGeom prst="rect">
            <a:avLst/>
          </a:prstGeom>
        </p:spPr>
      </p:pic>
    </p:spTree>
    <p:extLst>
      <p:ext uri="{BB962C8B-B14F-4D97-AF65-F5344CB8AC3E}">
        <p14:creationId xmlns:p14="http://schemas.microsoft.com/office/powerpoint/2010/main" val="948688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8091" y="1731390"/>
            <a:ext cx="10463349" cy="3970318"/>
          </a:xfrm>
          <a:prstGeom prst="rect">
            <a:avLst/>
          </a:prstGeom>
        </p:spPr>
        <p:txBody>
          <a:bodyPr wrap="square">
            <a:spAutoFit/>
          </a:bodyPr>
          <a:lstStyle/>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Explain the importance of apportionment accounts.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Discuss in groups the difference between gross and net profit.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Complete a profit and loss written quiz.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Complete an apportionment accounts written task.</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Discuss ratio analysis – Net profit and gross profit ratios.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Calculate net profit and gross profit margin as a group.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Use your knowledge to calculate NPM and GPM.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Complete a ratio </a:t>
            </a:r>
            <a:r>
              <a:rPr kumimoji="0" lang="en-GB" sz="2800" b="0" i="0" u="none" strike="noStrike" kern="0" cap="none" spc="0" normalizeH="0" baseline="0" noProof="0" dirty="0" err="1">
                <a:ln>
                  <a:noFill/>
                </a:ln>
                <a:solidFill>
                  <a:sysClr val="windowText" lastClr="000000"/>
                </a:solidFill>
                <a:effectLst/>
                <a:uLnTx/>
                <a:uFillTx/>
              </a:rPr>
              <a:t>anlaysis</a:t>
            </a:r>
            <a:r>
              <a:rPr kumimoji="0" lang="en-GB" sz="2800" b="0" i="0" u="none" strike="noStrike" kern="0" cap="none" spc="0" normalizeH="0" baseline="0" noProof="0" dirty="0">
                <a:ln>
                  <a:noFill/>
                </a:ln>
                <a:solidFill>
                  <a:sysClr val="windowText" lastClr="000000"/>
                </a:solidFill>
                <a:effectLst/>
                <a:uLnTx/>
                <a:uFillTx/>
              </a:rPr>
              <a:t> quiz.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Recap the aims and objectives for the session. </a:t>
            </a:r>
          </a:p>
        </p:txBody>
      </p:sp>
      <p:sp>
        <p:nvSpPr>
          <p:cNvPr id="5" name="Rectangle 4"/>
          <p:cNvSpPr/>
          <p:nvPr/>
        </p:nvSpPr>
        <p:spPr>
          <a:xfrm>
            <a:off x="1058091" y="315575"/>
            <a:ext cx="9958112"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rPr>
              <a:t>Apportionment and ratio analysis </a:t>
            </a:r>
          </a:p>
        </p:txBody>
      </p:sp>
      <p:pic>
        <p:nvPicPr>
          <p:cNvPr id="2" name="Picture 1"/>
          <p:cNvPicPr>
            <a:picLocks noChangeAspect="1"/>
          </p:cNvPicPr>
          <p:nvPr/>
        </p:nvPicPr>
        <p:blipFill>
          <a:blip r:embed="rId2"/>
          <a:stretch>
            <a:fillRect/>
          </a:stretch>
        </p:blipFill>
        <p:spPr>
          <a:xfrm>
            <a:off x="9610505" y="4256576"/>
            <a:ext cx="2143125" cy="2143125"/>
          </a:xfrm>
          <a:prstGeom prst="rect">
            <a:avLst/>
          </a:prstGeom>
        </p:spPr>
      </p:pic>
    </p:spTree>
    <p:extLst>
      <p:ext uri="{BB962C8B-B14F-4D97-AF65-F5344CB8AC3E}">
        <p14:creationId xmlns:p14="http://schemas.microsoft.com/office/powerpoint/2010/main" val="3249855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0536" y="1349656"/>
            <a:ext cx="9225023" cy="3108543"/>
          </a:xfrm>
          <a:prstGeom prst="rect">
            <a:avLst/>
          </a:prstGeom>
        </p:spPr>
        <p:txBody>
          <a:bodyPr wrap="square">
            <a:spAutoFit/>
          </a:bodyPr>
          <a:lstStyle/>
          <a:p>
            <a:r>
              <a:rPr lang="en-GB" sz="2800" dirty="0"/>
              <a:t>The final section of the profit and loss account shows how the profit or loss is distributed. However, before the profit is distributed the business will have to pay tax on its profits.</a:t>
            </a:r>
          </a:p>
          <a:p>
            <a:endParaRPr lang="en-GB" sz="2800" dirty="0"/>
          </a:p>
          <a:p>
            <a:r>
              <a:rPr lang="en-GB" sz="2800" dirty="0"/>
              <a:t>Frying </a:t>
            </a:r>
            <a:r>
              <a:rPr lang="en-GB" sz="2800" dirty="0" err="1"/>
              <a:t>Tonite</a:t>
            </a:r>
            <a:r>
              <a:rPr lang="en-GB" sz="2800" dirty="0"/>
              <a:t> will have to pay £6000 in corporation tax – deducting this figure will give the profit after tax.</a:t>
            </a:r>
          </a:p>
          <a:p>
            <a:endParaRPr lang="en-GB" sz="2800" dirty="0"/>
          </a:p>
        </p:txBody>
      </p:sp>
      <p:sp>
        <p:nvSpPr>
          <p:cNvPr id="3" name="Rectangle 2"/>
          <p:cNvSpPr/>
          <p:nvPr/>
        </p:nvSpPr>
        <p:spPr>
          <a:xfrm>
            <a:off x="2194451" y="211072"/>
            <a:ext cx="7803098"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appropriation account</a:t>
            </a:r>
          </a:p>
        </p:txBody>
      </p:sp>
      <p:pic>
        <p:nvPicPr>
          <p:cNvPr id="4" name="Picture 3"/>
          <p:cNvPicPr>
            <a:picLocks noChangeAspect="1"/>
          </p:cNvPicPr>
          <p:nvPr/>
        </p:nvPicPr>
        <p:blipFill>
          <a:blip r:embed="rId2"/>
          <a:stretch>
            <a:fillRect/>
          </a:stretch>
        </p:blipFill>
        <p:spPr>
          <a:xfrm>
            <a:off x="2025827" y="4409973"/>
            <a:ext cx="2505075" cy="1819275"/>
          </a:xfrm>
          <a:prstGeom prst="rect">
            <a:avLst/>
          </a:prstGeom>
        </p:spPr>
      </p:pic>
      <p:pic>
        <p:nvPicPr>
          <p:cNvPr id="5" name="Picture 4"/>
          <p:cNvPicPr>
            <a:picLocks noChangeAspect="1"/>
          </p:cNvPicPr>
          <p:nvPr/>
        </p:nvPicPr>
        <p:blipFill>
          <a:blip r:embed="rId3"/>
          <a:stretch>
            <a:fillRect/>
          </a:stretch>
        </p:blipFill>
        <p:spPr>
          <a:xfrm>
            <a:off x="6268543" y="4301856"/>
            <a:ext cx="2619375" cy="1743075"/>
          </a:xfrm>
          <a:prstGeom prst="rect">
            <a:avLst/>
          </a:prstGeom>
        </p:spPr>
      </p:pic>
    </p:spTree>
    <p:extLst>
      <p:ext uri="{BB962C8B-B14F-4D97-AF65-F5344CB8AC3E}">
        <p14:creationId xmlns:p14="http://schemas.microsoft.com/office/powerpoint/2010/main" val="3989268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1731" y="1360980"/>
            <a:ext cx="9721107" cy="3970318"/>
          </a:xfrm>
          <a:prstGeom prst="rect">
            <a:avLst/>
          </a:prstGeom>
        </p:spPr>
        <p:txBody>
          <a:bodyPr wrap="square">
            <a:spAutoFit/>
          </a:bodyPr>
          <a:lstStyle/>
          <a:p>
            <a:r>
              <a:rPr lang="en-GB" sz="2800" b="1" dirty="0"/>
              <a:t>The retained profit can then be reinvested into the business to help the business grow. </a:t>
            </a:r>
          </a:p>
          <a:p>
            <a:endParaRPr lang="en-GB" sz="2800" dirty="0"/>
          </a:p>
          <a:p>
            <a:r>
              <a:rPr lang="en-GB" sz="2800" dirty="0"/>
              <a:t>As a private limited company Frying </a:t>
            </a:r>
            <a:r>
              <a:rPr lang="en-GB" sz="2800" dirty="0" err="1"/>
              <a:t>Tonite</a:t>
            </a:r>
            <a:r>
              <a:rPr lang="en-GB" sz="2800" dirty="0"/>
              <a:t> will have to pay out dividends to its shareholders – this is then deducted from the profit after tax figure to give the final retained profit figure of £16, 110.</a:t>
            </a:r>
          </a:p>
          <a:p>
            <a:endParaRPr lang="en-GB" sz="2800" dirty="0"/>
          </a:p>
          <a:p>
            <a:endParaRPr lang="en-GB" sz="2800" dirty="0"/>
          </a:p>
        </p:txBody>
      </p:sp>
      <p:sp>
        <p:nvSpPr>
          <p:cNvPr id="3" name="Rectangle 2"/>
          <p:cNvSpPr/>
          <p:nvPr/>
        </p:nvSpPr>
        <p:spPr>
          <a:xfrm>
            <a:off x="2443511" y="212561"/>
            <a:ext cx="681885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Appropriation account </a:t>
            </a:r>
          </a:p>
        </p:txBody>
      </p:sp>
      <p:pic>
        <p:nvPicPr>
          <p:cNvPr id="4" name="Picture 3"/>
          <p:cNvPicPr>
            <a:picLocks noChangeAspect="1"/>
          </p:cNvPicPr>
          <p:nvPr/>
        </p:nvPicPr>
        <p:blipFill>
          <a:blip r:embed="rId2"/>
          <a:stretch>
            <a:fillRect/>
          </a:stretch>
        </p:blipFill>
        <p:spPr>
          <a:xfrm>
            <a:off x="7174816" y="4488180"/>
            <a:ext cx="2400300" cy="1905000"/>
          </a:xfrm>
          <a:prstGeom prst="rect">
            <a:avLst/>
          </a:prstGeom>
        </p:spPr>
      </p:pic>
      <p:pic>
        <p:nvPicPr>
          <p:cNvPr id="5" name="Picture 4"/>
          <p:cNvPicPr>
            <a:picLocks noChangeAspect="1"/>
          </p:cNvPicPr>
          <p:nvPr/>
        </p:nvPicPr>
        <p:blipFill>
          <a:blip r:embed="rId3"/>
          <a:stretch>
            <a:fillRect/>
          </a:stretch>
        </p:blipFill>
        <p:spPr>
          <a:xfrm>
            <a:off x="2443511" y="4727712"/>
            <a:ext cx="2752725" cy="1657350"/>
          </a:xfrm>
          <a:prstGeom prst="rect">
            <a:avLst/>
          </a:prstGeom>
        </p:spPr>
      </p:pic>
    </p:spTree>
    <p:extLst>
      <p:ext uri="{BB962C8B-B14F-4D97-AF65-F5344CB8AC3E}">
        <p14:creationId xmlns:p14="http://schemas.microsoft.com/office/powerpoint/2010/main" val="1993602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6837" y="1517630"/>
            <a:ext cx="9458325" cy="4832092"/>
          </a:xfrm>
          <a:prstGeom prst="rect">
            <a:avLst/>
          </a:prstGeom>
        </p:spPr>
        <p:txBody>
          <a:bodyPr wrap="square">
            <a:spAutoFit/>
          </a:bodyPr>
          <a:lstStyle/>
          <a:p>
            <a:r>
              <a:rPr lang="en-GB" sz="2800" dirty="0"/>
              <a:t>The presentation of profit and loss accounts for unlimited and limited business can vary greatly – there is no one correct way of presenting this financial information.  </a:t>
            </a:r>
          </a:p>
          <a:p>
            <a:endParaRPr lang="en-GB" sz="2800" dirty="0"/>
          </a:p>
          <a:p>
            <a:endParaRPr lang="en-GB" sz="2800" dirty="0"/>
          </a:p>
          <a:p>
            <a:endParaRPr lang="en-GB" sz="2800" dirty="0"/>
          </a:p>
          <a:p>
            <a:endParaRPr lang="en-GB" sz="2800" dirty="0"/>
          </a:p>
          <a:p>
            <a:endParaRPr lang="en-GB" sz="2800" dirty="0"/>
          </a:p>
          <a:p>
            <a:r>
              <a:rPr lang="en-GB" sz="2800" dirty="0"/>
              <a:t>Sole trader accounts tend to be more straightforward and may not include an appropriation section as all the profit will go to the sole trader.</a:t>
            </a:r>
          </a:p>
        </p:txBody>
      </p:sp>
      <p:sp>
        <p:nvSpPr>
          <p:cNvPr id="3" name="Rectangle 2"/>
          <p:cNvSpPr/>
          <p:nvPr/>
        </p:nvSpPr>
        <p:spPr>
          <a:xfrm>
            <a:off x="1524000" y="322987"/>
            <a:ext cx="9144000" cy="923330"/>
          </a:xfrm>
          <a:prstGeom prst="rect">
            <a:avLst/>
          </a:prstGeom>
        </p:spPr>
        <p:txBody>
          <a:bodyPr wrap="square">
            <a:spAutoFit/>
          </a:bodyPr>
          <a:lstStyle/>
          <a:p>
            <a:pPr lvl="0" algn="ctr"/>
            <a:r>
              <a:rPr lang="en-GB"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rPr>
              <a:t>Appropriation account </a:t>
            </a:r>
          </a:p>
        </p:txBody>
      </p:sp>
      <p:pic>
        <p:nvPicPr>
          <p:cNvPr id="4" name="Picture 3"/>
          <p:cNvPicPr>
            <a:picLocks noChangeAspect="1"/>
          </p:cNvPicPr>
          <p:nvPr/>
        </p:nvPicPr>
        <p:blipFill>
          <a:blip r:embed="rId2"/>
          <a:stretch>
            <a:fillRect/>
          </a:stretch>
        </p:blipFill>
        <p:spPr>
          <a:xfrm>
            <a:off x="6800043" y="3295501"/>
            <a:ext cx="3571875" cy="1276350"/>
          </a:xfrm>
          <a:prstGeom prst="rect">
            <a:avLst/>
          </a:prstGeom>
        </p:spPr>
      </p:pic>
      <p:pic>
        <p:nvPicPr>
          <p:cNvPr id="5" name="Picture 4"/>
          <p:cNvPicPr>
            <a:picLocks noChangeAspect="1"/>
          </p:cNvPicPr>
          <p:nvPr/>
        </p:nvPicPr>
        <p:blipFill>
          <a:blip r:embed="rId3"/>
          <a:stretch>
            <a:fillRect/>
          </a:stretch>
        </p:blipFill>
        <p:spPr>
          <a:xfrm>
            <a:off x="2380737" y="3062138"/>
            <a:ext cx="2619375" cy="1743075"/>
          </a:xfrm>
          <a:prstGeom prst="rect">
            <a:avLst/>
          </a:prstGeom>
        </p:spPr>
      </p:pic>
    </p:spTree>
    <p:extLst>
      <p:ext uri="{BB962C8B-B14F-4D97-AF65-F5344CB8AC3E}">
        <p14:creationId xmlns:p14="http://schemas.microsoft.com/office/powerpoint/2010/main" val="1681904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9233" y="1307664"/>
            <a:ext cx="10515601" cy="4832092"/>
          </a:xfrm>
          <a:prstGeom prst="rect">
            <a:avLst/>
          </a:prstGeom>
        </p:spPr>
        <p:txBody>
          <a:bodyPr wrap="square">
            <a:spAutoFit/>
          </a:bodyPr>
          <a:lstStyle/>
          <a:p>
            <a:r>
              <a:rPr lang="en-GB" sz="2800" dirty="0"/>
              <a:t>Private and public limited companies tend to be more complicated and can take a number of different layouts.</a:t>
            </a:r>
          </a:p>
          <a:p>
            <a:endParaRPr lang="en-GB" sz="2800" dirty="0"/>
          </a:p>
          <a:p>
            <a:r>
              <a:rPr lang="en-GB" sz="2800" dirty="0"/>
              <a:t>Limited companies have to provide an income statement, which shows the same information as a profit and loss account: a financial statement that measures a company’s financial performance over a specific time, including the net profit or loss incurred.</a:t>
            </a:r>
          </a:p>
          <a:p>
            <a:endParaRPr lang="en-GB" sz="2800" dirty="0"/>
          </a:p>
          <a:p>
            <a:r>
              <a:rPr lang="en-GB" sz="2800" b="1" dirty="0"/>
              <a:t>Other names used include the </a:t>
            </a:r>
          </a:p>
          <a:p>
            <a:r>
              <a:rPr lang="en-GB" sz="2800" b="1" dirty="0"/>
              <a:t>‘profit and loss statement’ or </a:t>
            </a:r>
          </a:p>
          <a:p>
            <a:r>
              <a:rPr lang="en-GB" sz="2800" b="1" dirty="0"/>
              <a:t>‘statement of revenue and expense.’</a:t>
            </a:r>
          </a:p>
        </p:txBody>
      </p:sp>
      <p:sp>
        <p:nvSpPr>
          <p:cNvPr id="3" name="Rectangle 2"/>
          <p:cNvSpPr/>
          <p:nvPr/>
        </p:nvSpPr>
        <p:spPr>
          <a:xfrm>
            <a:off x="672415" y="252710"/>
            <a:ext cx="1094241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Public and private limited companies </a:t>
            </a:r>
          </a:p>
        </p:txBody>
      </p:sp>
      <p:pic>
        <p:nvPicPr>
          <p:cNvPr id="4" name="Picture 3"/>
          <p:cNvPicPr>
            <a:picLocks noChangeAspect="1"/>
          </p:cNvPicPr>
          <p:nvPr/>
        </p:nvPicPr>
        <p:blipFill>
          <a:blip r:embed="rId2"/>
          <a:stretch>
            <a:fillRect/>
          </a:stretch>
        </p:blipFill>
        <p:spPr>
          <a:xfrm>
            <a:off x="7419022" y="4647760"/>
            <a:ext cx="3571875" cy="1276350"/>
          </a:xfrm>
          <a:prstGeom prst="rect">
            <a:avLst/>
          </a:prstGeom>
        </p:spPr>
      </p:pic>
    </p:spTree>
    <p:extLst>
      <p:ext uri="{BB962C8B-B14F-4D97-AF65-F5344CB8AC3E}">
        <p14:creationId xmlns:p14="http://schemas.microsoft.com/office/powerpoint/2010/main" val="187562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75" y="1524297"/>
            <a:ext cx="8615362" cy="3970318"/>
          </a:xfrm>
          <a:prstGeom prst="rect">
            <a:avLst/>
          </a:prstGeom>
        </p:spPr>
        <p:txBody>
          <a:bodyPr wrap="square">
            <a:spAutoFit/>
          </a:bodyPr>
          <a:lstStyle/>
          <a:p>
            <a:r>
              <a:rPr lang="en-GB" sz="2800" b="1" u="sng" dirty="0"/>
              <a:t>Task: </a:t>
            </a:r>
          </a:p>
          <a:p>
            <a:endParaRPr lang="en-GB" sz="2800" dirty="0"/>
          </a:p>
          <a:p>
            <a:r>
              <a:rPr lang="en-GB" sz="2800" dirty="0"/>
              <a:t>Explain difference between gross and net profit. </a:t>
            </a:r>
          </a:p>
          <a:p>
            <a:endParaRPr lang="en-GB" sz="2800" dirty="0"/>
          </a:p>
          <a:p>
            <a:endParaRPr lang="en-GB" sz="2800" dirty="0"/>
          </a:p>
          <a:p>
            <a:endParaRPr lang="en-GB" sz="2800" dirty="0"/>
          </a:p>
          <a:p>
            <a:endParaRPr lang="en-GB" sz="2800" dirty="0"/>
          </a:p>
          <a:p>
            <a:endParaRPr lang="en-GB" sz="2800" dirty="0"/>
          </a:p>
          <a:p>
            <a:r>
              <a:rPr lang="en-GB" sz="2800" b="1" dirty="0"/>
              <a:t>Time: 15 mins </a:t>
            </a:r>
          </a:p>
        </p:txBody>
      </p:sp>
      <p:sp>
        <p:nvSpPr>
          <p:cNvPr id="3" name="Rectangle 2"/>
          <p:cNvSpPr/>
          <p:nvPr/>
        </p:nvSpPr>
        <p:spPr>
          <a:xfrm>
            <a:off x="3849133" y="266997"/>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1 </a:t>
            </a:r>
          </a:p>
        </p:txBody>
      </p:sp>
      <p:pic>
        <p:nvPicPr>
          <p:cNvPr id="4" name="Picture 3"/>
          <p:cNvPicPr>
            <a:picLocks noChangeAspect="1"/>
          </p:cNvPicPr>
          <p:nvPr/>
        </p:nvPicPr>
        <p:blipFill>
          <a:blip r:embed="rId2"/>
          <a:stretch>
            <a:fillRect/>
          </a:stretch>
        </p:blipFill>
        <p:spPr>
          <a:xfrm>
            <a:off x="6246055" y="3080184"/>
            <a:ext cx="3764566" cy="3353311"/>
          </a:xfrm>
          <a:prstGeom prst="rect">
            <a:avLst/>
          </a:prstGeom>
        </p:spPr>
      </p:pic>
    </p:spTree>
    <p:extLst>
      <p:ext uri="{BB962C8B-B14F-4D97-AF65-F5344CB8AC3E}">
        <p14:creationId xmlns:p14="http://schemas.microsoft.com/office/powerpoint/2010/main" val="3912283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3537" y="1433215"/>
            <a:ext cx="6096000" cy="3970318"/>
          </a:xfrm>
          <a:prstGeom prst="rect">
            <a:avLst/>
          </a:prstGeom>
        </p:spPr>
        <p:txBody>
          <a:bodyPr>
            <a:spAutoFit/>
          </a:bodyPr>
          <a:lstStyle/>
          <a:p>
            <a:r>
              <a:rPr lang="en-GB" sz="2800" b="1" u="sng" dirty="0"/>
              <a:t>Task: </a:t>
            </a:r>
          </a:p>
          <a:p>
            <a:endParaRPr lang="en-GB" sz="2800" dirty="0"/>
          </a:p>
          <a:p>
            <a:r>
              <a:rPr lang="en-GB" sz="2800" dirty="0"/>
              <a:t>P&amp;L accounts – written quiz. </a:t>
            </a:r>
          </a:p>
          <a:p>
            <a:endParaRPr lang="en-GB" sz="2800" dirty="0"/>
          </a:p>
          <a:p>
            <a:endParaRPr lang="en-GB" sz="2800" dirty="0"/>
          </a:p>
          <a:p>
            <a:endParaRPr lang="en-GB" sz="2800" dirty="0"/>
          </a:p>
          <a:p>
            <a:endParaRPr lang="en-GB" sz="2800" dirty="0"/>
          </a:p>
          <a:p>
            <a:endParaRPr lang="en-GB" sz="2800" b="1" dirty="0"/>
          </a:p>
          <a:p>
            <a:r>
              <a:rPr lang="en-GB" sz="2800" b="1" dirty="0"/>
              <a:t>Time: 15 mins </a:t>
            </a:r>
          </a:p>
        </p:txBody>
      </p:sp>
      <p:sp>
        <p:nvSpPr>
          <p:cNvPr id="2" name="Rectangle 1"/>
          <p:cNvSpPr/>
          <p:nvPr/>
        </p:nvSpPr>
        <p:spPr>
          <a:xfrm>
            <a:off x="4077735" y="324148"/>
            <a:ext cx="303640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2 </a:t>
            </a:r>
          </a:p>
        </p:txBody>
      </p:sp>
      <p:pic>
        <p:nvPicPr>
          <p:cNvPr id="4" name="Picture 3"/>
          <p:cNvPicPr>
            <a:picLocks noChangeAspect="1"/>
          </p:cNvPicPr>
          <p:nvPr/>
        </p:nvPicPr>
        <p:blipFill>
          <a:blip r:embed="rId2"/>
          <a:stretch>
            <a:fillRect/>
          </a:stretch>
        </p:blipFill>
        <p:spPr>
          <a:xfrm>
            <a:off x="6696222" y="2638049"/>
            <a:ext cx="3605433" cy="2951221"/>
          </a:xfrm>
          <a:prstGeom prst="rect">
            <a:avLst/>
          </a:prstGeom>
        </p:spPr>
      </p:pic>
    </p:spTree>
    <p:extLst>
      <p:ext uri="{BB962C8B-B14F-4D97-AF65-F5344CB8AC3E}">
        <p14:creationId xmlns:p14="http://schemas.microsoft.com/office/powerpoint/2010/main" val="3790302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2138" y="1428661"/>
            <a:ext cx="6096000" cy="4401205"/>
          </a:xfrm>
          <a:prstGeom prst="rect">
            <a:avLst/>
          </a:prstGeom>
        </p:spPr>
        <p:txBody>
          <a:bodyPr>
            <a:spAutoFit/>
          </a:bodyPr>
          <a:lstStyle/>
          <a:p>
            <a:r>
              <a:rPr lang="en-GB" sz="2800" b="1" u="sng" dirty="0"/>
              <a:t>Task:</a:t>
            </a:r>
          </a:p>
          <a:p>
            <a:endParaRPr lang="en-GB" sz="2800" b="1" u="sng" dirty="0"/>
          </a:p>
          <a:p>
            <a:r>
              <a:rPr lang="en-GB" sz="2800" dirty="0"/>
              <a:t>Appropriation accounts </a:t>
            </a:r>
          </a:p>
          <a:p>
            <a:endParaRPr lang="en-GB" sz="2800" dirty="0"/>
          </a:p>
          <a:p>
            <a:endParaRPr lang="en-GB" sz="2800" dirty="0"/>
          </a:p>
          <a:p>
            <a:endParaRPr lang="en-GB" sz="2800" dirty="0"/>
          </a:p>
          <a:p>
            <a:endParaRPr lang="en-GB" sz="2800" dirty="0"/>
          </a:p>
          <a:p>
            <a:endParaRPr lang="en-GB" sz="2800" dirty="0"/>
          </a:p>
          <a:p>
            <a:endParaRPr lang="en-GB" sz="2800" b="1" dirty="0"/>
          </a:p>
          <a:p>
            <a:r>
              <a:rPr lang="en-GB" sz="2800" b="1" dirty="0"/>
              <a:t>Time: 10 mins </a:t>
            </a:r>
          </a:p>
        </p:txBody>
      </p:sp>
      <p:sp>
        <p:nvSpPr>
          <p:cNvPr id="3" name="Rectangle 2"/>
          <p:cNvSpPr/>
          <p:nvPr/>
        </p:nvSpPr>
        <p:spPr>
          <a:xfrm>
            <a:off x="3877707" y="265837"/>
            <a:ext cx="3036408"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3 </a:t>
            </a:r>
          </a:p>
        </p:txBody>
      </p:sp>
      <p:pic>
        <p:nvPicPr>
          <p:cNvPr id="4" name="Picture 3"/>
          <p:cNvPicPr>
            <a:picLocks noChangeAspect="1"/>
          </p:cNvPicPr>
          <p:nvPr/>
        </p:nvPicPr>
        <p:blipFill>
          <a:blip r:embed="rId2"/>
          <a:stretch>
            <a:fillRect/>
          </a:stretch>
        </p:blipFill>
        <p:spPr>
          <a:xfrm>
            <a:off x="6142999" y="2658794"/>
            <a:ext cx="4131073" cy="2749041"/>
          </a:xfrm>
          <a:prstGeom prst="rect">
            <a:avLst/>
          </a:prstGeom>
        </p:spPr>
      </p:pic>
    </p:spTree>
    <p:extLst>
      <p:ext uri="{BB962C8B-B14F-4D97-AF65-F5344CB8AC3E}">
        <p14:creationId xmlns:p14="http://schemas.microsoft.com/office/powerpoint/2010/main" val="1242900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1951</Words>
  <Application>Microsoft Office PowerPoint</Application>
  <PresentationFormat>Widescreen</PresentationFormat>
  <Paragraphs>213</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dc:creator>
  <cp:lastModifiedBy>Geoff</cp:lastModifiedBy>
  <cp:revision>10</cp:revision>
  <dcterms:created xsi:type="dcterms:W3CDTF">2016-11-20T15:18:37Z</dcterms:created>
  <dcterms:modified xsi:type="dcterms:W3CDTF">2016-11-20T16:47:48Z</dcterms:modified>
</cp:coreProperties>
</file>