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5" r:id="rId16"/>
    <p:sldId id="269" r:id="rId17"/>
    <p:sldId id="290" r:id="rId18"/>
    <p:sldId id="271" r:id="rId19"/>
    <p:sldId id="273" r:id="rId20"/>
    <p:sldId id="272" r:id="rId21"/>
    <p:sldId id="274" r:id="rId22"/>
    <p:sldId id="276" r:id="rId23"/>
    <p:sldId id="277" r:id="rId24"/>
    <p:sldId id="278" r:id="rId25"/>
    <p:sldId id="279" r:id="rId26"/>
    <p:sldId id="280" r:id="rId27"/>
    <p:sldId id="284" r:id="rId28"/>
    <p:sldId id="288" r:id="rId29"/>
    <p:sldId id="285" r:id="rId30"/>
    <p:sldId id="281" r:id="rId31"/>
    <p:sldId id="289" r:id="rId32"/>
    <p:sldId id="282" r:id="rId33"/>
    <p:sldId id="283" r:id="rId34"/>
    <p:sldId id="286" r:id="rId35"/>
    <p:sldId id="287"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67" d="100"/>
          <a:sy n="67"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26EDC00-8DAB-4E37-939F-0B9944D4AC09}" type="datetimeFigureOut">
              <a:rPr lang="en-GB" smtClean="0"/>
              <a:t>12/06/2018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A0CEEF-61BB-4794-B2BC-5089F2484267}" type="slidenum">
              <a:rPr lang="en-GB" smtClean="0"/>
              <a:t>‹#›</a:t>
            </a:fld>
            <a:endParaRPr lang="en-GB"/>
          </a:p>
        </p:txBody>
      </p:sp>
    </p:spTree>
    <p:extLst>
      <p:ext uri="{BB962C8B-B14F-4D97-AF65-F5344CB8AC3E}">
        <p14:creationId xmlns:p14="http://schemas.microsoft.com/office/powerpoint/2010/main" val="824947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D9C756-38AD-422A-A0E6-09341CC4F878}" type="datetimeFigureOut">
              <a:rPr lang="en-GB" smtClean="0"/>
              <a:t>12/06/2018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C8E3BB-8F54-4079-84DF-B564F3F4793E}" type="slidenum">
              <a:rPr lang="en-GB" smtClean="0"/>
              <a:t>‹#›</a:t>
            </a:fld>
            <a:endParaRPr lang="en-GB"/>
          </a:p>
        </p:txBody>
      </p:sp>
    </p:spTree>
    <p:extLst>
      <p:ext uri="{BB962C8B-B14F-4D97-AF65-F5344CB8AC3E}">
        <p14:creationId xmlns:p14="http://schemas.microsoft.com/office/powerpoint/2010/main" val="373257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EF69DE-D7B6-4940-BB5D-3C4B6906A111}"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333268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F69DE-D7B6-4940-BB5D-3C4B6906A111}"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20823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F69DE-D7B6-4940-BB5D-3C4B6906A111}"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175238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F69DE-D7B6-4940-BB5D-3C4B6906A111}"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26401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EF69DE-D7B6-4940-BB5D-3C4B6906A111}"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137447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EF69DE-D7B6-4940-BB5D-3C4B6906A111}"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426345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EF69DE-D7B6-4940-BB5D-3C4B6906A111}"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385848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EF69DE-D7B6-4940-BB5D-3C4B6906A111}"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13251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F69DE-D7B6-4940-BB5D-3C4B6906A111}"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3396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F69DE-D7B6-4940-BB5D-3C4B6906A111}"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189267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F69DE-D7B6-4940-BB5D-3C4B6906A111}"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8992F-4B18-46B9-A1EE-2F97C7A0CF26}" type="slidenum">
              <a:rPr lang="en-GB" smtClean="0"/>
              <a:t>‹#›</a:t>
            </a:fld>
            <a:endParaRPr lang="en-GB"/>
          </a:p>
        </p:txBody>
      </p:sp>
    </p:spTree>
    <p:extLst>
      <p:ext uri="{BB962C8B-B14F-4D97-AF65-F5344CB8AC3E}">
        <p14:creationId xmlns:p14="http://schemas.microsoft.com/office/powerpoint/2010/main" val="189115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F69DE-D7B6-4940-BB5D-3C4B6906A111}"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992F-4B18-46B9-A1EE-2F97C7A0CF26}" type="slidenum">
              <a:rPr lang="en-GB" smtClean="0"/>
              <a:t>‹#›</a:t>
            </a:fld>
            <a:endParaRPr lang="en-GB"/>
          </a:p>
        </p:txBody>
      </p:sp>
    </p:spTree>
    <p:extLst>
      <p:ext uri="{BB962C8B-B14F-4D97-AF65-F5344CB8AC3E}">
        <p14:creationId xmlns:p14="http://schemas.microsoft.com/office/powerpoint/2010/main" val="182625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24" y="1204615"/>
            <a:ext cx="9558338" cy="5262979"/>
          </a:xfrm>
          <a:prstGeom prst="rect">
            <a:avLst/>
          </a:prstGeom>
        </p:spPr>
        <p:txBody>
          <a:bodyPr wrap="square">
            <a:spAutoFit/>
          </a:bodyPr>
          <a:lstStyle/>
          <a:p>
            <a:pPr marL="342900" indent="-342900">
              <a:buFont typeface="Arial" panose="020B0604020202020204" pitchFamily="34" charset="0"/>
              <a:buChar char="•"/>
            </a:pPr>
            <a:r>
              <a:rPr lang="en-GB" sz="2800" dirty="0"/>
              <a:t>Introduce the aims and objectives for the session.</a:t>
            </a:r>
          </a:p>
          <a:p>
            <a:pPr marL="342900" indent="-342900">
              <a:buFont typeface="Arial" panose="020B0604020202020204" pitchFamily="34" charset="0"/>
              <a:buChar char="•"/>
            </a:pPr>
            <a:r>
              <a:rPr lang="en-GB" sz="2800" dirty="0"/>
              <a:t>Discuss changes in workforce planning.</a:t>
            </a:r>
          </a:p>
          <a:p>
            <a:pPr marL="342900" indent="-342900">
              <a:buFont typeface="Arial" panose="020B0604020202020204" pitchFamily="34" charset="0"/>
              <a:buChar char="•"/>
            </a:pPr>
            <a:r>
              <a:rPr lang="en-GB" sz="2800" dirty="0"/>
              <a:t>Explain the recent changes in workforce planning. </a:t>
            </a:r>
          </a:p>
          <a:p>
            <a:pPr marL="342900" indent="-342900">
              <a:buFont typeface="Arial" panose="020B0604020202020204" pitchFamily="34" charset="0"/>
              <a:buChar char="•"/>
            </a:pPr>
            <a:r>
              <a:rPr lang="en-GB" sz="2800" dirty="0"/>
              <a:t>Discuss the benefits and drawbacks of the recent changes. </a:t>
            </a:r>
          </a:p>
          <a:p>
            <a:pPr marL="342900" indent="-342900">
              <a:buFont typeface="Arial" panose="020B0604020202020204" pitchFamily="34" charset="0"/>
              <a:buChar char="•"/>
            </a:pPr>
            <a:r>
              <a:rPr lang="en-GB" sz="2800" dirty="0"/>
              <a:t>Complete a written task and discuss the benefits and drawbacks of workforce practises. </a:t>
            </a:r>
          </a:p>
          <a:p>
            <a:pPr marL="342900" indent="-342900">
              <a:buFont typeface="Arial" panose="020B0604020202020204" pitchFamily="34" charset="0"/>
              <a:buChar char="•"/>
            </a:pPr>
            <a:r>
              <a:rPr lang="en-GB" sz="2800" dirty="0"/>
              <a:t>Read an article on zero contract hours. </a:t>
            </a:r>
          </a:p>
          <a:p>
            <a:pPr marL="342900" indent="-342900">
              <a:buFont typeface="Arial" panose="020B0604020202020204" pitchFamily="34" charset="0"/>
              <a:buChar char="•"/>
            </a:pPr>
            <a:r>
              <a:rPr lang="en-GB" sz="2800" dirty="0"/>
              <a:t>Explain the importance of workforce planning. </a:t>
            </a:r>
          </a:p>
          <a:p>
            <a:pPr marL="342900" indent="-342900">
              <a:buFont typeface="Arial" panose="020B0604020202020204" pitchFamily="34" charset="0"/>
              <a:buChar char="•"/>
            </a:pPr>
            <a:r>
              <a:rPr lang="en-GB" sz="2800" dirty="0"/>
              <a:t>Complete a workforce planning </a:t>
            </a:r>
            <a:r>
              <a:rPr lang="en-GB" sz="2800" dirty="0" err="1"/>
              <a:t>Kahoot</a:t>
            </a:r>
            <a:r>
              <a:rPr lang="en-GB" sz="2800" dirty="0"/>
              <a:t> quiz.  </a:t>
            </a:r>
          </a:p>
          <a:p>
            <a:pPr marL="342900" indent="-342900">
              <a:buFont typeface="Arial" panose="020B0604020202020204" pitchFamily="34" charset="0"/>
              <a:buChar char="•"/>
            </a:pPr>
            <a:r>
              <a:rPr lang="en-GB" sz="2800" dirty="0"/>
              <a:t>Evaluate the use of workforce planning in a written task. </a:t>
            </a:r>
          </a:p>
          <a:p>
            <a:pPr marL="342900" indent="-342900">
              <a:buFont typeface="Arial" panose="020B0604020202020204" pitchFamily="34" charset="0"/>
              <a:buChar char="•"/>
            </a:pPr>
            <a:r>
              <a:rPr lang="en-GB" sz="2800" dirty="0"/>
              <a:t>Answer the revision questions using your Buzzers. </a:t>
            </a:r>
          </a:p>
          <a:p>
            <a:pPr marL="342900" indent="-342900">
              <a:buFont typeface="Arial" panose="020B0604020202020204" pitchFamily="34" charset="0"/>
              <a:buChar char="•"/>
            </a:pPr>
            <a:r>
              <a:rPr lang="en-GB" sz="2800" dirty="0"/>
              <a:t>Recap the aims and objectives for the session.</a:t>
            </a:r>
          </a:p>
        </p:txBody>
      </p:sp>
      <p:sp>
        <p:nvSpPr>
          <p:cNvPr id="5" name="Rectangle 4"/>
          <p:cNvSpPr/>
          <p:nvPr/>
        </p:nvSpPr>
        <p:spPr>
          <a:xfrm>
            <a:off x="2779512" y="281285"/>
            <a:ext cx="600433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 </a:t>
            </a:r>
          </a:p>
        </p:txBody>
      </p:sp>
      <p:pic>
        <p:nvPicPr>
          <p:cNvPr id="6" name="Picture 5"/>
          <p:cNvPicPr>
            <a:picLocks noChangeAspect="1"/>
          </p:cNvPicPr>
          <p:nvPr/>
        </p:nvPicPr>
        <p:blipFill>
          <a:blip r:embed="rId2"/>
          <a:stretch>
            <a:fillRect/>
          </a:stretch>
        </p:blipFill>
        <p:spPr>
          <a:xfrm>
            <a:off x="9015412" y="3729038"/>
            <a:ext cx="2857500" cy="1600200"/>
          </a:xfrm>
          <a:prstGeom prst="rect">
            <a:avLst/>
          </a:prstGeom>
        </p:spPr>
      </p:pic>
      <p:pic>
        <p:nvPicPr>
          <p:cNvPr id="7" name="Picture 6"/>
          <p:cNvPicPr>
            <a:picLocks noChangeAspect="1"/>
          </p:cNvPicPr>
          <p:nvPr/>
        </p:nvPicPr>
        <p:blipFill>
          <a:blip r:embed="rId3"/>
          <a:stretch>
            <a:fillRect/>
          </a:stretch>
        </p:blipFill>
        <p:spPr>
          <a:xfrm>
            <a:off x="9415474" y="499914"/>
            <a:ext cx="2524125" cy="1809750"/>
          </a:xfrm>
          <a:prstGeom prst="rect">
            <a:avLst/>
          </a:prstGeom>
        </p:spPr>
      </p:pic>
    </p:spTree>
    <p:extLst>
      <p:ext uri="{BB962C8B-B14F-4D97-AF65-F5344CB8AC3E}">
        <p14:creationId xmlns:p14="http://schemas.microsoft.com/office/powerpoint/2010/main" val="48764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218902"/>
            <a:ext cx="9686924" cy="5262979"/>
          </a:xfrm>
          <a:prstGeom prst="rect">
            <a:avLst/>
          </a:prstGeom>
        </p:spPr>
        <p:txBody>
          <a:bodyPr wrap="square">
            <a:spAutoFit/>
          </a:bodyPr>
          <a:lstStyle/>
          <a:p>
            <a:r>
              <a:rPr lang="en-GB" sz="2800" dirty="0"/>
              <a:t> Job-sharing means that </a:t>
            </a:r>
            <a:r>
              <a:rPr lang="en-GB" sz="2800" b="1" dirty="0"/>
              <a:t>two people share the same job</a:t>
            </a:r>
            <a:r>
              <a:rPr lang="en-GB" sz="2800" dirty="0"/>
              <a:t>, often on a fifty-fifty split. Job-sharing often lets professional workers continue in employment, when otherwise they may have had to take a career break. </a:t>
            </a:r>
          </a:p>
          <a:p>
            <a:endParaRPr lang="en-GB" sz="2800" dirty="0"/>
          </a:p>
          <a:p>
            <a:endParaRPr lang="en-GB" sz="2800" dirty="0"/>
          </a:p>
          <a:p>
            <a:endParaRPr lang="en-GB" sz="2800" dirty="0"/>
          </a:p>
          <a:p>
            <a:endParaRPr lang="en-GB" sz="2800" dirty="0"/>
          </a:p>
          <a:p>
            <a:endParaRPr lang="en-GB" sz="2800" b="1" dirty="0"/>
          </a:p>
          <a:p>
            <a:r>
              <a:rPr lang="en-GB" sz="2800" b="1" dirty="0"/>
              <a:t>The best example of this happens with new mothers, who, through job sharing, can combine work with bringing up children. Job-sharing may last a number of years.</a:t>
            </a:r>
          </a:p>
        </p:txBody>
      </p:sp>
      <p:sp>
        <p:nvSpPr>
          <p:cNvPr id="3" name="Rectangle 2"/>
          <p:cNvSpPr/>
          <p:nvPr/>
        </p:nvSpPr>
        <p:spPr>
          <a:xfrm>
            <a:off x="4106866" y="295572"/>
            <a:ext cx="35782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sharing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071687" y="3236028"/>
            <a:ext cx="2619375" cy="1743075"/>
          </a:xfrm>
          <a:prstGeom prst="rect">
            <a:avLst/>
          </a:prstGeom>
        </p:spPr>
      </p:pic>
      <p:pic>
        <p:nvPicPr>
          <p:cNvPr id="5" name="Picture 4"/>
          <p:cNvPicPr>
            <a:picLocks noChangeAspect="1"/>
          </p:cNvPicPr>
          <p:nvPr/>
        </p:nvPicPr>
        <p:blipFill>
          <a:blip r:embed="rId3"/>
          <a:stretch>
            <a:fillRect/>
          </a:stretch>
        </p:blipFill>
        <p:spPr>
          <a:xfrm>
            <a:off x="6500812" y="2900183"/>
            <a:ext cx="2619375" cy="1743075"/>
          </a:xfrm>
          <a:prstGeom prst="rect">
            <a:avLst/>
          </a:prstGeom>
        </p:spPr>
      </p:pic>
    </p:spTree>
    <p:extLst>
      <p:ext uri="{BB962C8B-B14F-4D97-AF65-F5344CB8AC3E}">
        <p14:creationId xmlns:p14="http://schemas.microsoft.com/office/powerpoint/2010/main" val="342947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964" y="1080492"/>
            <a:ext cx="10944224" cy="5262979"/>
          </a:xfrm>
          <a:prstGeom prst="rect">
            <a:avLst/>
          </a:prstGeom>
        </p:spPr>
        <p:txBody>
          <a:bodyPr wrap="square">
            <a:spAutoFit/>
          </a:bodyPr>
          <a:lstStyle/>
          <a:p>
            <a:r>
              <a:rPr lang="en-GB" sz="2800" dirty="0"/>
              <a:t> This involves </a:t>
            </a:r>
            <a:r>
              <a:rPr lang="en-GB" sz="2800" b="1" dirty="0"/>
              <a:t>businesses training their workforc</a:t>
            </a:r>
            <a:r>
              <a:rPr lang="en-GB" sz="2800" dirty="0"/>
              <a:t>e to be able to work effectively across a wide range of tasks. This offers </a:t>
            </a:r>
            <a:r>
              <a:rPr lang="en-GB" sz="2800" b="1" dirty="0"/>
              <a:t>a greater degree of flexibility. </a:t>
            </a:r>
          </a:p>
          <a:p>
            <a:endParaRPr lang="en-GB" sz="2800" dirty="0"/>
          </a:p>
          <a:p>
            <a:endParaRPr lang="en-GB" sz="2800" dirty="0"/>
          </a:p>
          <a:p>
            <a:endParaRPr lang="en-GB" sz="2800" dirty="0"/>
          </a:p>
          <a:p>
            <a:endParaRPr lang="en-GB" sz="2800" dirty="0"/>
          </a:p>
          <a:p>
            <a:r>
              <a:rPr lang="en-GB" sz="2800" dirty="0"/>
              <a:t>No longer do manufacturing firms have to wait for a specific tradesperson to come and fix a fault – </a:t>
            </a:r>
            <a:r>
              <a:rPr lang="en-GB" sz="2800" b="1" dirty="0"/>
              <a:t>it can be done by the production staff who have been trained to spot and resolve problems with machinery.</a:t>
            </a:r>
            <a:r>
              <a:rPr lang="en-GB" sz="2800" dirty="0"/>
              <a:t> Multi-skilled workers are likely to be better motivated and change will be far easier to implement with a flexible workforce.</a:t>
            </a:r>
          </a:p>
        </p:txBody>
      </p:sp>
      <p:sp>
        <p:nvSpPr>
          <p:cNvPr id="3" name="Rectangle 2"/>
          <p:cNvSpPr/>
          <p:nvPr/>
        </p:nvSpPr>
        <p:spPr>
          <a:xfrm>
            <a:off x="3830767" y="138410"/>
            <a:ext cx="404469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Multi skilling </a:t>
            </a:r>
          </a:p>
        </p:txBody>
      </p:sp>
      <p:pic>
        <p:nvPicPr>
          <p:cNvPr id="4" name="Picture 3"/>
          <p:cNvPicPr>
            <a:picLocks noChangeAspect="1"/>
          </p:cNvPicPr>
          <p:nvPr/>
        </p:nvPicPr>
        <p:blipFill>
          <a:blip r:embed="rId2"/>
          <a:stretch>
            <a:fillRect/>
          </a:stretch>
        </p:blipFill>
        <p:spPr>
          <a:xfrm>
            <a:off x="7358062" y="2392202"/>
            <a:ext cx="2533649" cy="1319779"/>
          </a:xfrm>
          <a:prstGeom prst="rect">
            <a:avLst/>
          </a:prstGeom>
        </p:spPr>
      </p:pic>
      <p:pic>
        <p:nvPicPr>
          <p:cNvPr id="5" name="Picture 4"/>
          <p:cNvPicPr>
            <a:picLocks noChangeAspect="1"/>
          </p:cNvPicPr>
          <p:nvPr/>
        </p:nvPicPr>
        <p:blipFill>
          <a:blip r:embed="rId3"/>
          <a:stretch>
            <a:fillRect/>
          </a:stretch>
        </p:blipFill>
        <p:spPr>
          <a:xfrm>
            <a:off x="3486151" y="2092731"/>
            <a:ext cx="2828925" cy="1619250"/>
          </a:xfrm>
          <a:prstGeom prst="rect">
            <a:avLst/>
          </a:prstGeom>
        </p:spPr>
      </p:pic>
    </p:spTree>
    <p:extLst>
      <p:ext uri="{BB962C8B-B14F-4D97-AF65-F5344CB8AC3E}">
        <p14:creationId xmlns:p14="http://schemas.microsoft.com/office/powerpoint/2010/main" val="174567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4" y="1364814"/>
            <a:ext cx="9872663" cy="5262979"/>
          </a:xfrm>
          <a:prstGeom prst="rect">
            <a:avLst/>
          </a:prstGeom>
        </p:spPr>
        <p:txBody>
          <a:bodyPr wrap="square">
            <a:spAutoFit/>
          </a:bodyPr>
          <a:lstStyle/>
          <a:p>
            <a:r>
              <a:rPr lang="en-GB" sz="2800" dirty="0"/>
              <a:t> This type of contract means that an employee </a:t>
            </a:r>
            <a:r>
              <a:rPr lang="en-GB" sz="2800" b="1" dirty="0"/>
              <a:t>has to be available for work but is </a:t>
            </a:r>
            <a:r>
              <a:rPr lang="en-GB" sz="2800" b="1" dirty="0">
                <a:solidFill>
                  <a:srgbClr val="FF0000"/>
                </a:solidFill>
              </a:rPr>
              <a:t>not guaranteed any work</a:t>
            </a:r>
            <a:r>
              <a:rPr lang="en-GB" sz="2800" dirty="0">
                <a:solidFill>
                  <a:srgbClr val="FF0000"/>
                </a:solidFill>
              </a:rPr>
              <a:t>.</a:t>
            </a:r>
            <a:r>
              <a:rPr lang="en-GB" sz="2800" dirty="0"/>
              <a:t> This provides </a:t>
            </a:r>
            <a:r>
              <a:rPr lang="en-GB" sz="2800" b="1" dirty="0"/>
              <a:t>employers with total flexibilit</a:t>
            </a:r>
            <a:r>
              <a:rPr lang="en-GB" sz="2800" dirty="0"/>
              <a:t>y. If the employer is busy, those on zero-hours contracts may find that they are on nearly full-time hours.</a:t>
            </a:r>
          </a:p>
          <a:p>
            <a:endParaRPr lang="en-GB" sz="2800" dirty="0"/>
          </a:p>
          <a:p>
            <a:endParaRPr lang="en-GB" sz="2800" dirty="0"/>
          </a:p>
          <a:p>
            <a:endParaRPr lang="en-GB" sz="2800" dirty="0"/>
          </a:p>
          <a:p>
            <a:endParaRPr lang="en-GB" sz="2800" dirty="0"/>
          </a:p>
          <a:p>
            <a:r>
              <a:rPr lang="en-GB" sz="2800" dirty="0"/>
              <a:t> However, if demand for labour falls, workers may find themselves sent home. Workers on these contracts </a:t>
            </a:r>
            <a:r>
              <a:rPr lang="en-GB" sz="2800" b="1" dirty="0"/>
              <a:t>have virtually no income security at all. </a:t>
            </a:r>
            <a:r>
              <a:rPr lang="en-GB" sz="2800" dirty="0"/>
              <a:t>These contracts are being increasingly criticised as they are deemed to be </a:t>
            </a:r>
            <a:r>
              <a:rPr lang="en-GB" sz="2800" b="1" dirty="0">
                <a:solidFill>
                  <a:srgbClr val="FF0000"/>
                </a:solidFill>
              </a:rPr>
              <a:t>exploiting </a:t>
            </a:r>
            <a:r>
              <a:rPr lang="en-GB" sz="2800" b="1" dirty="0" smtClean="0">
                <a:solidFill>
                  <a:srgbClr val="FF0000"/>
                </a:solidFill>
              </a:rPr>
              <a:t>workers (A04).</a:t>
            </a:r>
            <a:endParaRPr lang="en-GB" sz="2800" b="1" dirty="0">
              <a:solidFill>
                <a:srgbClr val="FF0000"/>
              </a:solidFill>
            </a:endParaRPr>
          </a:p>
        </p:txBody>
      </p:sp>
      <p:sp>
        <p:nvSpPr>
          <p:cNvPr id="3" name="Rectangle 2"/>
          <p:cNvSpPr/>
          <p:nvPr/>
        </p:nvSpPr>
        <p:spPr>
          <a:xfrm>
            <a:off x="2929205" y="238422"/>
            <a:ext cx="59335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Zero hours contract </a:t>
            </a:r>
          </a:p>
        </p:txBody>
      </p:sp>
      <p:pic>
        <p:nvPicPr>
          <p:cNvPr id="4" name="Picture 3"/>
          <p:cNvPicPr>
            <a:picLocks noChangeAspect="1"/>
          </p:cNvPicPr>
          <p:nvPr/>
        </p:nvPicPr>
        <p:blipFill>
          <a:blip r:embed="rId2"/>
          <a:stretch>
            <a:fillRect/>
          </a:stretch>
        </p:blipFill>
        <p:spPr>
          <a:xfrm>
            <a:off x="7400925" y="3233782"/>
            <a:ext cx="2695315" cy="1386408"/>
          </a:xfrm>
          <a:prstGeom prst="rect">
            <a:avLst/>
          </a:prstGeom>
        </p:spPr>
      </p:pic>
      <p:pic>
        <p:nvPicPr>
          <p:cNvPr id="5" name="Picture 4"/>
          <p:cNvPicPr>
            <a:picLocks noChangeAspect="1"/>
          </p:cNvPicPr>
          <p:nvPr/>
        </p:nvPicPr>
        <p:blipFill>
          <a:blip r:embed="rId3"/>
          <a:stretch>
            <a:fillRect/>
          </a:stretch>
        </p:blipFill>
        <p:spPr>
          <a:xfrm>
            <a:off x="2557464" y="3289762"/>
            <a:ext cx="3338515" cy="1274447"/>
          </a:xfrm>
          <a:prstGeom prst="rect">
            <a:avLst/>
          </a:prstGeom>
        </p:spPr>
      </p:pic>
    </p:spTree>
    <p:extLst>
      <p:ext uri="{BB962C8B-B14F-4D97-AF65-F5344CB8AC3E}">
        <p14:creationId xmlns:p14="http://schemas.microsoft.com/office/powerpoint/2010/main" val="337561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79090"/>
            <a:ext cx="10429875" cy="5262979"/>
          </a:xfrm>
          <a:prstGeom prst="rect">
            <a:avLst/>
          </a:prstGeom>
        </p:spPr>
        <p:txBody>
          <a:bodyPr wrap="square">
            <a:spAutoFit/>
          </a:bodyPr>
          <a:lstStyle/>
          <a:p>
            <a:r>
              <a:rPr lang="en-GB" sz="2800" b="1" dirty="0"/>
              <a:t> Hot-desking means </a:t>
            </a:r>
            <a:r>
              <a:rPr lang="en-GB" sz="2800" dirty="0"/>
              <a:t>that an employee has </a:t>
            </a:r>
            <a:r>
              <a:rPr lang="en-GB" sz="2800" b="1" dirty="0"/>
              <a:t>no fixed work space within an office environment. </a:t>
            </a:r>
            <a:r>
              <a:rPr lang="en-GB" sz="2800" dirty="0"/>
              <a:t>Hot-desking cuts down the need for office space – if a business has a sales team that spends little time in the office, supplying permanent desks for the team is a waste of resources. Also it is supposed to allow greater innovation and encourages new networks to be established in the workplace.</a:t>
            </a:r>
          </a:p>
          <a:p>
            <a:endParaRPr lang="en-GB" sz="2800" dirty="0"/>
          </a:p>
          <a:p>
            <a:endParaRPr lang="en-GB" sz="2800" dirty="0"/>
          </a:p>
          <a:p>
            <a:endParaRPr lang="en-GB" sz="2800" dirty="0"/>
          </a:p>
          <a:p>
            <a:r>
              <a:rPr lang="en-GB" sz="2800" dirty="0"/>
              <a:t> Some workers who are </a:t>
            </a:r>
            <a:r>
              <a:rPr lang="en-GB" sz="2800" b="1" dirty="0"/>
              <a:t>forced to hot-desk </a:t>
            </a:r>
            <a:r>
              <a:rPr lang="en-GB" sz="2800" dirty="0"/>
              <a:t>complain of the breakdown of workplace relationships, and can feel </a:t>
            </a:r>
            <a:r>
              <a:rPr lang="en-GB" sz="2800" b="1" dirty="0"/>
              <a:t>disconnected from the organisation.</a:t>
            </a:r>
          </a:p>
        </p:txBody>
      </p:sp>
      <p:sp>
        <p:nvSpPr>
          <p:cNvPr id="3" name="Rectangle 2"/>
          <p:cNvSpPr/>
          <p:nvPr/>
        </p:nvSpPr>
        <p:spPr>
          <a:xfrm>
            <a:off x="3833485" y="152698"/>
            <a:ext cx="38106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Hot Desking </a:t>
            </a:r>
          </a:p>
        </p:txBody>
      </p:sp>
      <p:pic>
        <p:nvPicPr>
          <p:cNvPr id="4" name="Picture 3"/>
          <p:cNvPicPr>
            <a:picLocks noChangeAspect="1"/>
          </p:cNvPicPr>
          <p:nvPr/>
        </p:nvPicPr>
        <p:blipFill>
          <a:blip r:embed="rId2"/>
          <a:stretch>
            <a:fillRect/>
          </a:stretch>
        </p:blipFill>
        <p:spPr>
          <a:xfrm>
            <a:off x="8129588" y="3734894"/>
            <a:ext cx="2591131" cy="1251444"/>
          </a:xfrm>
          <a:prstGeom prst="rect">
            <a:avLst/>
          </a:prstGeom>
        </p:spPr>
      </p:pic>
    </p:spTree>
    <p:extLst>
      <p:ext uri="{BB962C8B-B14F-4D97-AF65-F5344CB8AC3E}">
        <p14:creationId xmlns:p14="http://schemas.microsoft.com/office/powerpoint/2010/main" val="13052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74" y="1333917"/>
            <a:ext cx="9744075" cy="4832092"/>
          </a:xfrm>
          <a:prstGeom prst="rect">
            <a:avLst/>
          </a:prstGeom>
        </p:spPr>
        <p:txBody>
          <a:bodyPr wrap="square">
            <a:spAutoFit/>
          </a:bodyPr>
          <a:lstStyle/>
          <a:p>
            <a:r>
              <a:rPr lang="en-GB" sz="2800" dirty="0"/>
              <a:t>• Businesses can </a:t>
            </a:r>
            <a:r>
              <a:rPr lang="en-GB" sz="2800" b="1" dirty="0"/>
              <a:t>expand</a:t>
            </a:r>
            <a:r>
              <a:rPr lang="en-GB" sz="2800" dirty="0"/>
              <a:t> and contract their </a:t>
            </a:r>
            <a:r>
              <a:rPr lang="en-GB" sz="2800" b="1" dirty="0"/>
              <a:t>workforce quickly </a:t>
            </a:r>
            <a:r>
              <a:rPr lang="en-GB" sz="2800" dirty="0"/>
              <a:t>in response to a rise or fall in the demand for their product or service. </a:t>
            </a:r>
            <a:r>
              <a:rPr lang="en-GB" sz="2800" b="1" dirty="0"/>
              <a:t>Permanent staff are not easy to dispose of in comparison to temporary workers </a:t>
            </a:r>
            <a:r>
              <a:rPr lang="en-GB" sz="2800" dirty="0"/>
              <a:t>on zero-hours contracts. </a:t>
            </a:r>
          </a:p>
          <a:p>
            <a:endParaRPr lang="en-GB" sz="2800" dirty="0"/>
          </a:p>
          <a:p>
            <a:r>
              <a:rPr lang="en-GB" sz="2800" dirty="0"/>
              <a:t>• A flexible workforce is likely to </a:t>
            </a:r>
            <a:r>
              <a:rPr lang="en-GB" sz="2800" b="1" dirty="0"/>
              <a:t>make a </a:t>
            </a:r>
          </a:p>
          <a:p>
            <a:r>
              <a:rPr lang="en-GB" sz="2800" b="1" dirty="0"/>
              <a:t>business more efficient.</a:t>
            </a:r>
            <a:r>
              <a:rPr lang="en-GB" sz="2800" dirty="0"/>
              <a:t> This may result </a:t>
            </a:r>
          </a:p>
          <a:p>
            <a:r>
              <a:rPr lang="en-GB" sz="2800" dirty="0"/>
              <a:t>in lower costs and make the business </a:t>
            </a:r>
          </a:p>
          <a:p>
            <a:r>
              <a:rPr lang="en-GB" sz="2800" dirty="0"/>
              <a:t>more competitive, especially for those </a:t>
            </a:r>
          </a:p>
          <a:p>
            <a:r>
              <a:rPr lang="en-GB" sz="2800" dirty="0"/>
              <a:t>businesses operating in sectors that </a:t>
            </a:r>
          </a:p>
          <a:p>
            <a:r>
              <a:rPr lang="en-GB" sz="2800" dirty="0"/>
              <a:t>are labour intensive.</a:t>
            </a:r>
          </a:p>
        </p:txBody>
      </p:sp>
      <p:sp>
        <p:nvSpPr>
          <p:cNvPr id="3" name="Rectangle 2"/>
          <p:cNvSpPr/>
          <p:nvPr/>
        </p:nvSpPr>
        <p:spPr>
          <a:xfrm>
            <a:off x="476064" y="252710"/>
            <a:ext cx="11239872"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of flexible working </a:t>
            </a: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practices (A04) </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601768" y="3543301"/>
            <a:ext cx="2970981" cy="2295228"/>
          </a:xfrm>
          <a:prstGeom prst="rect">
            <a:avLst/>
          </a:prstGeom>
        </p:spPr>
      </p:pic>
    </p:spTree>
    <p:extLst>
      <p:ext uri="{BB962C8B-B14F-4D97-AF65-F5344CB8AC3E}">
        <p14:creationId xmlns:p14="http://schemas.microsoft.com/office/powerpoint/2010/main" val="168614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3" y="1051779"/>
            <a:ext cx="10172702" cy="5262979"/>
          </a:xfrm>
          <a:prstGeom prst="rect">
            <a:avLst/>
          </a:prstGeom>
        </p:spPr>
        <p:txBody>
          <a:bodyPr wrap="square">
            <a:spAutoFit/>
          </a:bodyPr>
          <a:lstStyle/>
          <a:p>
            <a:endParaRPr lang="en-GB" sz="2800" dirty="0"/>
          </a:p>
          <a:p>
            <a:r>
              <a:rPr lang="en-GB" sz="2800" dirty="0"/>
              <a:t>• </a:t>
            </a:r>
            <a:r>
              <a:rPr lang="en-GB" sz="2800" b="1" dirty="0"/>
              <a:t>Temporary staff </a:t>
            </a:r>
            <a:r>
              <a:rPr lang="en-GB" sz="2800" dirty="0"/>
              <a:t>and subcontractors may be </a:t>
            </a:r>
            <a:r>
              <a:rPr lang="en-GB" sz="2800" b="1" dirty="0"/>
              <a:t>cheaper to employ </a:t>
            </a:r>
            <a:r>
              <a:rPr lang="en-GB" sz="2800" dirty="0"/>
              <a:t>as they are unlikely to get any of the benefits that may be available to permanent staff. </a:t>
            </a:r>
          </a:p>
          <a:p>
            <a:endParaRPr lang="en-GB" sz="2800" b="1" dirty="0"/>
          </a:p>
          <a:p>
            <a:endParaRPr lang="en-GB" sz="2800" b="1" dirty="0"/>
          </a:p>
          <a:p>
            <a:endParaRPr lang="en-GB" sz="2800" b="1" dirty="0"/>
          </a:p>
          <a:p>
            <a:endParaRPr lang="en-GB" sz="2800" b="1" dirty="0"/>
          </a:p>
          <a:p>
            <a:r>
              <a:rPr lang="en-GB" sz="2800" b="1" dirty="0"/>
              <a:t>For example, employers are responsible for training permanent employees, which can prove very expensive</a:t>
            </a:r>
            <a:r>
              <a:rPr lang="en-GB" sz="2800" dirty="0"/>
              <a:t>. Temporary sub-contracted workers will have acquired their skills elsewhere at no cost to the business currently employing them. </a:t>
            </a:r>
          </a:p>
        </p:txBody>
      </p:sp>
      <p:pic>
        <p:nvPicPr>
          <p:cNvPr id="5" name="Picture 4"/>
          <p:cNvPicPr>
            <a:picLocks noChangeAspect="1"/>
          </p:cNvPicPr>
          <p:nvPr/>
        </p:nvPicPr>
        <p:blipFill>
          <a:blip r:embed="rId2"/>
          <a:stretch>
            <a:fillRect/>
          </a:stretch>
        </p:blipFill>
        <p:spPr>
          <a:xfrm>
            <a:off x="7696200" y="2871788"/>
            <a:ext cx="2286000" cy="1143000"/>
          </a:xfrm>
          <a:prstGeom prst="rect">
            <a:avLst/>
          </a:prstGeom>
        </p:spPr>
      </p:pic>
      <p:pic>
        <p:nvPicPr>
          <p:cNvPr id="6" name="Picture 5"/>
          <p:cNvPicPr>
            <a:picLocks noChangeAspect="1"/>
          </p:cNvPicPr>
          <p:nvPr/>
        </p:nvPicPr>
        <p:blipFill>
          <a:blip r:embed="rId3"/>
          <a:stretch>
            <a:fillRect/>
          </a:stretch>
        </p:blipFill>
        <p:spPr>
          <a:xfrm>
            <a:off x="4520476" y="2686051"/>
            <a:ext cx="1913661" cy="1485901"/>
          </a:xfrm>
          <a:prstGeom prst="rect">
            <a:avLst/>
          </a:prstGeom>
        </p:spPr>
      </p:pic>
      <p:pic>
        <p:nvPicPr>
          <p:cNvPr id="3" name="Picture 2"/>
          <p:cNvPicPr>
            <a:picLocks noChangeAspect="1"/>
          </p:cNvPicPr>
          <p:nvPr/>
        </p:nvPicPr>
        <p:blipFill>
          <a:blip r:embed="rId4"/>
          <a:stretch>
            <a:fillRect/>
          </a:stretch>
        </p:blipFill>
        <p:spPr>
          <a:xfrm>
            <a:off x="829159" y="543245"/>
            <a:ext cx="10790855" cy="579170"/>
          </a:xfrm>
          <a:prstGeom prst="rect">
            <a:avLst/>
          </a:prstGeom>
        </p:spPr>
      </p:pic>
    </p:spTree>
    <p:extLst>
      <p:ext uri="{BB962C8B-B14F-4D97-AF65-F5344CB8AC3E}">
        <p14:creationId xmlns:p14="http://schemas.microsoft.com/office/powerpoint/2010/main" val="344786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337" y="1290340"/>
            <a:ext cx="10601325" cy="4832092"/>
          </a:xfrm>
          <a:prstGeom prst="rect">
            <a:avLst/>
          </a:prstGeom>
        </p:spPr>
        <p:txBody>
          <a:bodyPr wrap="square">
            <a:spAutoFit/>
          </a:bodyPr>
          <a:lstStyle/>
          <a:p>
            <a:r>
              <a:rPr lang="en-GB" sz="2800" dirty="0"/>
              <a:t>• Temporary workers are </a:t>
            </a:r>
            <a:r>
              <a:rPr lang="en-GB" sz="2800" b="1" dirty="0"/>
              <a:t>less likely to have the same commitment </a:t>
            </a:r>
            <a:r>
              <a:rPr lang="en-GB" sz="2800" dirty="0"/>
              <a:t>to a business when compared to permanent workers. They will take a </a:t>
            </a:r>
            <a:r>
              <a:rPr lang="en-GB" sz="2800" b="1" dirty="0"/>
              <a:t>short-term vie</a:t>
            </a:r>
            <a:r>
              <a:rPr lang="en-GB" sz="2800" dirty="0"/>
              <a:t>w and may not carry out their work to the same standard as those who see their long-term future within the business. This may </a:t>
            </a:r>
            <a:r>
              <a:rPr lang="en-GB" sz="2800" b="1" dirty="0"/>
              <a:t>damage the company’s reputation </a:t>
            </a:r>
            <a:r>
              <a:rPr lang="en-GB" sz="2800" dirty="0"/>
              <a:t>and result in the loss of customers. </a:t>
            </a:r>
          </a:p>
          <a:p>
            <a:endParaRPr lang="en-GB" sz="2800" dirty="0"/>
          </a:p>
          <a:p>
            <a:endParaRPr lang="en-GB" sz="2800" dirty="0"/>
          </a:p>
          <a:p>
            <a:r>
              <a:rPr lang="en-GB" sz="2800" dirty="0"/>
              <a:t>• </a:t>
            </a:r>
            <a:r>
              <a:rPr lang="en-GB" sz="2800" b="1" dirty="0"/>
              <a:t>Communicating with a workforce </a:t>
            </a:r>
            <a:r>
              <a:rPr lang="en-GB" sz="2800" dirty="0"/>
              <a:t>which works largely from home can be an issue and the </a:t>
            </a:r>
            <a:r>
              <a:rPr lang="en-GB" sz="2800" b="1" dirty="0"/>
              <a:t>benefits of teamwork may be lost. </a:t>
            </a:r>
            <a:r>
              <a:rPr lang="en-GB" sz="2800" dirty="0"/>
              <a:t>Workers may feel</a:t>
            </a:r>
            <a:r>
              <a:rPr lang="en-GB" sz="2800" b="1" dirty="0"/>
              <a:t> isolated </a:t>
            </a:r>
            <a:r>
              <a:rPr lang="en-GB" sz="2800" dirty="0"/>
              <a:t>and the cross-fertilisation of ideas which springs from meeting with colleagues on a regular basis may result in less innovation. </a:t>
            </a:r>
          </a:p>
        </p:txBody>
      </p:sp>
      <p:sp>
        <p:nvSpPr>
          <p:cNvPr id="3" name="Rectangle 2"/>
          <p:cNvSpPr/>
          <p:nvPr/>
        </p:nvSpPr>
        <p:spPr>
          <a:xfrm>
            <a:off x="626043" y="238423"/>
            <a:ext cx="10939918"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Drawbacks of flexible working </a:t>
            </a:r>
            <a:r>
              <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practices (A04) </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1355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2016" y="352722"/>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291995" y="1558409"/>
            <a:ext cx="7493718" cy="1384995"/>
          </a:xfrm>
          <a:prstGeom prst="rect">
            <a:avLst/>
          </a:prstGeom>
        </p:spPr>
        <p:txBody>
          <a:bodyPr wrap="none">
            <a:spAutoFit/>
          </a:bodyPr>
          <a:lstStyle/>
          <a:p>
            <a:r>
              <a:rPr lang="en-GB" sz="2800" b="1" u="sng" dirty="0" smtClean="0"/>
              <a:t>Understanding flexible working</a:t>
            </a:r>
          </a:p>
          <a:p>
            <a:endParaRPr lang="en-GB" sz="2800" dirty="0"/>
          </a:p>
          <a:p>
            <a:r>
              <a:rPr lang="en-GB" sz="2800" dirty="0" smtClean="0"/>
              <a:t>https</a:t>
            </a:r>
            <a:r>
              <a:rPr lang="en-GB" sz="2800" dirty="0"/>
              <a:t>://www.youtube.com/watch?v=XrJ_16jvWRY</a:t>
            </a:r>
          </a:p>
        </p:txBody>
      </p:sp>
      <p:pic>
        <p:nvPicPr>
          <p:cNvPr id="4" name="Picture 3"/>
          <p:cNvPicPr>
            <a:picLocks noChangeAspect="1"/>
          </p:cNvPicPr>
          <p:nvPr/>
        </p:nvPicPr>
        <p:blipFill>
          <a:blip r:embed="rId2"/>
          <a:stretch>
            <a:fillRect/>
          </a:stretch>
        </p:blipFill>
        <p:spPr>
          <a:xfrm>
            <a:off x="1782061" y="3557588"/>
            <a:ext cx="8152407" cy="1819274"/>
          </a:xfrm>
          <a:prstGeom prst="rect">
            <a:avLst/>
          </a:prstGeom>
        </p:spPr>
      </p:pic>
    </p:spTree>
    <p:extLst>
      <p:ext uri="{BB962C8B-B14F-4D97-AF65-F5344CB8AC3E}">
        <p14:creationId xmlns:p14="http://schemas.microsoft.com/office/powerpoint/2010/main" val="242430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811" y="1381422"/>
            <a:ext cx="9753602" cy="4832092"/>
          </a:xfrm>
          <a:prstGeom prst="rect">
            <a:avLst/>
          </a:prstGeom>
        </p:spPr>
        <p:txBody>
          <a:bodyPr wrap="square">
            <a:spAutoFit/>
          </a:bodyPr>
          <a:lstStyle/>
          <a:p>
            <a:r>
              <a:rPr lang="en-GB" sz="2800" b="1" u="sng" dirty="0"/>
              <a:t>Task: </a:t>
            </a:r>
          </a:p>
          <a:p>
            <a:endParaRPr lang="en-GB" sz="2800" dirty="0"/>
          </a:p>
          <a:p>
            <a:r>
              <a:rPr lang="en-GB" sz="2800" dirty="0"/>
              <a:t>Written task – </a:t>
            </a:r>
            <a:r>
              <a:rPr lang="en-GB" sz="2800" dirty="0" smtClean="0"/>
              <a:t>Discuss </a:t>
            </a:r>
            <a:r>
              <a:rPr lang="en-GB" sz="2800" dirty="0"/>
              <a:t>each change in workforce planning </a:t>
            </a:r>
          </a:p>
          <a:p>
            <a:endParaRPr lang="en-GB" sz="2800" dirty="0"/>
          </a:p>
          <a:p>
            <a:endParaRPr lang="en-GB" sz="2800" b="1" dirty="0"/>
          </a:p>
          <a:p>
            <a:endParaRPr lang="en-GB" sz="2800" b="1" dirty="0"/>
          </a:p>
          <a:p>
            <a:endParaRPr lang="en-GB" sz="2800" b="1" dirty="0"/>
          </a:p>
          <a:p>
            <a:endParaRPr lang="en-GB" sz="2800" b="1" dirty="0"/>
          </a:p>
          <a:p>
            <a:endParaRPr lang="en-GB" sz="2800" b="1" dirty="0"/>
          </a:p>
          <a:p>
            <a:endParaRPr lang="en-GB" sz="2800" b="1" dirty="0"/>
          </a:p>
          <a:p>
            <a:r>
              <a:rPr lang="en-GB" sz="2800" b="1" dirty="0"/>
              <a:t>Time: 30 mins </a:t>
            </a:r>
          </a:p>
        </p:txBody>
      </p:sp>
      <p:sp>
        <p:nvSpPr>
          <p:cNvPr id="3" name="Rectangle 2"/>
          <p:cNvSpPr/>
          <p:nvPr/>
        </p:nvSpPr>
        <p:spPr>
          <a:xfrm>
            <a:off x="4163457" y="2527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5414283" y="3700463"/>
            <a:ext cx="4082143" cy="2286000"/>
          </a:xfrm>
          <a:prstGeom prst="rect">
            <a:avLst/>
          </a:prstGeom>
        </p:spPr>
      </p:pic>
    </p:spTree>
    <p:extLst>
      <p:ext uri="{BB962C8B-B14F-4D97-AF65-F5344CB8AC3E}">
        <p14:creationId xmlns:p14="http://schemas.microsoft.com/office/powerpoint/2010/main" val="295514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0384" y="738485"/>
            <a:ext cx="51455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 – 15 mins </a:t>
            </a:r>
          </a:p>
        </p:txBody>
      </p:sp>
      <p:pic>
        <p:nvPicPr>
          <p:cNvPr id="3" name="Picture 2"/>
          <p:cNvPicPr>
            <a:picLocks noChangeAspect="1"/>
          </p:cNvPicPr>
          <p:nvPr/>
        </p:nvPicPr>
        <p:blipFill>
          <a:blip r:embed="rId2"/>
          <a:stretch>
            <a:fillRect/>
          </a:stretch>
        </p:blipFill>
        <p:spPr>
          <a:xfrm>
            <a:off x="2986449" y="2151420"/>
            <a:ext cx="5639446" cy="3514725"/>
          </a:xfrm>
          <a:prstGeom prst="rect">
            <a:avLst/>
          </a:prstGeom>
        </p:spPr>
      </p:pic>
    </p:spTree>
    <p:extLst>
      <p:ext uri="{BB962C8B-B14F-4D97-AF65-F5344CB8AC3E}">
        <p14:creationId xmlns:p14="http://schemas.microsoft.com/office/powerpoint/2010/main" val="305336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3485" y="381298"/>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5" name="TextBox 4"/>
          <p:cNvSpPr txBox="1"/>
          <p:nvPr/>
        </p:nvSpPr>
        <p:spPr>
          <a:xfrm>
            <a:off x="1414462" y="1176040"/>
            <a:ext cx="7638117" cy="3970318"/>
          </a:xfrm>
          <a:prstGeom prst="rect">
            <a:avLst/>
          </a:prstGeom>
          <a:noFill/>
        </p:spPr>
        <p:txBody>
          <a:bodyPr wrap="none" rtlCol="0">
            <a:spAutoFit/>
          </a:bodyPr>
          <a:lstStyle/>
          <a:p>
            <a:r>
              <a:rPr lang="en-GB" sz="2800" b="1" u="sng" dirty="0"/>
              <a:t>Task: </a:t>
            </a:r>
          </a:p>
          <a:p>
            <a:endParaRPr lang="en-GB" sz="2800" dirty="0"/>
          </a:p>
          <a:p>
            <a:r>
              <a:rPr lang="en-GB" sz="2800" dirty="0"/>
              <a:t>What are the changes in workforce planning?</a:t>
            </a:r>
          </a:p>
          <a:p>
            <a:endParaRPr lang="en-GB" sz="2800" dirty="0"/>
          </a:p>
          <a:p>
            <a:r>
              <a:rPr lang="en-GB" sz="2800" b="1" dirty="0"/>
              <a:t>(Flexible workforce) </a:t>
            </a:r>
          </a:p>
          <a:p>
            <a:endParaRPr lang="en-GB" sz="2800" dirty="0"/>
          </a:p>
          <a:p>
            <a:endParaRPr lang="en-GB" sz="2800" dirty="0"/>
          </a:p>
          <a:p>
            <a:endParaRPr lang="en-GB" sz="2800" dirty="0"/>
          </a:p>
          <a:p>
            <a:r>
              <a:rPr lang="en-GB" sz="2800" dirty="0"/>
              <a:t>What are the flexible job contracts available today?</a:t>
            </a:r>
          </a:p>
        </p:txBody>
      </p:sp>
      <p:pic>
        <p:nvPicPr>
          <p:cNvPr id="6" name="Picture 5"/>
          <p:cNvPicPr>
            <a:picLocks noChangeAspect="1"/>
          </p:cNvPicPr>
          <p:nvPr/>
        </p:nvPicPr>
        <p:blipFill>
          <a:blip r:embed="rId2"/>
          <a:stretch>
            <a:fillRect/>
          </a:stretch>
        </p:blipFill>
        <p:spPr>
          <a:xfrm>
            <a:off x="8267803" y="1304628"/>
            <a:ext cx="3605212" cy="2460949"/>
          </a:xfrm>
          <a:prstGeom prst="rect">
            <a:avLst/>
          </a:prstGeom>
        </p:spPr>
      </p:pic>
    </p:spTree>
    <p:extLst>
      <p:ext uri="{BB962C8B-B14F-4D97-AF65-F5344CB8AC3E}">
        <p14:creationId xmlns:p14="http://schemas.microsoft.com/office/powerpoint/2010/main" val="247672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334185"/>
            <a:ext cx="6096000" cy="4401205"/>
          </a:xfrm>
          <a:prstGeom prst="rect">
            <a:avLst/>
          </a:prstGeom>
        </p:spPr>
        <p:txBody>
          <a:bodyPr>
            <a:spAutoFit/>
          </a:bodyPr>
          <a:lstStyle/>
          <a:p>
            <a:r>
              <a:rPr lang="en-GB" sz="2800" b="1" u="sng" dirty="0"/>
              <a:t>Task: </a:t>
            </a:r>
          </a:p>
          <a:p>
            <a:endParaRPr lang="en-GB" sz="2800" dirty="0"/>
          </a:p>
          <a:p>
            <a:r>
              <a:rPr lang="en-GB" sz="2800" dirty="0"/>
              <a:t>Zero contract hours article (WJEC)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10 mins</a:t>
            </a:r>
          </a:p>
        </p:txBody>
      </p:sp>
      <p:sp>
        <p:nvSpPr>
          <p:cNvPr id="3" name="Rectangle 2"/>
          <p:cNvSpPr/>
          <p:nvPr/>
        </p:nvSpPr>
        <p:spPr>
          <a:xfrm>
            <a:off x="4234895" y="22958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857876" y="3169737"/>
            <a:ext cx="4581524" cy="2565653"/>
          </a:xfrm>
          <a:prstGeom prst="rect">
            <a:avLst/>
          </a:prstGeom>
        </p:spPr>
      </p:pic>
    </p:spTree>
    <p:extLst>
      <p:ext uri="{BB962C8B-B14F-4D97-AF65-F5344CB8AC3E}">
        <p14:creationId xmlns:p14="http://schemas.microsoft.com/office/powerpoint/2010/main" val="340809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90" y="1160414"/>
            <a:ext cx="9644062" cy="5262979"/>
          </a:xfrm>
          <a:prstGeom prst="rect">
            <a:avLst/>
          </a:prstGeom>
        </p:spPr>
        <p:txBody>
          <a:bodyPr wrap="square">
            <a:spAutoFit/>
          </a:bodyPr>
          <a:lstStyle/>
          <a:p>
            <a:r>
              <a:rPr lang="en-GB" sz="2800" dirty="0"/>
              <a:t>At its simplest, workforce planning is about </a:t>
            </a:r>
            <a:r>
              <a:rPr lang="en-GB" sz="2800" b="1" dirty="0"/>
              <a:t>‘trying to </a:t>
            </a:r>
            <a:r>
              <a:rPr lang="en-GB" sz="2800" b="1" dirty="0">
                <a:solidFill>
                  <a:srgbClr val="FF0000"/>
                </a:solidFill>
              </a:rPr>
              <a:t>predict the future demand</a:t>
            </a:r>
            <a:r>
              <a:rPr lang="en-GB" sz="2800" b="1" dirty="0"/>
              <a:t> for different types of staff and seeking to match this with supply’. </a:t>
            </a:r>
          </a:p>
          <a:p>
            <a:endParaRPr lang="en-GB" sz="2800" dirty="0"/>
          </a:p>
          <a:p>
            <a:endParaRPr lang="en-GB" sz="2800" dirty="0"/>
          </a:p>
          <a:p>
            <a:endParaRPr lang="en-GB" sz="2800" dirty="0"/>
          </a:p>
          <a:p>
            <a:endParaRPr lang="en-GB" sz="2800" dirty="0"/>
          </a:p>
          <a:p>
            <a:r>
              <a:rPr lang="en-GB" sz="2800" dirty="0"/>
              <a:t>Therefore, workforce planning involves </a:t>
            </a:r>
            <a:r>
              <a:rPr lang="en-GB" sz="2800" b="1" dirty="0"/>
              <a:t>looking to the future and judging the level of demand for skills</a:t>
            </a:r>
            <a:r>
              <a:rPr lang="en-GB" sz="2800" dirty="0"/>
              <a:t> within the business. In other words, it means ensuring that there will be the right number of workers, with the right skills, doing the right jobs, at the right time and in the right place.</a:t>
            </a:r>
          </a:p>
        </p:txBody>
      </p:sp>
      <p:sp>
        <p:nvSpPr>
          <p:cNvPr id="3" name="Rectangle 2"/>
          <p:cNvSpPr/>
          <p:nvPr/>
        </p:nvSpPr>
        <p:spPr>
          <a:xfrm>
            <a:off x="3048000" y="124123"/>
            <a:ext cx="584724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a:t>
            </a:r>
          </a:p>
        </p:txBody>
      </p:sp>
      <p:pic>
        <p:nvPicPr>
          <p:cNvPr id="4" name="Picture 3"/>
          <p:cNvPicPr>
            <a:picLocks noChangeAspect="1"/>
          </p:cNvPicPr>
          <p:nvPr/>
        </p:nvPicPr>
        <p:blipFill>
          <a:blip r:embed="rId2"/>
          <a:stretch>
            <a:fillRect/>
          </a:stretch>
        </p:blipFill>
        <p:spPr>
          <a:xfrm>
            <a:off x="8895242" y="2458761"/>
            <a:ext cx="1703867" cy="1394698"/>
          </a:xfrm>
          <a:prstGeom prst="rect">
            <a:avLst/>
          </a:prstGeom>
        </p:spPr>
      </p:pic>
      <p:pic>
        <p:nvPicPr>
          <p:cNvPr id="5" name="Picture 4"/>
          <p:cNvPicPr>
            <a:picLocks noChangeAspect="1"/>
          </p:cNvPicPr>
          <p:nvPr/>
        </p:nvPicPr>
        <p:blipFill>
          <a:blip r:embed="rId3"/>
          <a:stretch>
            <a:fillRect/>
          </a:stretch>
        </p:blipFill>
        <p:spPr>
          <a:xfrm>
            <a:off x="5071508" y="2282906"/>
            <a:ext cx="2628900" cy="1733550"/>
          </a:xfrm>
          <a:prstGeom prst="rect">
            <a:avLst/>
          </a:prstGeom>
        </p:spPr>
      </p:pic>
    </p:spTree>
    <p:extLst>
      <p:ext uri="{BB962C8B-B14F-4D97-AF65-F5344CB8AC3E}">
        <p14:creationId xmlns:p14="http://schemas.microsoft.com/office/powerpoint/2010/main" val="226449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1304627"/>
            <a:ext cx="9801225" cy="5262979"/>
          </a:xfrm>
          <a:prstGeom prst="rect">
            <a:avLst/>
          </a:prstGeom>
        </p:spPr>
        <p:txBody>
          <a:bodyPr wrap="square">
            <a:spAutoFit/>
          </a:bodyPr>
          <a:lstStyle/>
          <a:p>
            <a:r>
              <a:rPr lang="en-GB" sz="2800" dirty="0"/>
              <a:t>A comparison between the present workforce and the desired future workforce will highlight shortages, surpluses and skills gaps. This can be done by carrying out a </a:t>
            </a:r>
            <a:r>
              <a:rPr lang="en-GB" sz="2800" b="1" dirty="0"/>
              <a:t>skills audit of the current workforce</a:t>
            </a:r>
            <a:r>
              <a:rPr lang="en-GB" sz="2800" dirty="0"/>
              <a:t> to see what skills and experience the existing workforce have. </a:t>
            </a:r>
          </a:p>
          <a:p>
            <a:endParaRPr lang="en-GB" sz="2800" dirty="0"/>
          </a:p>
          <a:p>
            <a:endParaRPr lang="en-GB" sz="2800" dirty="0"/>
          </a:p>
          <a:p>
            <a:endParaRPr lang="en-GB" sz="2800" b="1" dirty="0"/>
          </a:p>
          <a:p>
            <a:r>
              <a:rPr lang="en-GB" sz="2800" b="1" dirty="0"/>
              <a:t>If any gaps are identified then these gaps become the focus of a detailed workforce plan. </a:t>
            </a:r>
            <a:r>
              <a:rPr lang="en-GB" sz="2800" dirty="0"/>
              <a:t>The workforce plan will develop and implement strategies that will build the relevant skills and capacity needed for business success. </a:t>
            </a:r>
          </a:p>
        </p:txBody>
      </p:sp>
      <p:sp>
        <p:nvSpPr>
          <p:cNvPr id="3" name="Rectangle 2"/>
          <p:cNvSpPr/>
          <p:nvPr/>
        </p:nvSpPr>
        <p:spPr>
          <a:xfrm>
            <a:off x="2879524" y="381297"/>
            <a:ext cx="600433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a:t>
            </a: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nning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158038" y="3313511"/>
            <a:ext cx="2666999" cy="1256018"/>
          </a:xfrm>
          <a:prstGeom prst="rect">
            <a:avLst/>
          </a:prstGeom>
        </p:spPr>
      </p:pic>
      <p:pic>
        <p:nvPicPr>
          <p:cNvPr id="5" name="Picture 4"/>
          <p:cNvPicPr>
            <a:picLocks noChangeAspect="1"/>
          </p:cNvPicPr>
          <p:nvPr/>
        </p:nvPicPr>
        <p:blipFill>
          <a:blip r:embed="rId3"/>
          <a:stretch>
            <a:fillRect/>
          </a:stretch>
        </p:blipFill>
        <p:spPr>
          <a:xfrm>
            <a:off x="2879524" y="3307466"/>
            <a:ext cx="3629025" cy="1257300"/>
          </a:xfrm>
          <a:prstGeom prst="rect">
            <a:avLst/>
          </a:prstGeom>
        </p:spPr>
      </p:pic>
    </p:spTree>
    <p:extLst>
      <p:ext uri="{BB962C8B-B14F-4D97-AF65-F5344CB8AC3E}">
        <p14:creationId xmlns:p14="http://schemas.microsoft.com/office/powerpoint/2010/main" val="423006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143" y="1451699"/>
            <a:ext cx="10044113" cy="4832092"/>
          </a:xfrm>
          <a:prstGeom prst="rect">
            <a:avLst/>
          </a:prstGeom>
        </p:spPr>
        <p:txBody>
          <a:bodyPr wrap="square">
            <a:spAutoFit/>
          </a:bodyPr>
          <a:lstStyle/>
          <a:p>
            <a:r>
              <a:rPr lang="en-GB" sz="2800" b="1" dirty="0"/>
              <a:t>Long-term staffing problems can arise for a number of reasons. </a:t>
            </a:r>
          </a:p>
          <a:p>
            <a:endParaRPr lang="en-GB" sz="2800" dirty="0"/>
          </a:p>
          <a:p>
            <a:endParaRPr lang="en-GB" sz="2800" dirty="0"/>
          </a:p>
          <a:p>
            <a:endParaRPr lang="en-GB" sz="2800" dirty="0"/>
          </a:p>
          <a:p>
            <a:endParaRPr lang="en-GB" sz="2800" dirty="0"/>
          </a:p>
          <a:p>
            <a:endParaRPr lang="en-GB" sz="2800" dirty="0"/>
          </a:p>
          <a:p>
            <a:r>
              <a:rPr lang="en-GB" sz="2800" dirty="0"/>
              <a:t>These may be </a:t>
            </a:r>
            <a:r>
              <a:rPr lang="en-GB" sz="2800" b="1" dirty="0"/>
              <a:t>internal </a:t>
            </a:r>
            <a:r>
              <a:rPr lang="en-GB" sz="2800" dirty="0"/>
              <a:t>staffing issues </a:t>
            </a:r>
            <a:r>
              <a:rPr lang="en-GB" sz="2800" dirty="0" smtClean="0"/>
              <a:t>(</a:t>
            </a:r>
            <a:r>
              <a:rPr lang="en-GB" sz="2800" b="1" dirty="0" smtClean="0"/>
              <a:t>staff loss, retirement, training, promotion, flexibility</a:t>
            </a:r>
            <a:r>
              <a:rPr lang="en-GB" sz="2800" dirty="0" smtClean="0"/>
              <a:t>) </a:t>
            </a:r>
            <a:r>
              <a:rPr lang="en-GB" sz="2800" dirty="0"/>
              <a:t>or </a:t>
            </a:r>
            <a:r>
              <a:rPr lang="en-GB" sz="2800" b="1" dirty="0"/>
              <a:t>external</a:t>
            </a:r>
            <a:r>
              <a:rPr lang="en-GB" sz="2800" dirty="0"/>
              <a:t> factors (these include changes in the population </a:t>
            </a:r>
            <a:r>
              <a:rPr lang="en-GB" sz="2800" dirty="0" smtClean="0"/>
              <a:t>structure</a:t>
            </a:r>
            <a:r>
              <a:rPr lang="en-GB" sz="2800" dirty="0"/>
              <a:t>, government policy, the changing nature of industry, competitors, unemployment, availability of skills).</a:t>
            </a:r>
          </a:p>
        </p:txBody>
      </p:sp>
      <p:sp>
        <p:nvSpPr>
          <p:cNvPr id="3" name="Rectangle 2"/>
          <p:cNvSpPr/>
          <p:nvPr/>
        </p:nvSpPr>
        <p:spPr>
          <a:xfrm>
            <a:off x="1796563" y="166985"/>
            <a:ext cx="842743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Long term staffing problems </a:t>
            </a:r>
          </a:p>
        </p:txBody>
      </p:sp>
      <p:pic>
        <p:nvPicPr>
          <p:cNvPr id="4" name="Picture 3"/>
          <p:cNvPicPr>
            <a:picLocks noChangeAspect="1"/>
          </p:cNvPicPr>
          <p:nvPr/>
        </p:nvPicPr>
        <p:blipFill>
          <a:blip r:embed="rId2"/>
          <a:stretch>
            <a:fillRect/>
          </a:stretch>
        </p:blipFill>
        <p:spPr>
          <a:xfrm>
            <a:off x="1538287" y="2395002"/>
            <a:ext cx="3629025" cy="1257300"/>
          </a:xfrm>
          <a:prstGeom prst="rect">
            <a:avLst/>
          </a:prstGeom>
        </p:spPr>
      </p:pic>
      <p:pic>
        <p:nvPicPr>
          <p:cNvPr id="5" name="Picture 4"/>
          <p:cNvPicPr>
            <a:picLocks noChangeAspect="1"/>
          </p:cNvPicPr>
          <p:nvPr/>
        </p:nvPicPr>
        <p:blipFill>
          <a:blip r:embed="rId3"/>
          <a:stretch>
            <a:fillRect/>
          </a:stretch>
        </p:blipFill>
        <p:spPr>
          <a:xfrm>
            <a:off x="6172200" y="2536104"/>
            <a:ext cx="3745705" cy="1235795"/>
          </a:xfrm>
          <a:prstGeom prst="rect">
            <a:avLst/>
          </a:prstGeom>
        </p:spPr>
      </p:pic>
    </p:spTree>
    <p:extLst>
      <p:ext uri="{BB962C8B-B14F-4D97-AF65-F5344CB8AC3E}">
        <p14:creationId xmlns:p14="http://schemas.microsoft.com/office/powerpoint/2010/main" val="52597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4964"/>
            <a:ext cx="9829801" cy="4832092"/>
          </a:xfrm>
          <a:prstGeom prst="rect">
            <a:avLst/>
          </a:prstGeom>
        </p:spPr>
        <p:txBody>
          <a:bodyPr wrap="square">
            <a:spAutoFit/>
          </a:bodyPr>
          <a:lstStyle/>
          <a:p>
            <a:r>
              <a:rPr lang="en-GB" sz="2800" b="1" dirty="0"/>
              <a:t>Workforce planning does not always mean recruitment – it may also mean shedding workers. </a:t>
            </a:r>
          </a:p>
          <a:p>
            <a:endParaRPr lang="en-GB" sz="2800" dirty="0"/>
          </a:p>
          <a:p>
            <a:endParaRPr lang="en-GB" sz="2800" dirty="0"/>
          </a:p>
          <a:p>
            <a:endParaRPr lang="en-GB" sz="2800" dirty="0"/>
          </a:p>
          <a:p>
            <a:endParaRPr lang="en-GB" sz="2800" dirty="0"/>
          </a:p>
          <a:p>
            <a:endParaRPr lang="en-GB" sz="2800" dirty="0"/>
          </a:p>
          <a:p>
            <a:r>
              <a:rPr lang="en-GB" sz="2800" dirty="0"/>
              <a:t>This can be done through </a:t>
            </a:r>
            <a:r>
              <a:rPr lang="en-GB" sz="2800" b="1" dirty="0"/>
              <a:t>redundancy, </a:t>
            </a:r>
            <a:r>
              <a:rPr lang="en-GB" sz="2800" dirty="0"/>
              <a:t>both voluntary and compulsory, </a:t>
            </a:r>
            <a:r>
              <a:rPr lang="en-GB" sz="2800" b="1" dirty="0"/>
              <a:t>early retirement schemes </a:t>
            </a:r>
            <a:r>
              <a:rPr lang="en-GB" sz="2800" dirty="0"/>
              <a:t>and allowing natural wastage to occur (workers who leave for other employment or retire and are not replaced). </a:t>
            </a:r>
          </a:p>
        </p:txBody>
      </p:sp>
      <p:sp>
        <p:nvSpPr>
          <p:cNvPr id="3" name="Rectangle 2"/>
          <p:cNvSpPr/>
          <p:nvPr/>
        </p:nvSpPr>
        <p:spPr>
          <a:xfrm>
            <a:off x="2879524" y="0"/>
            <a:ext cx="600433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 </a:t>
            </a:r>
          </a:p>
        </p:txBody>
      </p:sp>
      <p:pic>
        <p:nvPicPr>
          <p:cNvPr id="4" name="Picture 3"/>
          <p:cNvPicPr>
            <a:picLocks noChangeAspect="1"/>
          </p:cNvPicPr>
          <p:nvPr/>
        </p:nvPicPr>
        <p:blipFill>
          <a:blip r:embed="rId2"/>
          <a:stretch>
            <a:fillRect/>
          </a:stretch>
        </p:blipFill>
        <p:spPr>
          <a:xfrm>
            <a:off x="7367587" y="2043112"/>
            <a:ext cx="2628900" cy="1743075"/>
          </a:xfrm>
          <a:prstGeom prst="rect">
            <a:avLst/>
          </a:prstGeom>
        </p:spPr>
      </p:pic>
      <p:pic>
        <p:nvPicPr>
          <p:cNvPr id="5" name="Picture 4"/>
          <p:cNvPicPr>
            <a:picLocks noChangeAspect="1"/>
          </p:cNvPicPr>
          <p:nvPr/>
        </p:nvPicPr>
        <p:blipFill>
          <a:blip r:embed="rId3"/>
          <a:stretch>
            <a:fillRect/>
          </a:stretch>
        </p:blipFill>
        <p:spPr>
          <a:xfrm>
            <a:off x="2281238" y="2409823"/>
            <a:ext cx="3486150" cy="1304925"/>
          </a:xfrm>
          <a:prstGeom prst="rect">
            <a:avLst/>
          </a:prstGeom>
        </p:spPr>
      </p:pic>
    </p:spTree>
    <p:extLst>
      <p:ext uri="{BB962C8B-B14F-4D97-AF65-F5344CB8AC3E}">
        <p14:creationId xmlns:p14="http://schemas.microsoft.com/office/powerpoint/2010/main" val="52956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397" y="818851"/>
            <a:ext cx="9872663" cy="5262979"/>
          </a:xfrm>
          <a:prstGeom prst="rect">
            <a:avLst/>
          </a:prstGeom>
        </p:spPr>
        <p:txBody>
          <a:bodyPr wrap="square">
            <a:spAutoFit/>
          </a:bodyPr>
          <a:lstStyle/>
          <a:p>
            <a:endParaRPr lang="en-GB" sz="2800" dirty="0"/>
          </a:p>
          <a:p>
            <a:r>
              <a:rPr lang="en-GB" sz="2800" dirty="0"/>
              <a:t>One criticism of mass redundancy schemes is that the workers who choose to leave are often those who find it relatively easy to find a new job; whilst those who stay have less marketable (and useful) skills. </a:t>
            </a:r>
          </a:p>
          <a:p>
            <a:endParaRPr lang="en-GB" sz="2800" dirty="0"/>
          </a:p>
          <a:p>
            <a:endParaRPr lang="en-GB" sz="2800" b="1" dirty="0"/>
          </a:p>
          <a:p>
            <a:endParaRPr lang="en-GB" sz="2800" b="1" dirty="0"/>
          </a:p>
          <a:p>
            <a:endParaRPr lang="en-GB" sz="2800" b="1" dirty="0"/>
          </a:p>
          <a:p>
            <a:endParaRPr lang="en-GB" sz="2800" b="1" dirty="0"/>
          </a:p>
          <a:p>
            <a:r>
              <a:rPr lang="en-GB" sz="2800" b="1" dirty="0"/>
              <a:t>Early retirement schemes can remove the most experienced managers whose skills will be lost to the business forever.</a:t>
            </a:r>
          </a:p>
        </p:txBody>
      </p:sp>
      <p:sp>
        <p:nvSpPr>
          <p:cNvPr id="3" name="Rectangle 2"/>
          <p:cNvSpPr/>
          <p:nvPr/>
        </p:nvSpPr>
        <p:spPr>
          <a:xfrm>
            <a:off x="2947106" y="266997"/>
            <a:ext cx="58691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Mass redundancies </a:t>
            </a:r>
          </a:p>
        </p:txBody>
      </p:sp>
      <p:pic>
        <p:nvPicPr>
          <p:cNvPr id="4" name="Picture 3"/>
          <p:cNvPicPr>
            <a:picLocks noChangeAspect="1"/>
          </p:cNvPicPr>
          <p:nvPr/>
        </p:nvPicPr>
        <p:blipFill>
          <a:blip r:embed="rId2"/>
          <a:stretch>
            <a:fillRect/>
          </a:stretch>
        </p:blipFill>
        <p:spPr>
          <a:xfrm>
            <a:off x="7153275" y="2943224"/>
            <a:ext cx="2628900" cy="1743075"/>
          </a:xfrm>
          <a:prstGeom prst="rect">
            <a:avLst/>
          </a:prstGeom>
        </p:spPr>
      </p:pic>
      <p:pic>
        <p:nvPicPr>
          <p:cNvPr id="5" name="Picture 4"/>
          <p:cNvPicPr>
            <a:picLocks noChangeAspect="1"/>
          </p:cNvPicPr>
          <p:nvPr/>
        </p:nvPicPr>
        <p:blipFill>
          <a:blip r:embed="rId3"/>
          <a:stretch>
            <a:fillRect/>
          </a:stretch>
        </p:blipFill>
        <p:spPr>
          <a:xfrm>
            <a:off x="3167062" y="2943224"/>
            <a:ext cx="2857500" cy="1600200"/>
          </a:xfrm>
          <a:prstGeom prst="rect">
            <a:avLst/>
          </a:prstGeom>
        </p:spPr>
      </p:pic>
    </p:spTree>
    <p:extLst>
      <p:ext uri="{BB962C8B-B14F-4D97-AF65-F5344CB8AC3E}">
        <p14:creationId xmlns:p14="http://schemas.microsoft.com/office/powerpoint/2010/main" val="385678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0699" y="1608594"/>
            <a:ext cx="9725025" cy="3970318"/>
          </a:xfrm>
          <a:prstGeom prst="rect">
            <a:avLst/>
          </a:prstGeom>
        </p:spPr>
        <p:txBody>
          <a:bodyPr wrap="square">
            <a:spAutoFit/>
          </a:bodyPr>
          <a:lstStyle/>
          <a:p>
            <a:r>
              <a:rPr lang="en-GB" sz="2800" b="1" dirty="0"/>
              <a:t>The main factors that influence workforce planning are:</a:t>
            </a:r>
          </a:p>
          <a:p>
            <a:endParaRPr lang="en-GB" sz="2800" dirty="0"/>
          </a:p>
          <a:p>
            <a:pPr marL="457200" indent="-457200">
              <a:buFont typeface="Arial" panose="020B0604020202020204" pitchFamily="34" charset="0"/>
              <a:buChar char="•"/>
            </a:pPr>
            <a:r>
              <a:rPr lang="en-GB" sz="2800" dirty="0"/>
              <a:t>Labour market changes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Business objectives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Technological change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Demographic and social changes</a:t>
            </a:r>
          </a:p>
        </p:txBody>
      </p:sp>
      <p:sp>
        <p:nvSpPr>
          <p:cNvPr id="3" name="Rectangle 2"/>
          <p:cNvSpPr/>
          <p:nvPr/>
        </p:nvSpPr>
        <p:spPr>
          <a:xfrm>
            <a:off x="1790699" y="297877"/>
            <a:ext cx="812119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 factors </a:t>
            </a:r>
          </a:p>
        </p:txBody>
      </p:sp>
      <p:pic>
        <p:nvPicPr>
          <p:cNvPr id="4" name="Picture 3"/>
          <p:cNvPicPr>
            <a:picLocks noChangeAspect="1"/>
          </p:cNvPicPr>
          <p:nvPr/>
        </p:nvPicPr>
        <p:blipFill>
          <a:blip r:embed="rId2"/>
          <a:stretch>
            <a:fillRect/>
          </a:stretch>
        </p:blipFill>
        <p:spPr>
          <a:xfrm>
            <a:off x="6133178" y="2495704"/>
            <a:ext cx="2667000" cy="1600200"/>
          </a:xfrm>
          <a:prstGeom prst="rect">
            <a:avLst/>
          </a:prstGeom>
        </p:spPr>
      </p:pic>
      <p:pic>
        <p:nvPicPr>
          <p:cNvPr id="5" name="Picture 4"/>
          <p:cNvPicPr>
            <a:picLocks noChangeAspect="1"/>
          </p:cNvPicPr>
          <p:nvPr/>
        </p:nvPicPr>
        <p:blipFill>
          <a:blip r:embed="rId3"/>
          <a:stretch>
            <a:fillRect/>
          </a:stretch>
        </p:blipFill>
        <p:spPr>
          <a:xfrm>
            <a:off x="9143538" y="3905250"/>
            <a:ext cx="2028825" cy="2247900"/>
          </a:xfrm>
          <a:prstGeom prst="rect">
            <a:avLst/>
          </a:prstGeom>
        </p:spPr>
      </p:pic>
    </p:spTree>
    <p:extLst>
      <p:ext uri="{BB962C8B-B14F-4D97-AF65-F5344CB8AC3E}">
        <p14:creationId xmlns:p14="http://schemas.microsoft.com/office/powerpoint/2010/main" val="131821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269" y="1482329"/>
            <a:ext cx="9144000" cy="5109091"/>
          </a:xfrm>
          <a:prstGeom prst="rect">
            <a:avLst/>
          </a:prstGeom>
        </p:spPr>
        <p:txBody>
          <a:bodyPr wrap="square">
            <a:spAutoFit/>
          </a:bodyPr>
          <a:lstStyle/>
          <a:p>
            <a:pPr marL="457200" indent="-457200">
              <a:buFont typeface="Arial" panose="020B0604020202020204" pitchFamily="34" charset="0"/>
              <a:buChar char="•"/>
            </a:pPr>
            <a:r>
              <a:rPr lang="en-GB" sz="2800" dirty="0"/>
              <a:t> Business objectives, such as </a:t>
            </a:r>
            <a:r>
              <a:rPr lang="en-GB" sz="2800" b="1" dirty="0"/>
              <a:t>increasing output </a:t>
            </a:r>
            <a:r>
              <a:rPr lang="en-GB" sz="2800" dirty="0"/>
              <a:t>or opening new branches, will invariably require </a:t>
            </a:r>
            <a:r>
              <a:rPr lang="en-GB" sz="2800" b="1" dirty="0"/>
              <a:t>more employees.</a:t>
            </a:r>
          </a:p>
          <a:p>
            <a:endParaRPr lang="en-GB" sz="2800" dirty="0"/>
          </a:p>
          <a:p>
            <a:endParaRPr lang="en-GB" sz="2800" dirty="0"/>
          </a:p>
          <a:p>
            <a:endParaRPr lang="en-GB" sz="2800" dirty="0"/>
          </a:p>
          <a:p>
            <a:endParaRPr lang="en-GB" sz="2800" dirty="0"/>
          </a:p>
          <a:p>
            <a:endParaRPr lang="en-GB" sz="2800" dirty="0"/>
          </a:p>
          <a:p>
            <a:pPr marL="457200" indent="-457200">
              <a:buFont typeface="Arial" panose="020B0604020202020204" pitchFamily="34" charset="0"/>
              <a:buChar char="•"/>
            </a:pPr>
            <a:r>
              <a:rPr lang="en-GB" sz="2800" dirty="0"/>
              <a:t> Labour market changes – labour market trends have implications for the recruitment and retention of staff. </a:t>
            </a:r>
            <a:r>
              <a:rPr lang="en-GB" sz="2800" b="1" dirty="0"/>
              <a:t>Engineers are in increasingly short supply</a:t>
            </a:r>
            <a:r>
              <a:rPr lang="en-GB" sz="2800" dirty="0"/>
              <a:t> as less undergraduates are choosing to study in this discipline. </a:t>
            </a:r>
          </a:p>
          <a:p>
            <a:endParaRPr lang="en-GB" dirty="0"/>
          </a:p>
        </p:txBody>
      </p:sp>
      <p:sp>
        <p:nvSpPr>
          <p:cNvPr id="3" name="Rectangle 2"/>
          <p:cNvSpPr/>
          <p:nvPr/>
        </p:nvSpPr>
        <p:spPr>
          <a:xfrm>
            <a:off x="1849670" y="195560"/>
            <a:ext cx="81211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 factors </a:t>
            </a:r>
          </a:p>
        </p:txBody>
      </p:sp>
      <p:pic>
        <p:nvPicPr>
          <p:cNvPr id="4" name="Picture 3"/>
          <p:cNvPicPr>
            <a:picLocks noChangeAspect="1"/>
          </p:cNvPicPr>
          <p:nvPr/>
        </p:nvPicPr>
        <p:blipFill>
          <a:blip r:embed="rId2"/>
          <a:stretch>
            <a:fillRect/>
          </a:stretch>
        </p:blipFill>
        <p:spPr>
          <a:xfrm>
            <a:off x="7186613" y="2474774"/>
            <a:ext cx="2933700" cy="1562100"/>
          </a:xfrm>
          <a:prstGeom prst="rect">
            <a:avLst/>
          </a:prstGeom>
        </p:spPr>
      </p:pic>
      <p:pic>
        <p:nvPicPr>
          <p:cNvPr id="5" name="Picture 4"/>
          <p:cNvPicPr>
            <a:picLocks noChangeAspect="1"/>
          </p:cNvPicPr>
          <p:nvPr/>
        </p:nvPicPr>
        <p:blipFill>
          <a:blip r:embed="rId3"/>
          <a:stretch>
            <a:fillRect/>
          </a:stretch>
        </p:blipFill>
        <p:spPr>
          <a:xfrm>
            <a:off x="3471863" y="2692414"/>
            <a:ext cx="1776412" cy="1568297"/>
          </a:xfrm>
          <a:prstGeom prst="rect">
            <a:avLst/>
          </a:prstGeom>
        </p:spPr>
      </p:pic>
    </p:spTree>
    <p:extLst>
      <p:ext uri="{BB962C8B-B14F-4D97-AF65-F5344CB8AC3E}">
        <p14:creationId xmlns:p14="http://schemas.microsoft.com/office/powerpoint/2010/main" val="290428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642" y="1374725"/>
            <a:ext cx="10272713" cy="4832092"/>
          </a:xfrm>
          <a:prstGeom prst="rect">
            <a:avLst/>
          </a:prstGeom>
        </p:spPr>
        <p:txBody>
          <a:bodyPr wrap="square">
            <a:spAutoFit/>
          </a:bodyPr>
          <a:lstStyle/>
          <a:p>
            <a:r>
              <a:rPr lang="en-GB" sz="2800" dirty="0"/>
              <a:t>• Demographic and social change – demographic change, such as the </a:t>
            </a:r>
            <a:r>
              <a:rPr lang="en-GB" sz="2800" b="1" dirty="0"/>
              <a:t>ageing population in the UK</a:t>
            </a:r>
            <a:r>
              <a:rPr lang="en-GB" sz="2800" dirty="0"/>
              <a:t>, is affecting both the demand for products and services required by this age group, as well as </a:t>
            </a:r>
            <a:r>
              <a:rPr lang="en-GB" sz="2800" b="1" dirty="0"/>
              <a:t>workforce supply. </a:t>
            </a:r>
          </a:p>
          <a:p>
            <a:endParaRPr lang="en-GB" sz="2800" dirty="0"/>
          </a:p>
          <a:p>
            <a:endParaRPr lang="en-GB" sz="2800" dirty="0"/>
          </a:p>
          <a:p>
            <a:endParaRPr lang="en-GB" sz="2800" dirty="0"/>
          </a:p>
          <a:p>
            <a:r>
              <a:rPr lang="en-GB" sz="2800" dirty="0"/>
              <a:t>• Technological change – technological change is leading to large change in ways of working and the skills needed in the workforce. Many </a:t>
            </a:r>
            <a:r>
              <a:rPr lang="en-GB" sz="2800" b="1" dirty="0"/>
              <a:t>manual tasks can now be carried out by robotic technology, </a:t>
            </a:r>
            <a:r>
              <a:rPr lang="en-GB" sz="2800" dirty="0"/>
              <a:t>reducing the demand for certain types of labour.</a:t>
            </a:r>
          </a:p>
        </p:txBody>
      </p:sp>
      <p:pic>
        <p:nvPicPr>
          <p:cNvPr id="3" name="Picture 2"/>
          <p:cNvPicPr>
            <a:picLocks noChangeAspect="1"/>
          </p:cNvPicPr>
          <p:nvPr/>
        </p:nvPicPr>
        <p:blipFill>
          <a:blip r:embed="rId2"/>
          <a:stretch>
            <a:fillRect/>
          </a:stretch>
        </p:blipFill>
        <p:spPr>
          <a:xfrm>
            <a:off x="2233849" y="391259"/>
            <a:ext cx="7724301" cy="646232"/>
          </a:xfrm>
          <a:prstGeom prst="rect">
            <a:avLst/>
          </a:prstGeom>
        </p:spPr>
      </p:pic>
      <p:pic>
        <p:nvPicPr>
          <p:cNvPr id="4" name="Picture 3"/>
          <p:cNvPicPr>
            <a:picLocks noChangeAspect="1"/>
          </p:cNvPicPr>
          <p:nvPr/>
        </p:nvPicPr>
        <p:blipFill>
          <a:blip r:embed="rId3"/>
          <a:stretch>
            <a:fillRect/>
          </a:stretch>
        </p:blipFill>
        <p:spPr>
          <a:xfrm>
            <a:off x="4295772" y="2857496"/>
            <a:ext cx="4591053" cy="1371600"/>
          </a:xfrm>
          <a:prstGeom prst="rect">
            <a:avLst/>
          </a:prstGeom>
        </p:spPr>
      </p:pic>
      <p:pic>
        <p:nvPicPr>
          <p:cNvPr id="5" name="Picture 4"/>
          <p:cNvPicPr>
            <a:picLocks noChangeAspect="1"/>
          </p:cNvPicPr>
          <p:nvPr/>
        </p:nvPicPr>
        <p:blipFill>
          <a:blip r:embed="rId4"/>
          <a:stretch>
            <a:fillRect/>
          </a:stretch>
        </p:blipFill>
        <p:spPr>
          <a:xfrm>
            <a:off x="10047963" y="2457450"/>
            <a:ext cx="1910438" cy="1671633"/>
          </a:xfrm>
          <a:prstGeom prst="rect">
            <a:avLst/>
          </a:prstGeom>
        </p:spPr>
      </p:pic>
    </p:spTree>
    <p:extLst>
      <p:ext uri="{BB962C8B-B14F-4D97-AF65-F5344CB8AC3E}">
        <p14:creationId xmlns:p14="http://schemas.microsoft.com/office/powerpoint/2010/main" val="36028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737" y="1533049"/>
            <a:ext cx="9472613" cy="4832092"/>
          </a:xfrm>
          <a:prstGeom prst="rect">
            <a:avLst/>
          </a:prstGeom>
        </p:spPr>
        <p:txBody>
          <a:bodyPr wrap="square">
            <a:spAutoFit/>
          </a:bodyPr>
          <a:lstStyle/>
          <a:p>
            <a:r>
              <a:rPr lang="en-GB" sz="2800" dirty="0"/>
              <a:t>There are a number of important benefits to businesses who have effective workforce planning programmes. </a:t>
            </a:r>
          </a:p>
          <a:p>
            <a:endParaRPr lang="en-GB" sz="2800" dirty="0"/>
          </a:p>
          <a:p>
            <a:endParaRPr lang="en-GB" sz="2800" dirty="0"/>
          </a:p>
          <a:p>
            <a:endParaRPr lang="en-GB" sz="2800" dirty="0"/>
          </a:p>
          <a:p>
            <a:endParaRPr lang="en-GB" sz="2800" dirty="0"/>
          </a:p>
          <a:p>
            <a:endParaRPr lang="en-GB" sz="2800" dirty="0"/>
          </a:p>
          <a:p>
            <a:r>
              <a:rPr lang="en-GB" sz="2800" dirty="0"/>
              <a:t>Workforce planning is vital in helping businesses to </a:t>
            </a:r>
            <a:r>
              <a:rPr lang="en-GB" sz="2800" b="1" dirty="0"/>
              <a:t>tackle problems such as staff shortages</a:t>
            </a:r>
            <a:r>
              <a:rPr lang="en-GB" sz="2800" dirty="0"/>
              <a:t> and the control of staffing costs. It can help to </a:t>
            </a:r>
            <a:r>
              <a:rPr lang="en-GB" sz="2800" b="1" dirty="0"/>
              <a:t>ensure the production of quality products </a:t>
            </a:r>
            <a:r>
              <a:rPr lang="en-GB" sz="2800" dirty="0"/>
              <a:t>and services.</a:t>
            </a:r>
          </a:p>
        </p:txBody>
      </p:sp>
      <p:sp>
        <p:nvSpPr>
          <p:cNvPr id="3" name="Rectangle 2"/>
          <p:cNvSpPr/>
          <p:nvPr/>
        </p:nvSpPr>
        <p:spPr>
          <a:xfrm>
            <a:off x="1132102" y="309860"/>
            <a:ext cx="102135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planning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(A04)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600824" y="2800350"/>
            <a:ext cx="2962275" cy="1543050"/>
          </a:xfrm>
          <a:prstGeom prst="rect">
            <a:avLst/>
          </a:prstGeom>
        </p:spPr>
      </p:pic>
      <p:pic>
        <p:nvPicPr>
          <p:cNvPr id="5" name="Picture 4"/>
          <p:cNvPicPr>
            <a:picLocks noChangeAspect="1"/>
          </p:cNvPicPr>
          <p:nvPr/>
        </p:nvPicPr>
        <p:blipFill>
          <a:blip r:embed="rId3"/>
          <a:stretch>
            <a:fillRect/>
          </a:stretch>
        </p:blipFill>
        <p:spPr>
          <a:xfrm>
            <a:off x="2709862" y="2743200"/>
            <a:ext cx="2857500" cy="1600200"/>
          </a:xfrm>
          <a:prstGeom prst="rect">
            <a:avLst/>
          </a:prstGeom>
        </p:spPr>
      </p:pic>
    </p:spTree>
    <p:extLst>
      <p:ext uri="{BB962C8B-B14F-4D97-AF65-F5344CB8AC3E}">
        <p14:creationId xmlns:p14="http://schemas.microsoft.com/office/powerpoint/2010/main" val="362561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558" y="1190327"/>
            <a:ext cx="9144000" cy="5262979"/>
          </a:xfrm>
          <a:prstGeom prst="rect">
            <a:avLst/>
          </a:prstGeom>
        </p:spPr>
        <p:txBody>
          <a:bodyPr wrap="square">
            <a:spAutoFit/>
          </a:bodyPr>
          <a:lstStyle/>
          <a:p>
            <a:r>
              <a:rPr lang="en-GB" sz="2800" dirty="0"/>
              <a:t>Working practices have been changing rapidly over the last 30 years. </a:t>
            </a:r>
            <a:r>
              <a:rPr lang="en-GB" sz="2800" b="1" dirty="0"/>
              <a:t>Employment practices are very different now than in the 1970s and before. </a:t>
            </a:r>
          </a:p>
          <a:p>
            <a:endParaRPr lang="en-GB" sz="2800" dirty="0"/>
          </a:p>
          <a:p>
            <a:r>
              <a:rPr lang="en-GB" sz="2800" dirty="0"/>
              <a:t>This is due to the following factors:</a:t>
            </a:r>
          </a:p>
          <a:p>
            <a:endParaRPr lang="en-GB" sz="2800" dirty="0"/>
          </a:p>
          <a:p>
            <a:r>
              <a:rPr lang="en-GB" sz="2800" dirty="0"/>
              <a:t>• the decline in trade union power;</a:t>
            </a:r>
          </a:p>
          <a:p>
            <a:r>
              <a:rPr lang="en-GB" sz="2800" dirty="0"/>
              <a:t> • the end of demarcation (a process that separated different types of work and assigned them to members of different trade unions); </a:t>
            </a:r>
          </a:p>
          <a:p>
            <a:r>
              <a:rPr lang="en-GB" sz="2800" dirty="0"/>
              <a:t>• the </a:t>
            </a:r>
            <a:r>
              <a:rPr lang="en-GB" sz="2800" b="1" dirty="0"/>
              <a:t>loss of employment in heavy industry</a:t>
            </a:r>
            <a:r>
              <a:rPr lang="en-GB" sz="2800" dirty="0"/>
              <a:t>; </a:t>
            </a:r>
          </a:p>
          <a:p>
            <a:r>
              <a:rPr lang="en-GB" sz="2800" dirty="0"/>
              <a:t>• the increasing number of </a:t>
            </a:r>
            <a:r>
              <a:rPr lang="en-GB" sz="2800" b="1" dirty="0"/>
              <a:t>women in the workforce</a:t>
            </a:r>
            <a:r>
              <a:rPr lang="en-GB" sz="2800" dirty="0"/>
              <a:t>.</a:t>
            </a:r>
          </a:p>
        </p:txBody>
      </p:sp>
      <p:sp>
        <p:nvSpPr>
          <p:cNvPr id="3" name="Rectangle 2"/>
          <p:cNvSpPr/>
          <p:nvPr/>
        </p:nvSpPr>
        <p:spPr>
          <a:xfrm>
            <a:off x="1953281" y="138409"/>
            <a:ext cx="848546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Changes in working practices</a:t>
            </a:r>
          </a:p>
        </p:txBody>
      </p:sp>
      <p:pic>
        <p:nvPicPr>
          <p:cNvPr id="4" name="Picture 3"/>
          <p:cNvPicPr>
            <a:picLocks noChangeAspect="1"/>
          </p:cNvPicPr>
          <p:nvPr/>
        </p:nvPicPr>
        <p:blipFill>
          <a:blip r:embed="rId2"/>
          <a:stretch>
            <a:fillRect/>
          </a:stretch>
        </p:blipFill>
        <p:spPr>
          <a:xfrm>
            <a:off x="7733646" y="2364491"/>
            <a:ext cx="2857500" cy="1600200"/>
          </a:xfrm>
          <a:prstGeom prst="rect">
            <a:avLst/>
          </a:prstGeom>
        </p:spPr>
      </p:pic>
    </p:spTree>
    <p:extLst>
      <p:ext uri="{BB962C8B-B14F-4D97-AF65-F5344CB8AC3E}">
        <p14:creationId xmlns:p14="http://schemas.microsoft.com/office/powerpoint/2010/main" val="335212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3" y="1464827"/>
            <a:ext cx="9358312" cy="3539430"/>
          </a:xfrm>
          <a:prstGeom prst="rect">
            <a:avLst/>
          </a:prstGeom>
        </p:spPr>
        <p:txBody>
          <a:bodyPr wrap="square">
            <a:spAutoFit/>
          </a:bodyPr>
          <a:lstStyle/>
          <a:p>
            <a:r>
              <a:rPr lang="en-GB" sz="2800" b="1" dirty="0"/>
              <a:t>Workforce planning will also help a business:</a:t>
            </a:r>
          </a:p>
          <a:p>
            <a:endParaRPr lang="en-GB" sz="2800" b="1" dirty="0"/>
          </a:p>
          <a:p>
            <a:r>
              <a:rPr lang="en-GB" sz="2800" dirty="0"/>
              <a:t>• </a:t>
            </a:r>
            <a:r>
              <a:rPr lang="en-GB" sz="2800" dirty="0" smtClean="0"/>
              <a:t>Decide </a:t>
            </a:r>
            <a:r>
              <a:rPr lang="en-GB" sz="2800" b="1" dirty="0"/>
              <a:t>how many employees </a:t>
            </a:r>
            <a:r>
              <a:rPr lang="en-GB" sz="2800" dirty="0"/>
              <a:t>are and will be </a:t>
            </a:r>
            <a:r>
              <a:rPr lang="en-GB" sz="2800" b="1" dirty="0"/>
              <a:t>needed;</a:t>
            </a:r>
          </a:p>
          <a:p>
            <a:endParaRPr lang="en-GB" sz="2800" dirty="0"/>
          </a:p>
          <a:p>
            <a:r>
              <a:rPr lang="en-GB" sz="2800" dirty="0"/>
              <a:t>• </a:t>
            </a:r>
            <a:r>
              <a:rPr lang="en-GB" sz="2800" dirty="0" smtClean="0"/>
              <a:t>Manage </a:t>
            </a:r>
            <a:r>
              <a:rPr lang="en-GB" sz="2800" b="1" dirty="0"/>
              <a:t>employment expenditure </a:t>
            </a:r>
            <a:r>
              <a:rPr lang="en-GB" sz="2800" dirty="0"/>
              <a:t>by anticipating changes; </a:t>
            </a:r>
          </a:p>
          <a:p>
            <a:endParaRPr lang="en-GB" sz="2800" dirty="0"/>
          </a:p>
          <a:p>
            <a:r>
              <a:rPr lang="en-GB" sz="2800" dirty="0"/>
              <a:t>• </a:t>
            </a:r>
            <a:r>
              <a:rPr lang="en-GB" sz="2800" dirty="0" smtClean="0"/>
              <a:t>Ensure </a:t>
            </a:r>
            <a:r>
              <a:rPr lang="en-GB" sz="2800" dirty="0"/>
              <a:t>that sufficient and </a:t>
            </a:r>
            <a:r>
              <a:rPr lang="en-GB" sz="2800" b="1" dirty="0"/>
              <a:t>appropriate training </a:t>
            </a:r>
            <a:r>
              <a:rPr lang="en-GB" sz="2800" dirty="0"/>
              <a:t>and development is provided;</a:t>
            </a:r>
          </a:p>
        </p:txBody>
      </p:sp>
      <p:pic>
        <p:nvPicPr>
          <p:cNvPr id="4" name="Picture 3"/>
          <p:cNvPicPr>
            <a:picLocks noChangeAspect="1"/>
          </p:cNvPicPr>
          <p:nvPr/>
        </p:nvPicPr>
        <p:blipFill>
          <a:blip r:embed="rId2"/>
          <a:stretch>
            <a:fillRect/>
          </a:stretch>
        </p:blipFill>
        <p:spPr>
          <a:xfrm>
            <a:off x="5125495" y="4857750"/>
            <a:ext cx="5123404" cy="1664456"/>
          </a:xfrm>
          <a:prstGeom prst="rect">
            <a:avLst/>
          </a:prstGeom>
        </p:spPr>
      </p:pic>
      <p:pic>
        <p:nvPicPr>
          <p:cNvPr id="5" name="Picture 4"/>
          <p:cNvPicPr>
            <a:picLocks noChangeAspect="1"/>
          </p:cNvPicPr>
          <p:nvPr/>
        </p:nvPicPr>
        <p:blipFill>
          <a:blip r:embed="rId3"/>
          <a:stretch>
            <a:fillRect/>
          </a:stretch>
        </p:blipFill>
        <p:spPr>
          <a:xfrm>
            <a:off x="1071563" y="531085"/>
            <a:ext cx="9772735" cy="652329"/>
          </a:xfrm>
          <a:prstGeom prst="rect">
            <a:avLst/>
          </a:prstGeom>
        </p:spPr>
      </p:pic>
    </p:spTree>
    <p:extLst>
      <p:ext uri="{BB962C8B-B14F-4D97-AF65-F5344CB8AC3E}">
        <p14:creationId xmlns:p14="http://schemas.microsoft.com/office/powerpoint/2010/main" val="186085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754" y="975835"/>
            <a:ext cx="9144000" cy="4832092"/>
          </a:xfrm>
          <a:prstGeom prst="rect">
            <a:avLst/>
          </a:prstGeom>
        </p:spPr>
        <p:txBody>
          <a:bodyPr wrap="square">
            <a:spAutoFit/>
          </a:bodyPr>
          <a:lstStyle/>
          <a:p>
            <a:endParaRPr lang="en-GB" sz="2800" dirty="0"/>
          </a:p>
          <a:p>
            <a:r>
              <a:rPr lang="en-GB" sz="2800" dirty="0"/>
              <a:t> • </a:t>
            </a:r>
            <a:r>
              <a:rPr lang="en-GB" sz="2800" dirty="0" smtClean="0"/>
              <a:t>Cope </a:t>
            </a:r>
            <a:r>
              <a:rPr lang="en-GB" sz="2800" dirty="0"/>
              <a:t>with </a:t>
            </a:r>
            <a:r>
              <a:rPr lang="en-GB" sz="2800" b="1" dirty="0"/>
              <a:t>peaks and troughs</a:t>
            </a:r>
            <a:r>
              <a:rPr lang="en-GB" sz="2800" dirty="0"/>
              <a:t> in supply and demand for different skills; </a:t>
            </a:r>
          </a:p>
          <a:p>
            <a:endParaRPr lang="en-GB" sz="2800" dirty="0"/>
          </a:p>
          <a:p>
            <a:r>
              <a:rPr lang="en-GB" sz="2800" dirty="0"/>
              <a:t>• </a:t>
            </a:r>
            <a:r>
              <a:rPr lang="en-GB" sz="2800" dirty="0" smtClean="0"/>
              <a:t>Deliver </a:t>
            </a:r>
            <a:r>
              <a:rPr lang="en-GB" sz="2800" dirty="0"/>
              <a:t>an </a:t>
            </a:r>
            <a:r>
              <a:rPr lang="en-GB" sz="2800" b="1" dirty="0"/>
              <a:t>improved service </a:t>
            </a:r>
            <a:r>
              <a:rPr lang="en-GB" sz="2800" dirty="0"/>
              <a:t>to customers; </a:t>
            </a:r>
          </a:p>
          <a:p>
            <a:endParaRPr lang="en-GB" sz="2800" dirty="0"/>
          </a:p>
          <a:p>
            <a:r>
              <a:rPr lang="en-GB" sz="2800" dirty="0"/>
              <a:t>• </a:t>
            </a:r>
            <a:r>
              <a:rPr lang="en-GB" sz="2800" dirty="0"/>
              <a:t>R</a:t>
            </a:r>
            <a:r>
              <a:rPr lang="en-GB" sz="2800" dirty="0" smtClean="0"/>
              <a:t>educe </a:t>
            </a:r>
            <a:r>
              <a:rPr lang="en-GB" sz="2800" dirty="0"/>
              <a:t>employee turnover; </a:t>
            </a:r>
          </a:p>
          <a:p>
            <a:endParaRPr lang="en-GB" sz="2800" dirty="0"/>
          </a:p>
          <a:p>
            <a:r>
              <a:rPr lang="en-GB" sz="2800" dirty="0"/>
              <a:t>• </a:t>
            </a:r>
            <a:r>
              <a:rPr lang="en-GB" sz="2800" dirty="0" smtClean="0"/>
              <a:t>Implement </a:t>
            </a:r>
            <a:r>
              <a:rPr lang="en-GB" sz="2800" dirty="0"/>
              <a:t>diversity policies; </a:t>
            </a:r>
          </a:p>
          <a:p>
            <a:endParaRPr lang="en-GB" sz="2800" dirty="0"/>
          </a:p>
          <a:p>
            <a:r>
              <a:rPr lang="en-GB" sz="2800" dirty="0"/>
              <a:t>• </a:t>
            </a:r>
            <a:r>
              <a:rPr lang="en-GB" sz="2800" b="1" dirty="0" smtClean="0"/>
              <a:t>Manage </a:t>
            </a:r>
            <a:r>
              <a:rPr lang="en-GB" sz="2800" b="1" dirty="0"/>
              <a:t>staff performance </a:t>
            </a:r>
            <a:r>
              <a:rPr lang="en-GB" sz="2800" dirty="0"/>
              <a:t>and sickness absence</a:t>
            </a:r>
          </a:p>
        </p:txBody>
      </p:sp>
      <p:pic>
        <p:nvPicPr>
          <p:cNvPr id="4" name="Picture 3"/>
          <p:cNvPicPr>
            <a:picLocks noChangeAspect="1"/>
          </p:cNvPicPr>
          <p:nvPr/>
        </p:nvPicPr>
        <p:blipFill>
          <a:blip r:embed="rId2"/>
          <a:stretch>
            <a:fillRect/>
          </a:stretch>
        </p:blipFill>
        <p:spPr>
          <a:xfrm>
            <a:off x="8286750" y="3505199"/>
            <a:ext cx="3219450" cy="1419225"/>
          </a:xfrm>
          <a:prstGeom prst="rect">
            <a:avLst/>
          </a:prstGeom>
        </p:spPr>
      </p:pic>
      <p:pic>
        <p:nvPicPr>
          <p:cNvPr id="5" name="Picture 4"/>
          <p:cNvPicPr>
            <a:picLocks noChangeAspect="1"/>
          </p:cNvPicPr>
          <p:nvPr/>
        </p:nvPicPr>
        <p:blipFill>
          <a:blip r:embed="rId3"/>
          <a:stretch>
            <a:fillRect/>
          </a:stretch>
        </p:blipFill>
        <p:spPr>
          <a:xfrm>
            <a:off x="1238207" y="356842"/>
            <a:ext cx="9772735" cy="652329"/>
          </a:xfrm>
          <a:prstGeom prst="rect">
            <a:avLst/>
          </a:prstGeom>
        </p:spPr>
      </p:pic>
    </p:spTree>
    <p:extLst>
      <p:ext uri="{BB962C8B-B14F-4D97-AF65-F5344CB8AC3E}">
        <p14:creationId xmlns:p14="http://schemas.microsoft.com/office/powerpoint/2010/main" val="285669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25" y="1367135"/>
            <a:ext cx="6096000" cy="4678204"/>
          </a:xfrm>
          <a:prstGeom prst="rect">
            <a:avLst/>
          </a:prstGeom>
        </p:spPr>
        <p:txBody>
          <a:bodyPr>
            <a:spAutoFit/>
          </a:bodyPr>
          <a:lstStyle/>
          <a:p>
            <a:r>
              <a:rPr lang="en-GB" sz="2800" b="1" u="sng" dirty="0"/>
              <a:t>Task:</a:t>
            </a:r>
          </a:p>
          <a:p>
            <a:endParaRPr lang="en-GB" sz="2800" dirty="0"/>
          </a:p>
          <a:p>
            <a:r>
              <a:rPr lang="en-GB" sz="2800" dirty="0"/>
              <a:t>Workforce planning – </a:t>
            </a:r>
            <a:r>
              <a:rPr lang="en-GB" sz="2800" dirty="0" err="1"/>
              <a:t>Kahoot</a:t>
            </a:r>
            <a:r>
              <a:rPr lang="en-GB" sz="2800" dirty="0"/>
              <a:t> quiz</a:t>
            </a:r>
          </a:p>
          <a:p>
            <a:endParaRPr lang="en-GB" sz="2800" dirty="0"/>
          </a:p>
          <a:p>
            <a:endParaRPr lang="en-GB" sz="2800" b="1" dirty="0"/>
          </a:p>
          <a:p>
            <a:endParaRPr lang="en-GB" sz="2800" b="1" dirty="0"/>
          </a:p>
          <a:p>
            <a:endParaRPr lang="en-GB" sz="2800" b="1" dirty="0"/>
          </a:p>
          <a:p>
            <a:endParaRPr lang="en-GB" sz="2800" b="1" dirty="0"/>
          </a:p>
          <a:p>
            <a:endParaRPr lang="en-GB" sz="2800" b="1" dirty="0"/>
          </a:p>
          <a:p>
            <a:r>
              <a:rPr lang="en-GB" sz="2800" b="1" dirty="0"/>
              <a:t>Time: 10 mins </a:t>
            </a:r>
          </a:p>
          <a:p>
            <a:endParaRPr lang="en-GB" dirty="0"/>
          </a:p>
        </p:txBody>
      </p:sp>
      <p:sp>
        <p:nvSpPr>
          <p:cNvPr id="3" name="Rectangle 2"/>
          <p:cNvSpPr/>
          <p:nvPr/>
        </p:nvSpPr>
        <p:spPr>
          <a:xfrm>
            <a:off x="4306332" y="33843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7257016" y="2563953"/>
            <a:ext cx="3481386" cy="3481386"/>
          </a:xfrm>
          <a:prstGeom prst="rect">
            <a:avLst/>
          </a:prstGeom>
        </p:spPr>
      </p:pic>
    </p:spTree>
    <p:extLst>
      <p:ext uri="{BB962C8B-B14F-4D97-AF65-F5344CB8AC3E}">
        <p14:creationId xmlns:p14="http://schemas.microsoft.com/office/powerpoint/2010/main" val="91356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75" y="1224260"/>
            <a:ext cx="6096000" cy="4678204"/>
          </a:xfrm>
          <a:prstGeom prst="rect">
            <a:avLst/>
          </a:prstGeom>
        </p:spPr>
        <p:txBody>
          <a:bodyPr>
            <a:spAutoFit/>
          </a:bodyPr>
          <a:lstStyle/>
          <a:p>
            <a:r>
              <a:rPr lang="en-GB" sz="2800" b="1" u="sng" dirty="0"/>
              <a:t>Task: </a:t>
            </a:r>
          </a:p>
          <a:p>
            <a:endParaRPr lang="en-GB" sz="2800" dirty="0"/>
          </a:p>
          <a:p>
            <a:endParaRPr lang="en-GB" sz="2800" dirty="0"/>
          </a:p>
          <a:p>
            <a:r>
              <a:rPr lang="en-GB" sz="2800" dirty="0"/>
              <a:t>Workforce planning – </a:t>
            </a:r>
            <a:r>
              <a:rPr lang="en-GB" sz="2800" dirty="0" smtClean="0"/>
              <a:t>Exam question </a:t>
            </a:r>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30 mins </a:t>
            </a:r>
          </a:p>
          <a:p>
            <a:endParaRPr lang="en-GB" dirty="0"/>
          </a:p>
        </p:txBody>
      </p:sp>
      <p:sp>
        <p:nvSpPr>
          <p:cNvPr id="3" name="Rectangle 2"/>
          <p:cNvSpPr/>
          <p:nvPr/>
        </p:nvSpPr>
        <p:spPr>
          <a:xfrm>
            <a:off x="4177745" y="8126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229350" y="3294827"/>
            <a:ext cx="3943349" cy="2827307"/>
          </a:xfrm>
          <a:prstGeom prst="rect">
            <a:avLst/>
          </a:prstGeom>
        </p:spPr>
      </p:pic>
    </p:spTree>
    <p:extLst>
      <p:ext uri="{BB962C8B-B14F-4D97-AF65-F5344CB8AC3E}">
        <p14:creationId xmlns:p14="http://schemas.microsoft.com/office/powerpoint/2010/main" val="399697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024" y="1161753"/>
            <a:ext cx="10525125" cy="6217087"/>
          </a:xfrm>
          <a:prstGeom prst="rect">
            <a:avLst/>
          </a:prstGeom>
        </p:spPr>
        <p:txBody>
          <a:bodyPr wrap="square">
            <a:spAutoFit/>
          </a:bodyPr>
          <a:lstStyle/>
          <a:p>
            <a:r>
              <a:rPr lang="fr-FR" sz="2800" b="1" u="sng" dirty="0"/>
              <a:t>Questions</a:t>
            </a:r>
            <a:r>
              <a:rPr lang="fr-FR" sz="2800" b="1" u="sng" dirty="0" smtClean="0"/>
              <a:t>: (</a:t>
            </a:r>
            <a:r>
              <a:rPr lang="fr-FR" sz="2800" b="1" u="sng" dirty="0" err="1" smtClean="0"/>
              <a:t>Buzzers</a:t>
            </a:r>
            <a:r>
              <a:rPr lang="fr-FR" sz="2800" b="1" u="sng" smtClean="0"/>
              <a:t>) </a:t>
            </a:r>
            <a:endParaRPr lang="fr-FR" sz="2800" b="1" u="sng" dirty="0"/>
          </a:p>
          <a:p>
            <a:endParaRPr lang="fr-FR" sz="2800" dirty="0"/>
          </a:p>
          <a:p>
            <a:pPr marL="342900" indent="-342900">
              <a:buAutoNum type="arabicParenR"/>
            </a:pPr>
            <a:r>
              <a:rPr lang="fr-FR" sz="2800" dirty="0" err="1"/>
              <a:t>What</a:t>
            </a:r>
            <a:r>
              <a:rPr lang="fr-FR" sz="2800" dirty="0"/>
              <a:t> </a:t>
            </a:r>
            <a:r>
              <a:rPr lang="fr-FR" sz="2800" dirty="0" err="1"/>
              <a:t>is</a:t>
            </a:r>
            <a:r>
              <a:rPr lang="fr-FR" sz="2800" dirty="0"/>
              <a:t> </a:t>
            </a:r>
            <a:r>
              <a:rPr lang="fr-FR" sz="2800" dirty="0" err="1"/>
              <a:t>workforce</a:t>
            </a:r>
            <a:r>
              <a:rPr lang="fr-FR" sz="2800" dirty="0"/>
              <a:t> planning </a:t>
            </a:r>
            <a:r>
              <a:rPr lang="fr-FR" sz="2800" dirty="0" err="1"/>
              <a:t>defined</a:t>
            </a:r>
            <a:r>
              <a:rPr lang="fr-FR" sz="2800" dirty="0"/>
              <a:t> as?</a:t>
            </a:r>
          </a:p>
          <a:p>
            <a:pPr marL="342900" indent="-342900">
              <a:buAutoNum type="arabicParenR"/>
            </a:pPr>
            <a:endParaRPr lang="fr-FR" sz="2800" dirty="0"/>
          </a:p>
          <a:p>
            <a:pPr marL="342900" indent="-342900">
              <a:buAutoNum type="arabicParenR"/>
            </a:pPr>
            <a:r>
              <a:rPr lang="fr-FR" sz="2800" dirty="0"/>
              <a:t> </a:t>
            </a:r>
            <a:r>
              <a:rPr lang="fr-FR" sz="2800" dirty="0" err="1"/>
              <a:t>Workforce</a:t>
            </a:r>
            <a:r>
              <a:rPr lang="fr-FR" sz="2800" dirty="0"/>
              <a:t> planning </a:t>
            </a:r>
            <a:r>
              <a:rPr lang="fr-FR" sz="2800" dirty="0" err="1"/>
              <a:t>does</a:t>
            </a:r>
            <a:r>
              <a:rPr lang="fr-FR" sz="2800" dirty="0"/>
              <a:t> not </a:t>
            </a:r>
            <a:r>
              <a:rPr lang="fr-FR" sz="2800" dirty="0" err="1"/>
              <a:t>only</a:t>
            </a:r>
            <a:r>
              <a:rPr lang="fr-FR" sz="2800" dirty="0"/>
              <a:t> </a:t>
            </a:r>
            <a:r>
              <a:rPr lang="fr-FR" sz="2800" dirty="0" err="1"/>
              <a:t>mean</a:t>
            </a:r>
            <a:r>
              <a:rPr lang="fr-FR" sz="2800" dirty="0"/>
              <a:t> </a:t>
            </a:r>
            <a:r>
              <a:rPr lang="fr-FR" sz="2800" dirty="0" err="1"/>
              <a:t>recruitment</a:t>
            </a:r>
            <a:r>
              <a:rPr lang="fr-FR" sz="2800" dirty="0"/>
              <a:t>, </a:t>
            </a:r>
            <a:r>
              <a:rPr lang="fr-FR" sz="2800" dirty="0" err="1"/>
              <a:t>discuss</a:t>
            </a:r>
            <a:r>
              <a:rPr lang="fr-FR" sz="2800" dirty="0"/>
              <a:t>?</a:t>
            </a:r>
          </a:p>
          <a:p>
            <a:pPr marL="342900" indent="-342900">
              <a:buAutoNum type="arabicParenR"/>
            </a:pPr>
            <a:endParaRPr lang="fr-FR" sz="2800" dirty="0"/>
          </a:p>
          <a:p>
            <a:pPr marL="342900" indent="-342900">
              <a:buAutoNum type="arabicParenR"/>
            </a:pPr>
            <a:r>
              <a:rPr lang="fr-FR" sz="2800" dirty="0" err="1"/>
              <a:t>What</a:t>
            </a:r>
            <a:r>
              <a:rPr lang="fr-FR" sz="2800" dirty="0"/>
              <a:t> are the </a:t>
            </a:r>
            <a:r>
              <a:rPr lang="fr-FR" sz="2800" dirty="0" err="1"/>
              <a:t>factors</a:t>
            </a:r>
            <a:r>
              <a:rPr lang="fr-FR" sz="2800" dirty="0"/>
              <a:t> </a:t>
            </a:r>
            <a:r>
              <a:rPr lang="fr-FR" sz="2800" dirty="0" err="1"/>
              <a:t>that</a:t>
            </a:r>
            <a:r>
              <a:rPr lang="fr-FR" sz="2800" dirty="0"/>
              <a:t> affect </a:t>
            </a:r>
            <a:r>
              <a:rPr lang="fr-FR" sz="2800" dirty="0" err="1"/>
              <a:t>workforce</a:t>
            </a:r>
            <a:r>
              <a:rPr lang="fr-FR" sz="2800" dirty="0"/>
              <a:t> planning?</a:t>
            </a:r>
          </a:p>
          <a:p>
            <a:pPr marL="342900" indent="-342900">
              <a:buAutoNum type="arabicParenR"/>
            </a:pPr>
            <a:endParaRPr lang="fr-FR" sz="2800" dirty="0"/>
          </a:p>
          <a:p>
            <a:pPr marL="342900" indent="-342900">
              <a:buAutoNum type="arabicParenR"/>
            </a:pPr>
            <a:r>
              <a:rPr lang="fr-FR" sz="2800" dirty="0" err="1"/>
              <a:t>Explain</a:t>
            </a:r>
            <a:r>
              <a:rPr lang="fr-FR" sz="2800" dirty="0"/>
              <a:t> the </a:t>
            </a:r>
            <a:r>
              <a:rPr lang="fr-FR" sz="2800" dirty="0" err="1"/>
              <a:t>factors</a:t>
            </a:r>
            <a:r>
              <a:rPr lang="fr-FR" sz="2800" dirty="0"/>
              <a:t> </a:t>
            </a:r>
            <a:r>
              <a:rPr lang="fr-FR" sz="2800" dirty="0" err="1"/>
              <a:t>that</a:t>
            </a:r>
            <a:r>
              <a:rPr lang="fr-FR" sz="2800" dirty="0"/>
              <a:t> affect </a:t>
            </a:r>
            <a:r>
              <a:rPr lang="fr-FR" sz="2800" dirty="0" err="1"/>
              <a:t>workforce</a:t>
            </a:r>
            <a:r>
              <a:rPr lang="fr-FR" sz="2800" dirty="0"/>
              <a:t> planning?</a:t>
            </a:r>
          </a:p>
          <a:p>
            <a:pPr marL="342900" indent="-342900">
              <a:buAutoNum type="arabicParenR"/>
            </a:pPr>
            <a:endParaRPr lang="fr-FR" sz="2800" dirty="0"/>
          </a:p>
          <a:p>
            <a:pPr marL="342900" indent="-342900">
              <a:buAutoNum type="arabicParenR"/>
            </a:pPr>
            <a:r>
              <a:rPr lang="fr-FR" sz="2800" dirty="0" err="1"/>
              <a:t>What</a:t>
            </a:r>
            <a:r>
              <a:rPr lang="fr-FR" sz="2800" dirty="0"/>
              <a:t> are the </a:t>
            </a:r>
            <a:r>
              <a:rPr lang="fr-FR" sz="2800" dirty="0" err="1"/>
              <a:t>benefits</a:t>
            </a:r>
            <a:r>
              <a:rPr lang="fr-FR" sz="2800" dirty="0"/>
              <a:t> of </a:t>
            </a:r>
            <a:r>
              <a:rPr lang="fr-FR" sz="2800" dirty="0" err="1"/>
              <a:t>workforce</a:t>
            </a:r>
            <a:r>
              <a:rPr lang="fr-FR" sz="2800" dirty="0"/>
              <a:t> planning?</a:t>
            </a:r>
          </a:p>
          <a:p>
            <a:pPr marL="342900" indent="-342900">
              <a:buAutoNum type="arabicParenR"/>
            </a:pPr>
            <a:endParaRPr lang="fr-FR" dirty="0"/>
          </a:p>
          <a:p>
            <a:pPr marL="342900" indent="-342900">
              <a:buAutoNum type="arabicParenR"/>
            </a:pPr>
            <a:endParaRPr lang="fr-FR" dirty="0"/>
          </a:p>
          <a:p>
            <a:endParaRPr lang="fr-FR" dirty="0"/>
          </a:p>
          <a:p>
            <a:endParaRPr lang="fr-FR" dirty="0"/>
          </a:p>
          <a:p>
            <a:endParaRPr lang="fr-FR" dirty="0"/>
          </a:p>
        </p:txBody>
      </p:sp>
      <p:sp>
        <p:nvSpPr>
          <p:cNvPr id="4" name="Rectangle 3"/>
          <p:cNvSpPr/>
          <p:nvPr/>
        </p:nvSpPr>
        <p:spPr>
          <a:xfrm>
            <a:off x="4192034" y="238423"/>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6 </a:t>
            </a:r>
          </a:p>
        </p:txBody>
      </p:sp>
      <p:pic>
        <p:nvPicPr>
          <p:cNvPr id="5" name="Picture 4"/>
          <p:cNvPicPr>
            <a:picLocks noChangeAspect="1"/>
          </p:cNvPicPr>
          <p:nvPr/>
        </p:nvPicPr>
        <p:blipFill>
          <a:blip r:embed="rId2"/>
          <a:stretch>
            <a:fillRect/>
          </a:stretch>
        </p:blipFill>
        <p:spPr>
          <a:xfrm>
            <a:off x="8424863" y="700088"/>
            <a:ext cx="2800350" cy="1628775"/>
          </a:xfrm>
          <a:prstGeom prst="rect">
            <a:avLst/>
          </a:prstGeom>
        </p:spPr>
      </p:pic>
    </p:spTree>
    <p:extLst>
      <p:ext uri="{BB962C8B-B14F-4D97-AF65-F5344CB8AC3E}">
        <p14:creationId xmlns:p14="http://schemas.microsoft.com/office/powerpoint/2010/main" val="1171389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24" y="1204615"/>
            <a:ext cx="9558338" cy="5262979"/>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changes in workforce planning.</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recent changes in workforce planning.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the benefits and drawbacks of the recent changes.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written task and discuss the benefits and drawbacks of workforce practises.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Read an article on zero contract hours.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importance of workforce planning.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workforce planning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Evaluate the use of workforce planning in a written task.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revision questions using your Buzzers.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2779512" y="281285"/>
            <a:ext cx="6004337"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Workforce planning </a:t>
            </a:r>
          </a:p>
        </p:txBody>
      </p:sp>
      <p:pic>
        <p:nvPicPr>
          <p:cNvPr id="6" name="Picture 5"/>
          <p:cNvPicPr>
            <a:picLocks noChangeAspect="1"/>
          </p:cNvPicPr>
          <p:nvPr/>
        </p:nvPicPr>
        <p:blipFill>
          <a:blip r:embed="rId2"/>
          <a:stretch>
            <a:fillRect/>
          </a:stretch>
        </p:blipFill>
        <p:spPr>
          <a:xfrm>
            <a:off x="9015412" y="3729038"/>
            <a:ext cx="2857500" cy="1600200"/>
          </a:xfrm>
          <a:prstGeom prst="rect">
            <a:avLst/>
          </a:prstGeom>
        </p:spPr>
      </p:pic>
      <p:pic>
        <p:nvPicPr>
          <p:cNvPr id="7" name="Picture 6"/>
          <p:cNvPicPr>
            <a:picLocks noChangeAspect="1"/>
          </p:cNvPicPr>
          <p:nvPr/>
        </p:nvPicPr>
        <p:blipFill>
          <a:blip r:embed="rId3"/>
          <a:stretch>
            <a:fillRect/>
          </a:stretch>
        </p:blipFill>
        <p:spPr>
          <a:xfrm>
            <a:off x="9415474" y="499914"/>
            <a:ext cx="2524125" cy="1809750"/>
          </a:xfrm>
          <a:prstGeom prst="rect">
            <a:avLst/>
          </a:prstGeom>
        </p:spPr>
      </p:pic>
    </p:spTree>
    <p:extLst>
      <p:ext uri="{BB962C8B-B14F-4D97-AF65-F5344CB8AC3E}">
        <p14:creationId xmlns:p14="http://schemas.microsoft.com/office/powerpoint/2010/main" val="353316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6" y="1197739"/>
            <a:ext cx="10186988" cy="5262979"/>
          </a:xfrm>
          <a:prstGeom prst="rect">
            <a:avLst/>
          </a:prstGeom>
        </p:spPr>
        <p:txBody>
          <a:bodyPr wrap="square">
            <a:spAutoFit/>
          </a:bodyPr>
          <a:lstStyle/>
          <a:p>
            <a:r>
              <a:rPr lang="en-GB" sz="2800" b="1" dirty="0"/>
              <a:t>Throughout this period we have been moving towards a pattern of employment and contractual arrangements that has led to a greater degree of flexibility in employment practices. </a:t>
            </a:r>
          </a:p>
          <a:p>
            <a:endParaRPr lang="en-GB" sz="2800" dirty="0"/>
          </a:p>
          <a:p>
            <a:endParaRPr lang="en-GB" sz="2800" dirty="0"/>
          </a:p>
          <a:p>
            <a:r>
              <a:rPr lang="en-GB" sz="2800" dirty="0"/>
              <a:t>A more </a:t>
            </a:r>
            <a:r>
              <a:rPr lang="en-GB" sz="2800" b="1" dirty="0"/>
              <a:t>flexible workforce </a:t>
            </a:r>
            <a:r>
              <a:rPr lang="en-GB" sz="2800" dirty="0"/>
              <a:t>is one designed to </a:t>
            </a:r>
            <a:r>
              <a:rPr lang="en-GB" sz="2800" b="1" dirty="0"/>
              <a:t>provide labour in the quantities required at the time that businesses need it. </a:t>
            </a:r>
            <a:r>
              <a:rPr lang="en-GB" sz="2800" dirty="0"/>
              <a:t>Every business has changing demands for labour. This can be related to changes in the economy, seasonal changes or even as demand fluctuates from day to day. The </a:t>
            </a:r>
            <a:r>
              <a:rPr lang="en-GB" sz="2800" b="1" dirty="0"/>
              <a:t>flexible workforce is designed to meet these changing demand patterns </a:t>
            </a:r>
            <a:r>
              <a:rPr lang="en-GB" sz="2800" dirty="0"/>
              <a:t>and provide labour specifically when it is required.</a:t>
            </a:r>
          </a:p>
        </p:txBody>
      </p:sp>
      <p:pic>
        <p:nvPicPr>
          <p:cNvPr id="3" name="Picture 2"/>
          <p:cNvPicPr>
            <a:picLocks noChangeAspect="1"/>
          </p:cNvPicPr>
          <p:nvPr/>
        </p:nvPicPr>
        <p:blipFill>
          <a:blip r:embed="rId2"/>
          <a:stretch>
            <a:fillRect/>
          </a:stretch>
        </p:blipFill>
        <p:spPr>
          <a:xfrm>
            <a:off x="1992082" y="365732"/>
            <a:ext cx="8236410" cy="640135"/>
          </a:xfrm>
          <a:prstGeom prst="rect">
            <a:avLst/>
          </a:prstGeom>
        </p:spPr>
      </p:pic>
      <p:pic>
        <p:nvPicPr>
          <p:cNvPr id="4" name="Picture 3"/>
          <p:cNvPicPr>
            <a:picLocks noChangeAspect="1"/>
          </p:cNvPicPr>
          <p:nvPr/>
        </p:nvPicPr>
        <p:blipFill>
          <a:blip r:embed="rId3"/>
          <a:stretch>
            <a:fillRect/>
          </a:stretch>
        </p:blipFill>
        <p:spPr>
          <a:xfrm>
            <a:off x="10228492" y="1942083"/>
            <a:ext cx="1633537" cy="1087045"/>
          </a:xfrm>
          <a:prstGeom prst="rect">
            <a:avLst/>
          </a:prstGeom>
        </p:spPr>
      </p:pic>
    </p:spTree>
    <p:extLst>
      <p:ext uri="{BB962C8B-B14F-4D97-AF65-F5344CB8AC3E}">
        <p14:creationId xmlns:p14="http://schemas.microsoft.com/office/powerpoint/2010/main" val="338302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394" y="495598"/>
            <a:ext cx="1049607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Key features to a flexible workforce </a:t>
            </a:r>
          </a:p>
        </p:txBody>
      </p:sp>
      <p:sp>
        <p:nvSpPr>
          <p:cNvPr id="3" name="TextBox 2"/>
          <p:cNvSpPr txBox="1"/>
          <p:nvPr/>
        </p:nvSpPr>
        <p:spPr>
          <a:xfrm>
            <a:off x="1637917" y="1743075"/>
            <a:ext cx="4229491" cy="4401205"/>
          </a:xfrm>
          <a:prstGeom prst="rect">
            <a:avLst/>
          </a:prstGeom>
          <a:noFill/>
        </p:spPr>
        <p:txBody>
          <a:bodyPr wrap="none" rtlCol="0">
            <a:spAutoFit/>
          </a:bodyPr>
          <a:lstStyle/>
          <a:p>
            <a:pPr marL="457200" indent="-457200">
              <a:buFont typeface="Arial" panose="020B0604020202020204" pitchFamily="34" charset="0"/>
              <a:buChar char="•"/>
            </a:pPr>
            <a:r>
              <a:rPr lang="en-GB" sz="2800" dirty="0"/>
              <a:t>Flexible hours </a:t>
            </a:r>
          </a:p>
          <a:p>
            <a:pPr marL="457200" indent="-457200">
              <a:buFont typeface="Arial" panose="020B0604020202020204" pitchFamily="34" charset="0"/>
              <a:buChar char="•"/>
            </a:pPr>
            <a:r>
              <a:rPr lang="en-GB" sz="2800" dirty="0"/>
              <a:t>Home working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Part time employment </a:t>
            </a:r>
          </a:p>
          <a:p>
            <a:pPr marL="457200" indent="-457200">
              <a:buFont typeface="Arial" panose="020B0604020202020204" pitchFamily="34" charset="0"/>
              <a:buChar char="•"/>
            </a:pPr>
            <a:r>
              <a:rPr lang="en-GB" sz="2800" dirty="0"/>
              <a:t>Temporary employment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Job sharing </a:t>
            </a:r>
          </a:p>
          <a:p>
            <a:pPr marL="457200" indent="-457200">
              <a:buFont typeface="Arial" panose="020B0604020202020204" pitchFamily="34" charset="0"/>
              <a:buChar char="•"/>
            </a:pPr>
            <a:r>
              <a:rPr lang="en-GB" sz="2800" dirty="0"/>
              <a:t>Zero hours contracts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Hot desking </a:t>
            </a:r>
          </a:p>
        </p:txBody>
      </p:sp>
      <p:pic>
        <p:nvPicPr>
          <p:cNvPr id="4" name="Picture 3"/>
          <p:cNvPicPr>
            <a:picLocks noChangeAspect="1"/>
          </p:cNvPicPr>
          <p:nvPr/>
        </p:nvPicPr>
        <p:blipFill>
          <a:blip r:embed="rId2"/>
          <a:stretch>
            <a:fillRect/>
          </a:stretch>
        </p:blipFill>
        <p:spPr>
          <a:xfrm>
            <a:off x="6181733" y="1742926"/>
            <a:ext cx="3219450" cy="1419225"/>
          </a:xfrm>
          <a:prstGeom prst="rect">
            <a:avLst/>
          </a:prstGeom>
        </p:spPr>
      </p:pic>
      <p:pic>
        <p:nvPicPr>
          <p:cNvPr id="5" name="Picture 4"/>
          <p:cNvPicPr>
            <a:picLocks noChangeAspect="1"/>
          </p:cNvPicPr>
          <p:nvPr/>
        </p:nvPicPr>
        <p:blipFill>
          <a:blip r:embed="rId3"/>
          <a:stretch>
            <a:fillRect/>
          </a:stretch>
        </p:blipFill>
        <p:spPr>
          <a:xfrm>
            <a:off x="5367345" y="4605664"/>
            <a:ext cx="2619375" cy="1743075"/>
          </a:xfrm>
          <a:prstGeom prst="rect">
            <a:avLst/>
          </a:prstGeom>
        </p:spPr>
      </p:pic>
      <p:pic>
        <p:nvPicPr>
          <p:cNvPr id="6" name="Picture 5"/>
          <p:cNvPicPr>
            <a:picLocks noChangeAspect="1"/>
          </p:cNvPicPr>
          <p:nvPr/>
        </p:nvPicPr>
        <p:blipFill>
          <a:blip r:embed="rId4"/>
          <a:stretch>
            <a:fillRect/>
          </a:stretch>
        </p:blipFill>
        <p:spPr>
          <a:xfrm>
            <a:off x="8734823" y="3943677"/>
            <a:ext cx="2981325" cy="1533525"/>
          </a:xfrm>
          <a:prstGeom prst="rect">
            <a:avLst/>
          </a:prstGeom>
        </p:spPr>
      </p:pic>
    </p:spTree>
    <p:extLst>
      <p:ext uri="{BB962C8B-B14F-4D97-AF65-F5344CB8AC3E}">
        <p14:creationId xmlns:p14="http://schemas.microsoft.com/office/powerpoint/2010/main" val="197228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574" y="1133178"/>
            <a:ext cx="9829800" cy="5262979"/>
          </a:xfrm>
          <a:prstGeom prst="rect">
            <a:avLst/>
          </a:prstGeom>
        </p:spPr>
        <p:txBody>
          <a:bodyPr wrap="square">
            <a:spAutoFit/>
          </a:bodyPr>
          <a:lstStyle/>
          <a:p>
            <a:r>
              <a:rPr lang="en-GB" sz="2800" dirty="0"/>
              <a:t> A worker on flexible hours has an </a:t>
            </a:r>
            <a:r>
              <a:rPr lang="en-GB" sz="2800" b="1" dirty="0"/>
              <a:t>agreed number of working hours</a:t>
            </a:r>
            <a:r>
              <a:rPr lang="en-GB" sz="2800" dirty="0"/>
              <a:t>. These are made up of </a:t>
            </a:r>
            <a:r>
              <a:rPr lang="en-GB" sz="2800" b="1" dirty="0"/>
              <a:t>core hours</a:t>
            </a:r>
            <a:r>
              <a:rPr lang="en-GB" sz="2800" dirty="0"/>
              <a:t> which must be worked – the remainder of the contracted hours can be worked on a flexible basis. For example, a worker has a contract for 35 hours </a:t>
            </a:r>
            <a:r>
              <a:rPr lang="en-GB" sz="2800" b="1" dirty="0"/>
              <a:t>with core hours of 10am–3pm over five days. </a:t>
            </a:r>
          </a:p>
          <a:p>
            <a:endParaRPr lang="en-GB" sz="2800" dirty="0"/>
          </a:p>
          <a:p>
            <a:endParaRPr lang="en-GB" sz="2800" dirty="0"/>
          </a:p>
          <a:p>
            <a:endParaRPr lang="en-GB" sz="2800" dirty="0"/>
          </a:p>
          <a:p>
            <a:endParaRPr lang="en-GB" sz="2800" dirty="0"/>
          </a:p>
          <a:p>
            <a:r>
              <a:rPr lang="en-GB" sz="2800" dirty="0"/>
              <a:t>The </a:t>
            </a:r>
            <a:r>
              <a:rPr lang="en-GB" sz="2800" b="1" dirty="0"/>
              <a:t>remaining 10 hours </a:t>
            </a:r>
            <a:r>
              <a:rPr lang="en-GB" sz="2800" dirty="0"/>
              <a:t>can be worked in non-core time (say between 8–10am, and 3–6pm over the 5 days). This can work well for parents who may need to collect children from school.</a:t>
            </a:r>
          </a:p>
        </p:txBody>
      </p:sp>
      <p:sp>
        <p:nvSpPr>
          <p:cNvPr id="3" name="Rectangle 2"/>
          <p:cNvSpPr/>
          <p:nvPr/>
        </p:nvSpPr>
        <p:spPr>
          <a:xfrm>
            <a:off x="3730995" y="209848"/>
            <a:ext cx="432996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Flexible hours </a:t>
            </a:r>
          </a:p>
        </p:txBody>
      </p:sp>
      <p:pic>
        <p:nvPicPr>
          <p:cNvPr id="4" name="Picture 3"/>
          <p:cNvPicPr>
            <a:picLocks noChangeAspect="1"/>
          </p:cNvPicPr>
          <p:nvPr/>
        </p:nvPicPr>
        <p:blipFill>
          <a:blip r:embed="rId2"/>
          <a:stretch>
            <a:fillRect/>
          </a:stretch>
        </p:blipFill>
        <p:spPr>
          <a:xfrm>
            <a:off x="6896104" y="3301574"/>
            <a:ext cx="3114675" cy="1466850"/>
          </a:xfrm>
          <a:prstGeom prst="rect">
            <a:avLst/>
          </a:prstGeom>
        </p:spPr>
      </p:pic>
      <p:sp>
        <p:nvSpPr>
          <p:cNvPr id="5" name="AutoShape 2" descr="Image result for flexible hour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2130151" y="3446954"/>
            <a:ext cx="2422797" cy="1321470"/>
          </a:xfrm>
          <a:prstGeom prst="rect">
            <a:avLst/>
          </a:prstGeom>
        </p:spPr>
      </p:pic>
    </p:spTree>
    <p:extLst>
      <p:ext uri="{BB962C8B-B14F-4D97-AF65-F5344CB8AC3E}">
        <p14:creationId xmlns:p14="http://schemas.microsoft.com/office/powerpoint/2010/main" val="44103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2073" y="1276052"/>
            <a:ext cx="9896475" cy="5262979"/>
          </a:xfrm>
          <a:prstGeom prst="rect">
            <a:avLst/>
          </a:prstGeom>
        </p:spPr>
        <p:txBody>
          <a:bodyPr wrap="square">
            <a:spAutoFit/>
          </a:bodyPr>
          <a:lstStyle/>
          <a:p>
            <a:r>
              <a:rPr lang="en-GB" sz="2800" dirty="0"/>
              <a:t>Many jobs of professional status (e.g. design, accountancy, IT programming), can include </a:t>
            </a:r>
            <a:r>
              <a:rPr lang="en-GB" sz="2800" b="1" dirty="0"/>
              <a:t>homeworking time as part of each working week</a:t>
            </a:r>
            <a:r>
              <a:rPr lang="en-GB" sz="2800" dirty="0"/>
              <a:t>. A good PC and broadband connection can mean that many tasks can be fulfilled by working from home. </a:t>
            </a:r>
          </a:p>
          <a:p>
            <a:endParaRPr lang="en-GB" sz="2800" dirty="0"/>
          </a:p>
          <a:p>
            <a:endParaRPr lang="en-GB" sz="2800" dirty="0"/>
          </a:p>
          <a:p>
            <a:endParaRPr lang="en-GB" sz="2800" dirty="0"/>
          </a:p>
          <a:p>
            <a:endParaRPr lang="en-GB" sz="2800" dirty="0"/>
          </a:p>
          <a:p>
            <a:endParaRPr lang="en-GB" sz="2800" dirty="0"/>
          </a:p>
          <a:p>
            <a:r>
              <a:rPr lang="en-GB" sz="2800" dirty="0"/>
              <a:t>Those who do these sorts of jobs from home </a:t>
            </a:r>
            <a:r>
              <a:rPr lang="en-GB" sz="2800" b="1" dirty="0"/>
              <a:t>benefit from time saved</a:t>
            </a:r>
            <a:r>
              <a:rPr lang="en-GB" sz="2800" dirty="0"/>
              <a:t> and </a:t>
            </a:r>
            <a:r>
              <a:rPr lang="en-GB" sz="2800" dirty="0" smtClean="0"/>
              <a:t>the </a:t>
            </a:r>
            <a:r>
              <a:rPr lang="en-GB" sz="2800" b="1" dirty="0" smtClean="0"/>
              <a:t>stress of commuting</a:t>
            </a:r>
            <a:r>
              <a:rPr lang="en-GB" sz="2800" dirty="0" smtClean="0"/>
              <a:t>. </a:t>
            </a:r>
            <a:r>
              <a:rPr lang="en-GB" sz="2800" dirty="0"/>
              <a:t>Businesses benefit by a reduction in overheads </a:t>
            </a:r>
            <a:r>
              <a:rPr lang="en-GB" sz="2800" dirty="0" smtClean="0"/>
              <a:t>if </a:t>
            </a:r>
            <a:r>
              <a:rPr lang="en-GB" sz="2800" dirty="0"/>
              <a:t>less office space is required. </a:t>
            </a:r>
          </a:p>
        </p:txBody>
      </p:sp>
      <p:sp>
        <p:nvSpPr>
          <p:cNvPr id="3" name="Rectangle 2"/>
          <p:cNvSpPr/>
          <p:nvPr/>
        </p:nvSpPr>
        <p:spPr>
          <a:xfrm>
            <a:off x="3735136" y="352722"/>
            <a:ext cx="45502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Home working </a:t>
            </a:r>
          </a:p>
        </p:txBody>
      </p:sp>
      <p:pic>
        <p:nvPicPr>
          <p:cNvPr id="4" name="Picture 3"/>
          <p:cNvPicPr>
            <a:picLocks noChangeAspect="1"/>
          </p:cNvPicPr>
          <p:nvPr/>
        </p:nvPicPr>
        <p:blipFill>
          <a:blip r:embed="rId2"/>
          <a:stretch>
            <a:fillRect/>
          </a:stretch>
        </p:blipFill>
        <p:spPr>
          <a:xfrm>
            <a:off x="7543801" y="3132082"/>
            <a:ext cx="2214562" cy="1704175"/>
          </a:xfrm>
          <a:prstGeom prst="rect">
            <a:avLst/>
          </a:prstGeom>
        </p:spPr>
      </p:pic>
      <p:pic>
        <p:nvPicPr>
          <p:cNvPr id="5" name="Picture 4"/>
          <p:cNvPicPr>
            <a:picLocks noChangeAspect="1"/>
          </p:cNvPicPr>
          <p:nvPr/>
        </p:nvPicPr>
        <p:blipFill>
          <a:blip r:embed="rId3"/>
          <a:stretch>
            <a:fillRect/>
          </a:stretch>
        </p:blipFill>
        <p:spPr>
          <a:xfrm>
            <a:off x="2857500" y="3132082"/>
            <a:ext cx="2619375" cy="1743075"/>
          </a:xfrm>
          <a:prstGeom prst="rect">
            <a:avLst/>
          </a:prstGeom>
        </p:spPr>
      </p:pic>
    </p:spTree>
    <p:extLst>
      <p:ext uri="{BB962C8B-B14F-4D97-AF65-F5344CB8AC3E}">
        <p14:creationId xmlns:p14="http://schemas.microsoft.com/office/powerpoint/2010/main" val="349079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150" y="1284626"/>
            <a:ext cx="9144000" cy="5262979"/>
          </a:xfrm>
          <a:prstGeom prst="rect">
            <a:avLst/>
          </a:prstGeom>
        </p:spPr>
        <p:txBody>
          <a:bodyPr wrap="square">
            <a:spAutoFit/>
          </a:bodyPr>
          <a:lstStyle/>
          <a:p>
            <a:r>
              <a:rPr lang="en-GB" sz="2800" dirty="0"/>
              <a:t>Part-time working is </a:t>
            </a:r>
            <a:r>
              <a:rPr lang="en-GB" sz="2800" b="1" dirty="0"/>
              <a:t>becoming increasingly common. </a:t>
            </a:r>
            <a:r>
              <a:rPr lang="en-GB" sz="2800" dirty="0"/>
              <a:t>Parents with young children and students find that it particularly suits their requirements, and businesses benefit from the flexibility it offers. </a:t>
            </a:r>
          </a:p>
          <a:p>
            <a:endParaRPr lang="en-GB" sz="2800" dirty="0"/>
          </a:p>
          <a:p>
            <a:endParaRPr lang="en-GB" sz="2800" dirty="0"/>
          </a:p>
          <a:p>
            <a:endParaRPr lang="en-GB" sz="2800" b="1" dirty="0"/>
          </a:p>
          <a:p>
            <a:endParaRPr lang="en-GB" sz="2800" b="1" dirty="0"/>
          </a:p>
          <a:p>
            <a:r>
              <a:rPr lang="en-GB" sz="2800" b="1" dirty="0"/>
              <a:t>During busy periods, part-time workers are employed to meet the needs of the employer. </a:t>
            </a:r>
            <a:r>
              <a:rPr lang="en-GB" sz="2800" dirty="0"/>
              <a:t>At quieter times the core full-time staff are sufficient. Clearly this has cost-saving implications.</a:t>
            </a:r>
          </a:p>
        </p:txBody>
      </p:sp>
      <p:sp>
        <p:nvSpPr>
          <p:cNvPr id="3" name="Rectangle 2"/>
          <p:cNvSpPr/>
          <p:nvPr/>
        </p:nvSpPr>
        <p:spPr>
          <a:xfrm>
            <a:off x="2725882" y="238422"/>
            <a:ext cx="682597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Part time employment </a:t>
            </a:r>
          </a:p>
        </p:txBody>
      </p:sp>
      <p:pic>
        <p:nvPicPr>
          <p:cNvPr id="4" name="Picture 3"/>
          <p:cNvPicPr>
            <a:picLocks noChangeAspect="1"/>
          </p:cNvPicPr>
          <p:nvPr/>
        </p:nvPicPr>
        <p:blipFill>
          <a:blip r:embed="rId2"/>
          <a:stretch>
            <a:fillRect/>
          </a:stretch>
        </p:blipFill>
        <p:spPr>
          <a:xfrm>
            <a:off x="7267575" y="3071812"/>
            <a:ext cx="3076575" cy="1485900"/>
          </a:xfrm>
          <a:prstGeom prst="rect">
            <a:avLst/>
          </a:prstGeom>
        </p:spPr>
      </p:pic>
      <p:pic>
        <p:nvPicPr>
          <p:cNvPr id="5" name="Picture 4"/>
          <p:cNvPicPr>
            <a:picLocks noChangeAspect="1"/>
          </p:cNvPicPr>
          <p:nvPr/>
        </p:nvPicPr>
        <p:blipFill>
          <a:blip r:embed="rId3"/>
          <a:stretch>
            <a:fillRect/>
          </a:stretch>
        </p:blipFill>
        <p:spPr>
          <a:xfrm>
            <a:off x="3802172" y="3071812"/>
            <a:ext cx="2022365" cy="1423987"/>
          </a:xfrm>
          <a:prstGeom prst="rect">
            <a:avLst/>
          </a:prstGeom>
        </p:spPr>
      </p:pic>
    </p:spTree>
    <p:extLst>
      <p:ext uri="{BB962C8B-B14F-4D97-AF65-F5344CB8AC3E}">
        <p14:creationId xmlns:p14="http://schemas.microsoft.com/office/powerpoint/2010/main" val="183474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370350"/>
            <a:ext cx="10487025" cy="4832092"/>
          </a:xfrm>
          <a:prstGeom prst="rect">
            <a:avLst/>
          </a:prstGeom>
        </p:spPr>
        <p:txBody>
          <a:bodyPr wrap="square">
            <a:spAutoFit/>
          </a:bodyPr>
          <a:lstStyle/>
          <a:p>
            <a:r>
              <a:rPr lang="en-GB" sz="2800" b="1" dirty="0"/>
              <a:t> Employment for a specific period of time, for example six months to cover maternity leave. </a:t>
            </a:r>
          </a:p>
          <a:p>
            <a:endParaRPr lang="en-GB" sz="2800" dirty="0"/>
          </a:p>
          <a:p>
            <a:endParaRPr lang="en-GB" sz="2800" dirty="0"/>
          </a:p>
          <a:p>
            <a:endParaRPr lang="en-GB" sz="2800" dirty="0"/>
          </a:p>
          <a:p>
            <a:endParaRPr lang="en-GB" sz="2800" dirty="0"/>
          </a:p>
          <a:p>
            <a:r>
              <a:rPr lang="en-GB" sz="2800" dirty="0"/>
              <a:t>Some temporary work is arranged through </a:t>
            </a:r>
            <a:r>
              <a:rPr lang="en-GB" sz="2800" b="1" dirty="0"/>
              <a:t>employment agencies </a:t>
            </a:r>
            <a:r>
              <a:rPr lang="en-GB" sz="2800" dirty="0"/>
              <a:t>which provide workers to employers who are seeking workers with specific skills for a set period of time. The growth in </a:t>
            </a:r>
            <a:r>
              <a:rPr lang="en-GB" sz="2800" b="1" dirty="0"/>
              <a:t>temporary contracts has been much criticised by trade unions</a:t>
            </a:r>
            <a:r>
              <a:rPr lang="en-GB" sz="2800" dirty="0"/>
              <a:t> as it offers little security or career development to those employed.</a:t>
            </a:r>
          </a:p>
        </p:txBody>
      </p:sp>
      <p:sp>
        <p:nvSpPr>
          <p:cNvPr id="3" name="Rectangle 2"/>
          <p:cNvSpPr/>
          <p:nvPr/>
        </p:nvSpPr>
        <p:spPr>
          <a:xfrm>
            <a:off x="2226515" y="266997"/>
            <a:ext cx="725320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Temporary employment </a:t>
            </a:r>
          </a:p>
        </p:txBody>
      </p:sp>
      <p:pic>
        <p:nvPicPr>
          <p:cNvPr id="4" name="Picture 3"/>
          <p:cNvPicPr>
            <a:picLocks noChangeAspect="1"/>
          </p:cNvPicPr>
          <p:nvPr/>
        </p:nvPicPr>
        <p:blipFill>
          <a:blip r:embed="rId2"/>
          <a:stretch>
            <a:fillRect/>
          </a:stretch>
        </p:blipFill>
        <p:spPr>
          <a:xfrm>
            <a:off x="8572509" y="2176671"/>
            <a:ext cx="2105025" cy="1400798"/>
          </a:xfrm>
          <a:prstGeom prst="rect">
            <a:avLst/>
          </a:prstGeom>
        </p:spPr>
      </p:pic>
      <p:pic>
        <p:nvPicPr>
          <p:cNvPr id="5" name="Picture 4"/>
          <p:cNvPicPr>
            <a:picLocks noChangeAspect="1"/>
          </p:cNvPicPr>
          <p:nvPr/>
        </p:nvPicPr>
        <p:blipFill>
          <a:blip r:embed="rId3"/>
          <a:stretch>
            <a:fillRect/>
          </a:stretch>
        </p:blipFill>
        <p:spPr>
          <a:xfrm>
            <a:off x="4691067" y="2072207"/>
            <a:ext cx="2838450" cy="1609725"/>
          </a:xfrm>
          <a:prstGeom prst="rect">
            <a:avLst/>
          </a:prstGeom>
        </p:spPr>
      </p:pic>
    </p:spTree>
    <p:extLst>
      <p:ext uri="{BB962C8B-B14F-4D97-AF65-F5344CB8AC3E}">
        <p14:creationId xmlns:p14="http://schemas.microsoft.com/office/powerpoint/2010/main" val="203997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2142</Words>
  <Application>Microsoft Office PowerPoint</Application>
  <PresentationFormat>Widescreen</PresentationFormat>
  <Paragraphs>287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13</cp:revision>
  <dcterms:created xsi:type="dcterms:W3CDTF">2016-11-20T18:14:00Z</dcterms:created>
  <dcterms:modified xsi:type="dcterms:W3CDTF">2018-06-12T08:18:17Z</dcterms:modified>
</cp:coreProperties>
</file>