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3" r:id="rId11"/>
    <p:sldId id="264" r:id="rId12"/>
    <p:sldId id="292" r:id="rId13"/>
    <p:sldId id="265" r:id="rId14"/>
    <p:sldId id="281" r:id="rId15"/>
    <p:sldId id="266" r:id="rId16"/>
    <p:sldId id="267" r:id="rId17"/>
    <p:sldId id="282" r:id="rId18"/>
    <p:sldId id="286" r:id="rId19"/>
    <p:sldId id="283" r:id="rId20"/>
    <p:sldId id="268" r:id="rId21"/>
    <p:sldId id="269" r:id="rId22"/>
    <p:sldId id="270" r:id="rId23"/>
    <p:sldId id="287" r:id="rId24"/>
    <p:sldId id="271" r:id="rId25"/>
    <p:sldId id="272" r:id="rId26"/>
    <p:sldId id="284" r:id="rId27"/>
    <p:sldId id="273" r:id="rId28"/>
    <p:sldId id="274" r:id="rId29"/>
    <p:sldId id="275" r:id="rId30"/>
    <p:sldId id="288" r:id="rId31"/>
    <p:sldId id="276" r:id="rId32"/>
    <p:sldId id="289" r:id="rId33"/>
    <p:sldId id="280" r:id="rId34"/>
    <p:sldId id="294" r:id="rId35"/>
    <p:sldId id="277" r:id="rId36"/>
    <p:sldId id="278" r:id="rId37"/>
    <p:sldId id="279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BD77C-30E2-4DE4-A283-4646416FBD76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72D2D-4F8C-4B40-BB60-6C2EA26FE1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0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6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0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5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1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75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3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6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72FFC-BA27-4FC9-AEDB-EE37DD6571BA}" type="datetimeFigureOut">
              <a:rPr lang="en-GB" smtClean="0"/>
              <a:t>12/06/2018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FF57-A5B3-46E9-B96D-D35D76FF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1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2198" y="338435"/>
            <a:ext cx="39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Recruitment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904871" y="1412052"/>
            <a:ext cx="90106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Introduce the aims and objectives for the session.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Explain the recruitment process and give examples.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Evaluate the recruitment process in a written task.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Discuss the internal and external methods of recruitment.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Complete a written task on the internal and external methods of recruitment.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Answer the recruitment quiz questions.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Apply your knowledge and answer the </a:t>
            </a:r>
            <a:r>
              <a:rPr lang="en-GB" sz="2800" dirty="0" err="1"/>
              <a:t>Kahoot</a:t>
            </a:r>
            <a:r>
              <a:rPr lang="en-GB" sz="2800" dirty="0"/>
              <a:t> quiz questions.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Show a YouTube video on recruitment.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Recap the aims and objectives for the session.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12" y="418802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468" y="4329113"/>
            <a:ext cx="2691394" cy="19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6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3001" y="1684475"/>
            <a:ext cx="74508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Job description vs person specification </a:t>
            </a:r>
          </a:p>
          <a:p>
            <a:endParaRPr lang="en-GB" sz="2800" dirty="0" smtClean="0"/>
          </a:p>
          <a:p>
            <a:r>
              <a:rPr lang="en-GB" sz="2800" dirty="0" smtClean="0"/>
              <a:t>https</a:t>
            </a:r>
            <a:r>
              <a:rPr lang="en-GB" sz="2800" dirty="0"/>
              <a:t>://www.youtube.com/watch?v=c_AgTjD-kjM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4695" y="398947"/>
            <a:ext cx="4533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003" y="3758981"/>
            <a:ext cx="4109060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388" y="1567160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</a:t>
            </a:r>
          </a:p>
          <a:p>
            <a:endParaRPr lang="en-GB" sz="2800" dirty="0"/>
          </a:p>
          <a:p>
            <a:r>
              <a:rPr lang="en-GB" sz="2800" dirty="0"/>
              <a:t>Recruitment process - </a:t>
            </a:r>
            <a:r>
              <a:rPr lang="en-GB" sz="2800" dirty="0" smtClean="0"/>
              <a:t>Written </a:t>
            </a:r>
            <a:r>
              <a:rPr lang="en-GB" sz="2800" dirty="0"/>
              <a:t>task.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r>
              <a:rPr lang="en-GB" sz="2800" b="1" dirty="0"/>
              <a:t>Time: 15 mins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9160" y="309860"/>
            <a:ext cx="3193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n-GB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1" y="3468350"/>
            <a:ext cx="4129086" cy="283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2644" y="197241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012" y="1120571"/>
            <a:ext cx="564231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Task: </a:t>
            </a:r>
          </a:p>
          <a:p>
            <a:endParaRPr lang="en-GB" sz="2800" dirty="0"/>
          </a:p>
          <a:p>
            <a:r>
              <a:rPr lang="en-GB" sz="2800" dirty="0" smtClean="0"/>
              <a:t>Read an example job description and </a:t>
            </a:r>
          </a:p>
          <a:p>
            <a:r>
              <a:rPr lang="en-GB" sz="2800" dirty="0" smtClean="0"/>
              <a:t>person specification with the group. 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b="1" dirty="0"/>
          </a:p>
          <a:p>
            <a:r>
              <a:rPr lang="en-GB" sz="2800" b="1" dirty="0" smtClean="0"/>
              <a:t>Time: 10 mins 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9" y="3321173"/>
            <a:ext cx="4127350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2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49" y="1496616"/>
            <a:ext cx="92440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This method involves </a:t>
            </a:r>
            <a:r>
              <a:rPr lang="en-GB" sz="2800" b="1" dirty="0"/>
              <a:t>finding someone already employed by an organisation to fill a vacancy.</a:t>
            </a:r>
            <a:r>
              <a:rPr lang="en-GB" sz="2800" dirty="0"/>
              <a:t> Internal vacancies may simply be placed on a </a:t>
            </a:r>
            <a:r>
              <a:rPr lang="en-GB" sz="2800" b="1" dirty="0"/>
              <a:t>notice board</a:t>
            </a:r>
            <a:r>
              <a:rPr lang="en-GB" sz="2800" dirty="0"/>
              <a:t>, published on an </a:t>
            </a:r>
            <a:r>
              <a:rPr lang="en-GB" sz="2800" b="1" dirty="0"/>
              <a:t>intranet </a:t>
            </a:r>
            <a:r>
              <a:rPr lang="en-GB" sz="2800" dirty="0"/>
              <a:t>or advertised in an </a:t>
            </a:r>
            <a:r>
              <a:rPr lang="en-GB" sz="2800" b="1" dirty="0"/>
              <a:t>in-house magazine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Therefore the </a:t>
            </a:r>
            <a:r>
              <a:rPr lang="en-GB" sz="2800" b="1" dirty="0">
                <a:solidFill>
                  <a:srgbClr val="FF0000"/>
                </a:solidFill>
              </a:rPr>
              <a:t>cost of recruitment is reduced</a:t>
            </a:r>
            <a:r>
              <a:rPr lang="en-GB" sz="2800" dirty="0"/>
              <a:t>: there will be no need for external advertisements and all the administrative costs and time involved in dealing with applications.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5048" y="209848"/>
            <a:ext cx="9467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Internal methods of recruitment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288607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8" y="3508401"/>
            <a:ext cx="2705099" cy="13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1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987" y="1480274"/>
            <a:ext cx="103298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There are several other advantages too.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These include the fact that the applicants will </a:t>
            </a:r>
            <a:r>
              <a:rPr lang="en-GB" sz="2800" b="1" dirty="0"/>
              <a:t>already know the business </a:t>
            </a:r>
            <a:r>
              <a:rPr lang="en-GB" sz="2800" dirty="0"/>
              <a:t>and its </a:t>
            </a:r>
            <a:r>
              <a:rPr lang="en-GB" sz="2800" b="1" dirty="0"/>
              <a:t>methods of working </a:t>
            </a:r>
            <a:r>
              <a:rPr lang="en-GB" sz="2800" dirty="0"/>
              <a:t>and are therefore likely </a:t>
            </a:r>
            <a:r>
              <a:rPr lang="en-GB" sz="2800" b="1" dirty="0"/>
              <a:t>to settle into the job a great deal easier</a:t>
            </a:r>
            <a:r>
              <a:rPr lang="en-GB" sz="2800" dirty="0"/>
              <a:t> than external candidates. Another benefit is that internal recruitment may </a:t>
            </a:r>
            <a:r>
              <a:rPr lang="en-GB" sz="2800" b="1" dirty="0"/>
              <a:t>increase motivation of the workforce.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80" y="1480274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537" y="2028498"/>
            <a:ext cx="1595188" cy="1194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2737" y="282832"/>
            <a:ext cx="11150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Internal recruitment advantages (A04)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23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771" y="1408837"/>
            <a:ext cx="95583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There are, however, problems with using internal recruitment. Firstly, there will be a </a:t>
            </a:r>
            <a:r>
              <a:rPr lang="en-GB" sz="2800" b="1" dirty="0"/>
              <a:t>limited range of applicants </a:t>
            </a:r>
            <a:r>
              <a:rPr lang="en-GB" sz="2800" dirty="0"/>
              <a:t>and the potential of finding new talent will be reduced.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There is also </a:t>
            </a:r>
            <a:r>
              <a:rPr lang="en-GB" sz="2800" b="1" dirty="0"/>
              <a:t>less </a:t>
            </a:r>
            <a:r>
              <a:rPr lang="en-GB" sz="2800" dirty="0"/>
              <a:t>likelihood of an input of </a:t>
            </a:r>
            <a:r>
              <a:rPr lang="en-GB" sz="2800" b="1" dirty="0"/>
              <a:t>new ideas </a:t>
            </a:r>
            <a:r>
              <a:rPr lang="en-GB" sz="2800" dirty="0"/>
              <a:t>and methods of working into the organisation. As </a:t>
            </a:r>
            <a:r>
              <a:rPr lang="en-GB" sz="2800" b="1" dirty="0">
                <a:solidFill>
                  <a:srgbClr val="FF0000"/>
                </a:solidFill>
              </a:rPr>
              <a:t>one person is promoted then another vacancy is created,</a:t>
            </a:r>
            <a:r>
              <a:rPr lang="en-GB" sz="2800" dirty="0"/>
              <a:t> which then has to be filled.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623" y="266998"/>
            <a:ext cx="1076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Internal recruitment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problems (A04)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328" y="2352794"/>
            <a:ext cx="2085856" cy="208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4" y="2833906"/>
            <a:ext cx="2218075" cy="160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552" y="304323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887" y="1518494"/>
            <a:ext cx="96726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There are a wide variety of methods that businesses can use to find suitable candidates. The actual </a:t>
            </a:r>
            <a:r>
              <a:rPr lang="en-GB" sz="2800" b="1" dirty="0"/>
              <a:t>method </a:t>
            </a:r>
            <a:r>
              <a:rPr lang="en-GB" sz="2800" dirty="0"/>
              <a:t>or methods used will </a:t>
            </a:r>
            <a:r>
              <a:rPr lang="en-GB" sz="2800" b="1" dirty="0"/>
              <a:t>depend on the type of vacancy</a:t>
            </a:r>
            <a:r>
              <a:rPr lang="en-GB" sz="2800" dirty="0"/>
              <a:t> and the number of vacancies available.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For </a:t>
            </a:r>
            <a:r>
              <a:rPr lang="en-GB" sz="2800" b="1" dirty="0"/>
              <a:t>skilled and professional workers</a:t>
            </a:r>
            <a:r>
              <a:rPr lang="en-GB" sz="2800" dirty="0"/>
              <a:t> it may be appropriate to use </a:t>
            </a:r>
            <a:r>
              <a:rPr lang="en-GB" sz="2800" b="1" dirty="0"/>
              <a:t>recruitment agencies </a:t>
            </a:r>
            <a:r>
              <a:rPr lang="en-GB" sz="2800" dirty="0"/>
              <a:t>that are specialised in finding specific workers for specific tasks.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0750" y="152698"/>
            <a:ext cx="9573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External methods of recruitment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12" y="3282077"/>
            <a:ext cx="3495675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54" y="3171825"/>
            <a:ext cx="2107383" cy="14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536" y="1459289"/>
            <a:ext cx="110013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Headhunters</a:t>
            </a:r>
            <a:r>
              <a:rPr lang="en-GB" sz="2800" dirty="0"/>
              <a:t> can be used when very </a:t>
            </a:r>
            <a:r>
              <a:rPr lang="en-GB" sz="2800" b="1" dirty="0"/>
              <a:t>senior management positions </a:t>
            </a:r>
            <a:r>
              <a:rPr lang="en-GB" sz="2800" dirty="0"/>
              <a:t>arise. Headhunters will use their knowledge of the employment market to find suitable candidates.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For </a:t>
            </a:r>
            <a:r>
              <a:rPr lang="en-GB" sz="2800" b="1" dirty="0"/>
              <a:t>semi-skilled workers </a:t>
            </a:r>
            <a:r>
              <a:rPr lang="en-GB" sz="2800" dirty="0"/>
              <a:t>advertisements in local and </a:t>
            </a:r>
            <a:r>
              <a:rPr lang="en-GB" sz="2800" b="1" dirty="0"/>
              <a:t>national newspapers </a:t>
            </a:r>
            <a:r>
              <a:rPr lang="en-GB" sz="2800" dirty="0"/>
              <a:t>may be appropriate.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499" y="477751"/>
            <a:ext cx="9303302" cy="53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1" y="2957512"/>
            <a:ext cx="32670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2957512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5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587" y="1051011"/>
            <a:ext cx="99583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The </a:t>
            </a:r>
            <a:r>
              <a:rPr lang="en-GB" sz="2800" b="1" dirty="0"/>
              <a:t>job centre </a:t>
            </a:r>
            <a:r>
              <a:rPr lang="en-GB" sz="2800" dirty="0"/>
              <a:t>can be used for administrative and </a:t>
            </a:r>
            <a:r>
              <a:rPr lang="en-GB" sz="2800" b="1" dirty="0"/>
              <a:t>unskilled workers.</a:t>
            </a:r>
            <a:r>
              <a:rPr lang="en-GB" sz="2800" dirty="0"/>
              <a:t> Where people are needed to enter management training programmes, often the most suitable method for finding a good pool of candidates is to use recruitment programmes at universities. Many of these recruitment methods are </a:t>
            </a:r>
            <a:r>
              <a:rPr lang="en-GB" sz="2800" b="1" dirty="0">
                <a:solidFill>
                  <a:srgbClr val="FF0000"/>
                </a:solidFill>
              </a:rPr>
              <a:t>expensive but can help ensure that the right candidates are found.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9" y="520613"/>
            <a:ext cx="9303302" cy="530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4" y="4557712"/>
            <a:ext cx="3019425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4433886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8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12" y="634914"/>
            <a:ext cx="9303302" cy="530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62" y="1714499"/>
            <a:ext cx="357444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Applications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Interviews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Telephone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Work trails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7" y="1509712"/>
            <a:ext cx="24860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511" y="261937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056" y="4362450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2303" y="143453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1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1066783"/>
            <a:ext cx="8678338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Task: </a:t>
            </a:r>
          </a:p>
          <a:p>
            <a:endParaRPr lang="en-GB" sz="2800" dirty="0"/>
          </a:p>
          <a:p>
            <a:r>
              <a:rPr lang="en-GB" sz="2800" i="1" dirty="0" smtClean="0"/>
              <a:t>A3 paper and pens </a:t>
            </a:r>
          </a:p>
          <a:p>
            <a:endParaRPr lang="en-GB" sz="2800" dirty="0"/>
          </a:p>
          <a:p>
            <a:r>
              <a:rPr lang="en-GB" sz="2800" dirty="0" smtClean="0"/>
              <a:t>What is recruitment?</a:t>
            </a:r>
          </a:p>
          <a:p>
            <a:endParaRPr lang="en-GB" sz="2800" dirty="0" smtClean="0"/>
          </a:p>
          <a:p>
            <a:r>
              <a:rPr lang="en-GB" sz="2800" dirty="0" smtClean="0"/>
              <a:t>What is internal and external recruitment, give examples? </a:t>
            </a:r>
          </a:p>
          <a:p>
            <a:endParaRPr lang="en-GB" sz="2800" dirty="0"/>
          </a:p>
          <a:p>
            <a:endParaRPr lang="en-GB" sz="2800" b="1" dirty="0" smtClean="0"/>
          </a:p>
          <a:p>
            <a:r>
              <a:rPr lang="en-GB" sz="2800" b="1" dirty="0" smtClean="0"/>
              <a:t>Time: 5 mins and 5 mins discussion.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382" y="1183341"/>
            <a:ext cx="3425242" cy="18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725" y="1408837"/>
            <a:ext cx="95726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Applications are normally made through the use of the </a:t>
            </a:r>
            <a:r>
              <a:rPr lang="en-GB" sz="2800" b="1" dirty="0"/>
              <a:t>business’s own application form</a:t>
            </a:r>
            <a:r>
              <a:rPr lang="en-GB" sz="2800" dirty="0"/>
              <a:t>, often backed by a </a:t>
            </a:r>
            <a:r>
              <a:rPr lang="en-GB" sz="2800" b="1" dirty="0"/>
              <a:t>letter of application</a:t>
            </a:r>
            <a:r>
              <a:rPr lang="en-GB" sz="2800" dirty="0"/>
              <a:t> and a </a:t>
            </a:r>
            <a:r>
              <a:rPr lang="en-GB" sz="2800" b="1" dirty="0"/>
              <a:t>CV.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It will be the job of the </a:t>
            </a:r>
            <a:r>
              <a:rPr lang="en-GB" sz="2800" b="1" dirty="0"/>
              <a:t>personnel department </a:t>
            </a:r>
            <a:r>
              <a:rPr lang="en-GB" sz="2800" dirty="0"/>
              <a:t>to initially sort through the applications and to produce a shortlist for interview.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0578" y="309860"/>
            <a:ext cx="3739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Applications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08" y="2664447"/>
            <a:ext cx="1745091" cy="1745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044" y="2923369"/>
            <a:ext cx="3023067" cy="19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0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887" y="1061740"/>
            <a:ext cx="94583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Interviews are best carried out by a </a:t>
            </a:r>
            <a:r>
              <a:rPr lang="en-GB" sz="2800" b="1" dirty="0"/>
              <a:t>panel consisting of a specialist</a:t>
            </a:r>
            <a:r>
              <a:rPr lang="en-GB" sz="2800" dirty="0"/>
              <a:t> </a:t>
            </a:r>
            <a:r>
              <a:rPr lang="en-GB" sz="2800" b="1" dirty="0"/>
              <a:t>personnel </a:t>
            </a:r>
            <a:r>
              <a:rPr lang="en-GB" sz="2800" dirty="0"/>
              <a:t>manager, a manager from the department the person is applying to and an independent member.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would allow an all-round picture of the candidate to be determined. The objective of an interview is for the </a:t>
            </a:r>
            <a:r>
              <a:rPr lang="en-GB" sz="2800" b="1" dirty="0"/>
              <a:t>candidate to be able to explain their suitability for the job</a:t>
            </a:r>
            <a:r>
              <a:rPr lang="en-GB" sz="2800" dirty="0"/>
              <a:t> and for the interviewers to gather as much relevant information about the candidate as possible.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0734" y="138410"/>
            <a:ext cx="3196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Interviews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712" y="2624492"/>
            <a:ext cx="2462212" cy="1414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4" y="2523744"/>
            <a:ext cx="2705099" cy="1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175" y="1349365"/>
            <a:ext cx="95154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Telephone interviews are interviews held over the phone rather than face-to-face. They will usually be carried out by a </a:t>
            </a:r>
            <a:r>
              <a:rPr lang="en-GB" sz="2800" b="1" dirty="0"/>
              <a:t>member of the company’s human resources team.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 </a:t>
            </a:r>
            <a:r>
              <a:rPr lang="en-GB" sz="2800" b="1" dirty="0"/>
              <a:t>telephone interview </a:t>
            </a:r>
            <a:r>
              <a:rPr lang="en-GB" sz="2800" dirty="0"/>
              <a:t>will usually be given to candidates who have </a:t>
            </a:r>
            <a:r>
              <a:rPr lang="en-GB" sz="2800" b="1" dirty="0"/>
              <a:t>passed the online application </a:t>
            </a:r>
            <a:r>
              <a:rPr lang="en-GB" sz="2800" dirty="0"/>
              <a:t>and/or psychometric test stage of the recruitment process, and are used to select applicants to be </a:t>
            </a:r>
            <a:r>
              <a:rPr lang="en-GB" sz="2800" b="1" dirty="0"/>
              <a:t>invited to a face-to-face interview.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7261" y="209848"/>
            <a:ext cx="6323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Telephone interviews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138" y="2677991"/>
            <a:ext cx="2443162" cy="1503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638" y="2871787"/>
            <a:ext cx="1810062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0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1504473"/>
            <a:ext cx="9429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Telephone interviews are normally used by the </a:t>
            </a:r>
            <a:r>
              <a:rPr lang="en-GB" sz="2800" b="1" dirty="0"/>
              <a:t>large corporate recruiters rather than small or medium-sized businesses.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Telephone interviews are used by all kinds of employers – banks, accountancy and law firms, consultancies, retailers, manufacturing companies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82" y="651482"/>
            <a:ext cx="6114818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7" y="2928937"/>
            <a:ext cx="3133725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06" y="2928937"/>
            <a:ext cx="3246227" cy="17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94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2536" y="1436251"/>
            <a:ext cx="98583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• They are </a:t>
            </a:r>
            <a:r>
              <a:rPr lang="en-GB" sz="2800" b="1" dirty="0"/>
              <a:t>time and cost-effective </a:t>
            </a:r>
            <a:r>
              <a:rPr lang="en-GB" sz="2800" dirty="0"/>
              <a:t>– most last about 20–25 minutes. </a:t>
            </a:r>
          </a:p>
          <a:p>
            <a:endParaRPr lang="en-GB" sz="2800" dirty="0"/>
          </a:p>
          <a:p>
            <a:r>
              <a:rPr lang="en-GB" sz="2800" dirty="0"/>
              <a:t>• They </a:t>
            </a:r>
            <a:r>
              <a:rPr lang="en-GB" sz="2800" b="1" dirty="0"/>
              <a:t>test </a:t>
            </a:r>
            <a:r>
              <a:rPr lang="en-GB" sz="2800" dirty="0"/>
              <a:t>the candidate’s </a:t>
            </a:r>
            <a:r>
              <a:rPr lang="en-GB" sz="2800" b="1" dirty="0"/>
              <a:t>verbal communication skills </a:t>
            </a:r>
            <a:r>
              <a:rPr lang="en-GB" sz="2800" dirty="0"/>
              <a:t>and telephone technique. </a:t>
            </a:r>
          </a:p>
          <a:p>
            <a:endParaRPr lang="en-GB" sz="2800" dirty="0"/>
          </a:p>
          <a:p>
            <a:r>
              <a:rPr lang="en-GB" sz="2800" dirty="0"/>
              <a:t>• They can </a:t>
            </a:r>
            <a:r>
              <a:rPr lang="en-GB" sz="2800" b="1" dirty="0"/>
              <a:t>test the candidate’s commitment </a:t>
            </a:r>
            <a:r>
              <a:rPr lang="en-GB" sz="2800" dirty="0"/>
              <a:t>– they often involve questions to check if candidates have researched the employer.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423" y="214313"/>
            <a:ext cx="108879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Advantages of telephone </a:t>
            </a:r>
            <a:r>
              <a:rPr lang="en-GB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interviews (A04)</a:t>
            </a:r>
            <a:endParaRPr lang="en-GB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63" y="5172075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0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23330"/>
            <a:ext cx="103676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work trial is a way of </a:t>
            </a:r>
            <a:r>
              <a:rPr lang="en-GB" sz="2800" b="1" dirty="0"/>
              <a:t>trying out a potential employee </a:t>
            </a:r>
            <a:r>
              <a:rPr lang="en-GB" sz="2800" dirty="0"/>
              <a:t>before offering them a job. They are the ultimate extended interview.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Work trials can </a:t>
            </a:r>
            <a:r>
              <a:rPr lang="en-GB" sz="2800" b="1" dirty="0"/>
              <a:t>last up to 30 days (but normally perhaps a week), </a:t>
            </a:r>
            <a:r>
              <a:rPr lang="en-GB" sz="2800" dirty="0"/>
              <a:t>and during the trial the potential employee will be </a:t>
            </a:r>
            <a:r>
              <a:rPr lang="en-GB" sz="2800" b="1" dirty="0"/>
              <a:t>introduced to the core tasks </a:t>
            </a:r>
            <a:r>
              <a:rPr lang="en-GB" sz="2800" dirty="0"/>
              <a:t>of the job and try to complete them effectively. Work trials are often used to help people back into employment, and are </a:t>
            </a:r>
            <a:r>
              <a:rPr lang="en-GB" sz="2800" b="1" dirty="0"/>
              <a:t>commonly used for unskilled work</a:t>
            </a:r>
            <a:r>
              <a:rPr lang="en-GB" sz="2800" dirty="0"/>
              <a:t>. A successful work trial is expected to lead to employment.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4117" y="0"/>
            <a:ext cx="3337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Work trials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841" y="2077712"/>
            <a:ext cx="3529853" cy="1731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407" y="2248180"/>
            <a:ext cx="3838575" cy="14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37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312" y="1247477"/>
            <a:ext cx="962977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The actual choice of candidates may not just depend on interview but the application process can also contain tests for personality and attitude.</a:t>
            </a:r>
          </a:p>
          <a:p>
            <a:endParaRPr lang="en-GB" sz="2800" dirty="0"/>
          </a:p>
          <a:p>
            <a:r>
              <a:rPr lang="en-GB" sz="2800" b="1" dirty="0"/>
              <a:t>Selection exercises </a:t>
            </a:r>
            <a:r>
              <a:rPr lang="en-GB" sz="2800" dirty="0"/>
              <a:t>– personality tests and aptitude and ability </a:t>
            </a:r>
            <a:r>
              <a:rPr lang="en-GB" sz="2800" dirty="0" smtClean="0"/>
              <a:t>tests.</a:t>
            </a:r>
            <a:endParaRPr lang="en-GB" sz="2800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99958" y="324147"/>
            <a:ext cx="8928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Personality and aptitude tests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987" y="408622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2" y="4405311"/>
            <a:ext cx="20383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704" y="860555"/>
            <a:ext cx="957024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A p</a:t>
            </a:r>
            <a:r>
              <a:rPr lang="en-GB" sz="2800" b="1" dirty="0"/>
              <a:t>sychometr</a:t>
            </a:r>
            <a:r>
              <a:rPr lang="en-GB" sz="2800" dirty="0"/>
              <a:t>ic test is a way of assessing a </a:t>
            </a:r>
            <a:r>
              <a:rPr lang="en-GB" sz="2800" b="1" dirty="0"/>
              <a:t>person’s personality </a:t>
            </a:r>
            <a:r>
              <a:rPr lang="en-GB" sz="2800" dirty="0"/>
              <a:t>in a measured and structured way. This type of test is used by employers to help them identify candidates with </a:t>
            </a:r>
            <a:r>
              <a:rPr lang="en-GB" sz="2800" i="1" dirty="0"/>
              <a:t>suitable personality traits for the job.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They help employers decide whether candidates have the </a:t>
            </a:r>
            <a:r>
              <a:rPr lang="en-GB" sz="2800" b="1" dirty="0"/>
              <a:t>enthusiasm and motivat</a:t>
            </a:r>
            <a:r>
              <a:rPr lang="en-GB" sz="2800" dirty="0"/>
              <a:t>ion that the employer is looking for and whether they are likely to </a:t>
            </a:r>
            <a:r>
              <a:rPr lang="en-GB" sz="2800" b="1" dirty="0"/>
              <a:t>fit in with the organisation’s cu</a:t>
            </a:r>
            <a:r>
              <a:rPr lang="en-GB" sz="2800" dirty="0"/>
              <a:t>lture and methods of working.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136" y="180112"/>
            <a:ext cx="11691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Personality tests – </a:t>
            </a:r>
            <a:r>
              <a:rPr lang="en-GB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Psychometric </a:t>
            </a:r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testing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78" y="2863710"/>
            <a:ext cx="4288771" cy="1615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37" y="3257550"/>
            <a:ext cx="1321775" cy="12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77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974" y="1351687"/>
            <a:ext cx="101012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It is common for </a:t>
            </a:r>
            <a:r>
              <a:rPr lang="en-GB" sz="2800" b="1" dirty="0"/>
              <a:t>graduate employers to use psychometric </a:t>
            </a:r>
            <a:r>
              <a:rPr lang="en-GB" sz="2800" dirty="0"/>
              <a:t>tests as part of their selection process. Organisations believe tests help them recruit the right people with the right mix of abilities and personal qualities.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They are also useful for </a:t>
            </a:r>
            <a:r>
              <a:rPr lang="en-GB" sz="2800" b="1" dirty="0"/>
              <a:t>‘sifting out’ a large number of ap</a:t>
            </a:r>
            <a:r>
              <a:rPr lang="en-GB" sz="2800" dirty="0"/>
              <a:t>plicants at an early stage and so saving the employers both time and money.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11" y="2857501"/>
            <a:ext cx="2884525" cy="2160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23" y="3028168"/>
            <a:ext cx="3275834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933" y="278713"/>
            <a:ext cx="589534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8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387" y="1740663"/>
            <a:ext cx="102774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Aptitude and ability tests </a:t>
            </a:r>
            <a:r>
              <a:rPr lang="en-GB" sz="2800" dirty="0"/>
              <a:t>can take a variety of forms. However, whatever type is used they are designed to test the ability of the candidate to </a:t>
            </a:r>
            <a:r>
              <a:rPr lang="en-GB" sz="2800" b="1" dirty="0"/>
              <a:t>complete the core tasks of the job</a:t>
            </a:r>
            <a:r>
              <a:rPr lang="en-GB" sz="2800" dirty="0"/>
              <a:t>. Within a manufacturing workplace the test is likely to take the form of work </a:t>
            </a:r>
            <a:r>
              <a:rPr lang="en-GB" sz="2800" b="1" dirty="0"/>
              <a:t>sample tests. </a:t>
            </a:r>
          </a:p>
          <a:p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2224359" y="509885"/>
            <a:ext cx="7428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Aptitude and ability tests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604" y="3985435"/>
            <a:ext cx="3033712" cy="2018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57" y="440403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0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450" y="1497777"/>
            <a:ext cx="99155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Vacancies in a business can arise for a number of reasons.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/>
              <a:t>These include: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Expansion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retirement of existing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workers leaving for a new job elsewhere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workers having promotion or temporary reasons such as maternity leave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5234" y="152697"/>
            <a:ext cx="7358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Recruitment – Vacancies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837" y="2357437"/>
            <a:ext cx="37052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68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487" y="1108800"/>
            <a:ext cx="937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These involve completing a </a:t>
            </a:r>
            <a:r>
              <a:rPr lang="en-GB" sz="2800" b="1" dirty="0"/>
              <a:t>sample of the wor</a:t>
            </a:r>
            <a:r>
              <a:rPr lang="en-GB" sz="2800" dirty="0"/>
              <a:t>k that the candidate will be expected to do. Alternatively, for a job in accounts, suitability is more likely to be checked through the use of a numeric ability test. This test will </a:t>
            </a:r>
            <a:r>
              <a:rPr lang="en-GB" sz="2800" b="1" dirty="0"/>
              <a:t>include basic arithmetic, number sequences and simple mathematics.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75" y="534477"/>
            <a:ext cx="7200000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7" y="421508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13" y="402457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93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64" y="1221823"/>
            <a:ext cx="97012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Once candidates have been selected and before they formally start their job of work they should go through an induction process. </a:t>
            </a:r>
            <a:r>
              <a:rPr lang="en-GB" sz="2800" b="1" dirty="0"/>
              <a:t>Induction involves introducing a new employee to the workplace.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They will become </a:t>
            </a:r>
            <a:r>
              <a:rPr lang="en-GB" sz="2800" b="1" dirty="0"/>
              <a:t>familiar with the administrative systems </a:t>
            </a:r>
            <a:r>
              <a:rPr lang="en-GB" sz="2800" dirty="0"/>
              <a:t>of the employer and be </a:t>
            </a:r>
            <a:r>
              <a:rPr lang="en-GB" sz="2800" b="1" dirty="0"/>
              <a:t>introduced to work colleagues </a:t>
            </a:r>
            <a:r>
              <a:rPr lang="en-GB" sz="2800" dirty="0"/>
              <a:t>and direct line management.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7133" y="124123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973" y="2694474"/>
            <a:ext cx="1803202" cy="1671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36" y="265161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81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738" y="1318736"/>
            <a:ext cx="94440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objective of induction is to </a:t>
            </a:r>
            <a:r>
              <a:rPr lang="en-GB" sz="2800" b="1" dirty="0"/>
              <a:t>familiarise new employees </a:t>
            </a:r>
            <a:r>
              <a:rPr lang="en-GB" sz="2800" dirty="0"/>
              <a:t>with their place of employment and to make them </a:t>
            </a:r>
            <a:r>
              <a:rPr lang="en-GB" sz="2800" b="1" dirty="0"/>
              <a:t>feel more comfortable</a:t>
            </a:r>
            <a:r>
              <a:rPr lang="en-GB" sz="2800" dirty="0"/>
              <a:t> in their new employment.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A successful induction programme will </a:t>
            </a:r>
            <a:r>
              <a:rPr lang="en-GB" sz="2800" b="1" dirty="0"/>
              <a:t>motivate staff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FF0000"/>
                </a:solidFill>
              </a:rPr>
              <a:t>reduce the risk of staff leaving</a:t>
            </a:r>
            <a:r>
              <a:rPr lang="en-GB" sz="2800" dirty="0"/>
              <a:t> at an early stage.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5738" y="209848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Induction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788" y="2863244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286324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5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8271" y="409872"/>
            <a:ext cx="875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YouTube video – Recruitment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1295" y="1844159"/>
            <a:ext cx="8482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https://www.youtube.com/watch?v=r-VcHu-wZxE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3" y="3156204"/>
            <a:ext cx="4110038" cy="23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40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1897" y="1590346"/>
            <a:ext cx="89923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Follow link: </a:t>
            </a:r>
          </a:p>
          <a:p>
            <a:endParaRPr lang="en-GB" sz="2800" dirty="0" smtClean="0"/>
          </a:p>
          <a:p>
            <a:r>
              <a:rPr lang="en-GB" sz="2800" dirty="0" smtClean="0"/>
              <a:t>https</a:t>
            </a:r>
            <a:r>
              <a:rPr lang="en-GB" sz="2800" dirty="0"/>
              <a:t>://www.practiceaptitudetests.com/psychometric-tests/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9186" y="291370"/>
            <a:ext cx="879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 – Psychometric tests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34" y="3227294"/>
            <a:ext cx="6204023" cy="29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1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1650" y="1428661"/>
            <a:ext cx="714375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Quiz – Recruitment process.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Time: 10 mins 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106308" y="30986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464" y="3130627"/>
            <a:ext cx="3990974" cy="2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8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2124" y="1485811"/>
            <a:ext cx="8824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 smtClean="0"/>
              <a:t>Exam question – Internal and external recruitment. </a:t>
            </a:r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Time: 30 mins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7745" y="19556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84" y="3471862"/>
            <a:ext cx="462229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8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575" y="135284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 err="1"/>
              <a:t>Kahoot</a:t>
            </a:r>
            <a:r>
              <a:rPr lang="en-GB" sz="2800" dirty="0"/>
              <a:t> quiz – recruitment </a:t>
            </a:r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Time: 15 mins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7733" y="166985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94" y="2499005"/>
            <a:ext cx="2824161" cy="28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2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2198" y="338435"/>
            <a:ext cx="39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Recruitment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904871" y="1412052"/>
            <a:ext cx="90106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Introduce the aims and objectives for the session.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Explain the recruitment process and give examples.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Evaluate the recruitment process in a written task.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Discuss the internal and external methods of recruitment.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Complete a written task on the internal and external methods of recruitment.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Answer the recruitment quiz questions.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Apply your knowledge and answer the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Kahoot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quiz questions.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Show a YouTube video on recruitment.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Recap the aims and objectives for the session.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12" y="418802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468" y="4329113"/>
            <a:ext cx="2691394" cy="19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75" y="1508850"/>
            <a:ext cx="100441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For </a:t>
            </a:r>
            <a:r>
              <a:rPr lang="en-GB" sz="2800" b="1" dirty="0"/>
              <a:t>small businesses </a:t>
            </a:r>
            <a:r>
              <a:rPr lang="en-GB" sz="2800" dirty="0"/>
              <a:t>recruitment is often a </a:t>
            </a:r>
            <a:r>
              <a:rPr lang="en-GB" sz="2800" b="1" dirty="0"/>
              <a:t>simple process. </a:t>
            </a:r>
            <a:r>
              <a:rPr lang="en-GB" sz="2800" dirty="0"/>
              <a:t>Managers and </a:t>
            </a:r>
            <a:r>
              <a:rPr lang="en-GB" sz="2800" b="1" dirty="0"/>
              <a:t>business owners often understand </a:t>
            </a:r>
            <a:r>
              <a:rPr lang="en-GB" sz="2800" dirty="0"/>
              <a:t>in detail what </a:t>
            </a:r>
            <a:r>
              <a:rPr lang="en-GB" sz="2800" b="1" dirty="0"/>
              <a:t>tasks are involved in a job </a:t>
            </a:r>
            <a:r>
              <a:rPr lang="en-GB" sz="2800" dirty="0"/>
              <a:t>and will know the type of person required to perform the job well.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Often finding someone to fill a vacancy can also be relatively simple, with word of mouth or the job centre sufficient to find suitable applicants.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5875" y="281285"/>
            <a:ext cx="9375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Recruitment – Small businesses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6" y="3139083"/>
            <a:ext cx="291465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8" y="3367683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0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3525" y="154680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Job analysis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Job description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Person speciﬁcation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Job advert 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Shortlisting 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Interview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4220" y="395585"/>
            <a:ext cx="921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formal recruitment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801" y="1871663"/>
            <a:ext cx="5407342" cy="3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9" y="1341776"/>
            <a:ext cx="9617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For </a:t>
            </a:r>
            <a:r>
              <a:rPr lang="en-GB" sz="2800" b="1" dirty="0"/>
              <a:t>larger businesses </a:t>
            </a:r>
            <a:r>
              <a:rPr lang="en-GB" sz="2800" dirty="0"/>
              <a:t>there is a more </a:t>
            </a:r>
            <a:r>
              <a:rPr lang="en-GB" sz="2800" b="1" dirty="0"/>
              <a:t>formal recruitment process </a:t>
            </a:r>
            <a:r>
              <a:rPr lang="en-GB" sz="2800" dirty="0"/>
              <a:t>that needs to be followed.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The first stage is the completion of a job analysis. A </a:t>
            </a:r>
            <a:r>
              <a:rPr lang="en-GB" sz="2800" b="1" dirty="0"/>
              <a:t>job analysis </a:t>
            </a:r>
            <a:r>
              <a:rPr lang="en-GB" sz="2800" dirty="0"/>
              <a:t>is the process which </a:t>
            </a:r>
            <a:r>
              <a:rPr lang="en-GB" sz="2800" b="1" dirty="0"/>
              <a:t>identifies</a:t>
            </a:r>
            <a:r>
              <a:rPr lang="en-GB" sz="2800" dirty="0"/>
              <a:t> and determines in detail the particular </a:t>
            </a:r>
            <a:r>
              <a:rPr lang="en-GB" sz="2800" b="1" dirty="0"/>
              <a:t>duties and requirements of the job</a:t>
            </a:r>
            <a:r>
              <a:rPr lang="en-GB" sz="2800" dirty="0"/>
              <a:t>, and also what the position requires in terms of aptitudes, knowledge, and skills.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5762" y="281285"/>
            <a:ext cx="8251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Formal recruitment process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537" y="2357437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2357437"/>
            <a:ext cx="19812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1" y="1427501"/>
            <a:ext cx="9915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/>
              <a:t>job analysis allows </a:t>
            </a:r>
            <a:r>
              <a:rPr lang="en-GB" sz="2800" dirty="0"/>
              <a:t>the </a:t>
            </a:r>
            <a:r>
              <a:rPr lang="en-GB" sz="2800" b="1" dirty="0"/>
              <a:t>completion of a job description</a:t>
            </a:r>
            <a:r>
              <a:rPr lang="en-GB" sz="2800" dirty="0"/>
              <a:t>. Every job should have some form of job description.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</a:t>
            </a:r>
            <a:r>
              <a:rPr lang="en-GB" sz="2800" b="1" dirty="0"/>
              <a:t>explains the tasks involved in the job,</a:t>
            </a:r>
            <a:r>
              <a:rPr lang="en-GB" sz="2800" dirty="0"/>
              <a:t> the </a:t>
            </a:r>
            <a:r>
              <a:rPr lang="en-GB" sz="2800" b="1" dirty="0"/>
              <a:t>job title</a:t>
            </a:r>
            <a:r>
              <a:rPr lang="en-GB" sz="2800" dirty="0"/>
              <a:t>, </a:t>
            </a:r>
            <a:r>
              <a:rPr lang="en-GB" sz="2800" b="1" dirty="0"/>
              <a:t>responsibilities</a:t>
            </a:r>
            <a:r>
              <a:rPr lang="en-GB" sz="2800" dirty="0"/>
              <a:t> attached to the job, place of work, and employment conditions (holidays, salary etc.). </a:t>
            </a:r>
            <a:r>
              <a:rPr lang="en-GB" sz="2800" b="1" dirty="0"/>
              <a:t>Job descriptions need to be updated regularly</a:t>
            </a:r>
            <a:r>
              <a:rPr lang="en-GB" sz="2800" dirty="0"/>
              <a:t>, as jobs often evolve, as those doing the job become more experienced and skilled.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4286" y="281285"/>
            <a:ext cx="4697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Job description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90" y="2276472"/>
            <a:ext cx="198120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4" y="2486023"/>
            <a:ext cx="4848226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2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263" y="1318915"/>
            <a:ext cx="106870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next stage in the recruitment process, after preparing or updating a job description is the preparation of a person specification.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This describes the skills, knowledge and experience needed by an individual to complete the job. It will detail educational requirements, experience and skills needed, perhaps physical attributes (e.g. for a fireman) and important aspects of personality required.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54717" y="395585"/>
            <a:ext cx="6082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Person specification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1" y="2506072"/>
            <a:ext cx="1295399" cy="1289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66" y="2506072"/>
            <a:ext cx="2971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7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787" y="1710035"/>
            <a:ext cx="8943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Once the job analysis, job description and person specification have been prepared the business can start to look for the right candidate.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819" y="572393"/>
            <a:ext cx="10067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Final stages – recruitment process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3541037"/>
            <a:ext cx="3338513" cy="210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3788558"/>
            <a:ext cx="3195638" cy="2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0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1822</Words>
  <Application>Microsoft Office PowerPoint</Application>
  <PresentationFormat>Widescreen</PresentationFormat>
  <Paragraphs>284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</dc:creator>
  <cp:lastModifiedBy>Tregoning, Daniel</cp:lastModifiedBy>
  <cp:revision>12</cp:revision>
  <dcterms:created xsi:type="dcterms:W3CDTF">2016-11-20T20:42:40Z</dcterms:created>
  <dcterms:modified xsi:type="dcterms:W3CDTF">2018-06-12T08:40:10Z</dcterms:modified>
</cp:coreProperties>
</file>