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71" r:id="rId6"/>
    <p:sldId id="260" r:id="rId7"/>
    <p:sldId id="267" r:id="rId8"/>
    <p:sldId id="261" r:id="rId9"/>
    <p:sldId id="262" r:id="rId10"/>
    <p:sldId id="263" r:id="rId11"/>
    <p:sldId id="264" r:id="rId12"/>
    <p:sldId id="269" r:id="rId13"/>
    <p:sldId id="265" r:id="rId14"/>
    <p:sldId id="266" r:id="rId15"/>
    <p:sldId id="27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showGuides="1">
      <p:cViewPr varScale="1">
        <p:scale>
          <a:sx n="67" d="100"/>
          <a:sy n="67" d="100"/>
        </p:scale>
        <p:origin x="858"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8F4D2065-E990-4E7C-8153-2A54878FD302}" type="datetimeFigureOut">
              <a:rPr lang="en-GB" smtClean="0"/>
              <a:t>21/11/2016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1E1CD7A-BD69-431F-9274-A86F1BF7243B}" type="slidenum">
              <a:rPr lang="en-GB" smtClean="0"/>
              <a:t>‹#›</a:t>
            </a:fld>
            <a:endParaRPr lang="en-GB"/>
          </a:p>
        </p:txBody>
      </p:sp>
    </p:spTree>
    <p:extLst>
      <p:ext uri="{BB962C8B-B14F-4D97-AF65-F5344CB8AC3E}">
        <p14:creationId xmlns:p14="http://schemas.microsoft.com/office/powerpoint/2010/main" val="4234586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F4D2065-E990-4E7C-8153-2A54878FD302}" type="datetimeFigureOut">
              <a:rPr lang="en-GB" smtClean="0"/>
              <a:t>21/11/2016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1E1CD7A-BD69-431F-9274-A86F1BF7243B}" type="slidenum">
              <a:rPr lang="en-GB" smtClean="0"/>
              <a:t>‹#›</a:t>
            </a:fld>
            <a:endParaRPr lang="en-GB"/>
          </a:p>
        </p:txBody>
      </p:sp>
    </p:spTree>
    <p:extLst>
      <p:ext uri="{BB962C8B-B14F-4D97-AF65-F5344CB8AC3E}">
        <p14:creationId xmlns:p14="http://schemas.microsoft.com/office/powerpoint/2010/main" val="1878189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F4D2065-E990-4E7C-8153-2A54878FD302}" type="datetimeFigureOut">
              <a:rPr lang="en-GB" smtClean="0"/>
              <a:t>21/11/2016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1E1CD7A-BD69-431F-9274-A86F1BF7243B}" type="slidenum">
              <a:rPr lang="en-GB" smtClean="0"/>
              <a:t>‹#›</a:t>
            </a:fld>
            <a:endParaRPr lang="en-GB"/>
          </a:p>
        </p:txBody>
      </p:sp>
    </p:spTree>
    <p:extLst>
      <p:ext uri="{BB962C8B-B14F-4D97-AF65-F5344CB8AC3E}">
        <p14:creationId xmlns:p14="http://schemas.microsoft.com/office/powerpoint/2010/main" val="2143928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F4D2065-E990-4E7C-8153-2A54878FD302}" type="datetimeFigureOut">
              <a:rPr lang="en-GB" smtClean="0"/>
              <a:t>21/11/2016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1E1CD7A-BD69-431F-9274-A86F1BF7243B}" type="slidenum">
              <a:rPr lang="en-GB" smtClean="0"/>
              <a:t>‹#›</a:t>
            </a:fld>
            <a:endParaRPr lang="en-GB"/>
          </a:p>
        </p:txBody>
      </p:sp>
    </p:spTree>
    <p:extLst>
      <p:ext uri="{BB962C8B-B14F-4D97-AF65-F5344CB8AC3E}">
        <p14:creationId xmlns:p14="http://schemas.microsoft.com/office/powerpoint/2010/main" val="514765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F4D2065-E990-4E7C-8153-2A54878FD302}" type="datetimeFigureOut">
              <a:rPr lang="en-GB" smtClean="0"/>
              <a:t>21/11/2016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1E1CD7A-BD69-431F-9274-A86F1BF7243B}" type="slidenum">
              <a:rPr lang="en-GB" smtClean="0"/>
              <a:t>‹#›</a:t>
            </a:fld>
            <a:endParaRPr lang="en-GB"/>
          </a:p>
        </p:txBody>
      </p:sp>
    </p:spTree>
    <p:extLst>
      <p:ext uri="{BB962C8B-B14F-4D97-AF65-F5344CB8AC3E}">
        <p14:creationId xmlns:p14="http://schemas.microsoft.com/office/powerpoint/2010/main" val="6152833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8F4D2065-E990-4E7C-8153-2A54878FD302}" type="datetimeFigureOut">
              <a:rPr lang="en-GB" smtClean="0"/>
              <a:t>21/11/2016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1E1CD7A-BD69-431F-9274-A86F1BF7243B}" type="slidenum">
              <a:rPr lang="en-GB" smtClean="0"/>
              <a:t>‹#›</a:t>
            </a:fld>
            <a:endParaRPr lang="en-GB"/>
          </a:p>
        </p:txBody>
      </p:sp>
    </p:spTree>
    <p:extLst>
      <p:ext uri="{BB962C8B-B14F-4D97-AF65-F5344CB8AC3E}">
        <p14:creationId xmlns:p14="http://schemas.microsoft.com/office/powerpoint/2010/main" val="35493321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8F4D2065-E990-4E7C-8153-2A54878FD302}" type="datetimeFigureOut">
              <a:rPr lang="en-GB" smtClean="0"/>
              <a:t>21/11/2016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1E1CD7A-BD69-431F-9274-A86F1BF7243B}" type="slidenum">
              <a:rPr lang="en-GB" smtClean="0"/>
              <a:t>‹#›</a:t>
            </a:fld>
            <a:endParaRPr lang="en-GB"/>
          </a:p>
        </p:txBody>
      </p:sp>
    </p:spTree>
    <p:extLst>
      <p:ext uri="{BB962C8B-B14F-4D97-AF65-F5344CB8AC3E}">
        <p14:creationId xmlns:p14="http://schemas.microsoft.com/office/powerpoint/2010/main" val="449542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F4D2065-E990-4E7C-8153-2A54878FD302}" type="datetimeFigureOut">
              <a:rPr lang="en-GB" smtClean="0"/>
              <a:t>21/11/2016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1E1CD7A-BD69-431F-9274-A86F1BF7243B}" type="slidenum">
              <a:rPr lang="en-GB" smtClean="0"/>
              <a:t>‹#›</a:t>
            </a:fld>
            <a:endParaRPr lang="en-GB"/>
          </a:p>
        </p:txBody>
      </p:sp>
    </p:spTree>
    <p:extLst>
      <p:ext uri="{BB962C8B-B14F-4D97-AF65-F5344CB8AC3E}">
        <p14:creationId xmlns:p14="http://schemas.microsoft.com/office/powerpoint/2010/main" val="36021223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4D2065-E990-4E7C-8153-2A54878FD302}" type="datetimeFigureOut">
              <a:rPr lang="en-GB" smtClean="0"/>
              <a:t>21/11/2016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1E1CD7A-BD69-431F-9274-A86F1BF7243B}" type="slidenum">
              <a:rPr lang="en-GB" smtClean="0"/>
              <a:t>‹#›</a:t>
            </a:fld>
            <a:endParaRPr lang="en-GB"/>
          </a:p>
        </p:txBody>
      </p:sp>
    </p:spTree>
    <p:extLst>
      <p:ext uri="{BB962C8B-B14F-4D97-AF65-F5344CB8AC3E}">
        <p14:creationId xmlns:p14="http://schemas.microsoft.com/office/powerpoint/2010/main" val="21053322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F4D2065-E990-4E7C-8153-2A54878FD302}" type="datetimeFigureOut">
              <a:rPr lang="en-GB" smtClean="0"/>
              <a:t>21/11/2016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1E1CD7A-BD69-431F-9274-A86F1BF7243B}" type="slidenum">
              <a:rPr lang="en-GB" smtClean="0"/>
              <a:t>‹#›</a:t>
            </a:fld>
            <a:endParaRPr lang="en-GB"/>
          </a:p>
        </p:txBody>
      </p:sp>
    </p:spTree>
    <p:extLst>
      <p:ext uri="{BB962C8B-B14F-4D97-AF65-F5344CB8AC3E}">
        <p14:creationId xmlns:p14="http://schemas.microsoft.com/office/powerpoint/2010/main" val="35603843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F4D2065-E990-4E7C-8153-2A54878FD302}" type="datetimeFigureOut">
              <a:rPr lang="en-GB" smtClean="0"/>
              <a:t>21/11/2016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1E1CD7A-BD69-431F-9274-A86F1BF7243B}" type="slidenum">
              <a:rPr lang="en-GB" smtClean="0"/>
              <a:t>‹#›</a:t>
            </a:fld>
            <a:endParaRPr lang="en-GB"/>
          </a:p>
        </p:txBody>
      </p:sp>
    </p:spTree>
    <p:extLst>
      <p:ext uri="{BB962C8B-B14F-4D97-AF65-F5344CB8AC3E}">
        <p14:creationId xmlns:p14="http://schemas.microsoft.com/office/powerpoint/2010/main" val="13924758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4D2065-E990-4E7C-8153-2A54878FD302}" type="datetimeFigureOut">
              <a:rPr lang="en-GB" smtClean="0"/>
              <a:t>21/11/2016</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E1CD7A-BD69-431F-9274-A86F1BF7243B}" type="slidenum">
              <a:rPr lang="en-GB" smtClean="0"/>
              <a:t>‹#›</a:t>
            </a:fld>
            <a:endParaRPr lang="en-GB"/>
          </a:p>
        </p:txBody>
      </p:sp>
    </p:spTree>
    <p:extLst>
      <p:ext uri="{BB962C8B-B14F-4D97-AF65-F5344CB8AC3E}">
        <p14:creationId xmlns:p14="http://schemas.microsoft.com/office/powerpoint/2010/main" val="29534875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85849" y="1084600"/>
            <a:ext cx="10044113" cy="4832092"/>
          </a:xfrm>
          <a:prstGeom prst="rect">
            <a:avLst/>
          </a:prstGeom>
        </p:spPr>
        <p:txBody>
          <a:bodyPr wrap="square">
            <a:spAutoFit/>
          </a:bodyPr>
          <a:lstStyle/>
          <a:p>
            <a:pPr marL="285750" indent="-285750">
              <a:buFont typeface="Arial" panose="020B0604020202020204" pitchFamily="34" charset="0"/>
              <a:buChar char="•"/>
            </a:pPr>
            <a:endParaRPr lang="en-GB" sz="2800" dirty="0"/>
          </a:p>
          <a:p>
            <a:pPr marL="285750" indent="-285750">
              <a:buFont typeface="Arial" panose="020B0604020202020204" pitchFamily="34" charset="0"/>
              <a:buChar char="•"/>
            </a:pPr>
            <a:r>
              <a:rPr lang="en-GB" sz="2800" dirty="0"/>
              <a:t>Introduce the aims and objectives for the session.</a:t>
            </a:r>
          </a:p>
          <a:p>
            <a:pPr marL="285750" indent="-285750">
              <a:buFont typeface="Arial" panose="020B0604020202020204" pitchFamily="34" charset="0"/>
              <a:buChar char="•"/>
            </a:pPr>
            <a:endParaRPr lang="en-GB" sz="2800" dirty="0"/>
          </a:p>
          <a:p>
            <a:pPr marL="285750" indent="-285750">
              <a:buFont typeface="Arial" panose="020B0604020202020204" pitchFamily="34" charset="0"/>
              <a:buChar char="•"/>
            </a:pPr>
            <a:r>
              <a:rPr lang="en-GB" sz="2800" dirty="0"/>
              <a:t>Explain the appraisal system and self/ peer assessment. </a:t>
            </a:r>
          </a:p>
          <a:p>
            <a:pPr marL="285750" indent="-285750">
              <a:buFont typeface="Arial" panose="020B0604020202020204" pitchFamily="34" charset="0"/>
              <a:buChar char="•"/>
            </a:pPr>
            <a:endParaRPr lang="en-GB" sz="2800" dirty="0"/>
          </a:p>
          <a:p>
            <a:pPr marL="285750" indent="-285750">
              <a:buFont typeface="Arial" panose="020B0604020202020204" pitchFamily="34" charset="0"/>
              <a:buChar char="•"/>
            </a:pPr>
            <a:r>
              <a:rPr lang="en-GB" sz="2800" dirty="0"/>
              <a:t>Answer the advantages and disadvantages of appraisal quiz. </a:t>
            </a:r>
          </a:p>
          <a:p>
            <a:pPr marL="285750" indent="-285750">
              <a:buFont typeface="Arial" panose="020B0604020202020204" pitchFamily="34" charset="0"/>
              <a:buChar char="•"/>
            </a:pPr>
            <a:endParaRPr lang="en-GB" sz="2800" dirty="0"/>
          </a:p>
          <a:p>
            <a:pPr marL="285750" indent="-285750">
              <a:buFont typeface="Arial" panose="020B0604020202020204" pitchFamily="34" charset="0"/>
              <a:buChar char="•"/>
            </a:pPr>
            <a:r>
              <a:rPr lang="en-GB" sz="2800" dirty="0"/>
              <a:t>Discuss how workforce appraisal can help performance on the job. </a:t>
            </a:r>
          </a:p>
          <a:p>
            <a:pPr marL="285750" indent="-285750">
              <a:buFont typeface="Arial" panose="020B0604020202020204" pitchFamily="34" charset="0"/>
              <a:buChar char="•"/>
            </a:pPr>
            <a:endParaRPr lang="en-GB" sz="2800" dirty="0"/>
          </a:p>
          <a:p>
            <a:pPr marL="285750" indent="-285750">
              <a:buFont typeface="Arial" panose="020B0604020202020204" pitchFamily="34" charset="0"/>
              <a:buChar char="•"/>
            </a:pPr>
            <a:r>
              <a:rPr lang="en-GB" sz="2800" dirty="0"/>
              <a:t>Recap the aims and objectives for the session.</a:t>
            </a:r>
          </a:p>
        </p:txBody>
      </p:sp>
      <p:sp>
        <p:nvSpPr>
          <p:cNvPr id="5" name="Rectangle 4"/>
          <p:cNvSpPr/>
          <p:nvPr/>
        </p:nvSpPr>
        <p:spPr>
          <a:xfrm>
            <a:off x="2534848" y="218420"/>
            <a:ext cx="6122190"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Workforce appraisal </a:t>
            </a:r>
          </a:p>
        </p:txBody>
      </p:sp>
      <p:sp>
        <p:nvSpPr>
          <p:cNvPr id="6" name="AutoShape 2" descr="Image result for appraisal"/>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7" name="Picture 6"/>
          <p:cNvPicPr>
            <a:picLocks noChangeAspect="1"/>
          </p:cNvPicPr>
          <p:nvPr/>
        </p:nvPicPr>
        <p:blipFill>
          <a:blip r:embed="rId2"/>
          <a:stretch>
            <a:fillRect/>
          </a:stretch>
        </p:blipFill>
        <p:spPr>
          <a:xfrm>
            <a:off x="9751114" y="485775"/>
            <a:ext cx="1945585" cy="1657350"/>
          </a:xfrm>
          <a:prstGeom prst="rect">
            <a:avLst/>
          </a:prstGeom>
        </p:spPr>
      </p:pic>
      <p:pic>
        <p:nvPicPr>
          <p:cNvPr id="8" name="Picture 7"/>
          <p:cNvPicPr>
            <a:picLocks noChangeAspect="1"/>
          </p:cNvPicPr>
          <p:nvPr/>
        </p:nvPicPr>
        <p:blipFill>
          <a:blip r:embed="rId3"/>
          <a:stretch>
            <a:fillRect/>
          </a:stretch>
        </p:blipFill>
        <p:spPr>
          <a:xfrm>
            <a:off x="9282114" y="4857751"/>
            <a:ext cx="1428749" cy="1428749"/>
          </a:xfrm>
          <a:prstGeom prst="rect">
            <a:avLst/>
          </a:prstGeom>
        </p:spPr>
      </p:pic>
    </p:spTree>
    <p:extLst>
      <p:ext uri="{BB962C8B-B14F-4D97-AF65-F5344CB8AC3E}">
        <p14:creationId xmlns:p14="http://schemas.microsoft.com/office/powerpoint/2010/main" val="41348981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43213" y="1043292"/>
            <a:ext cx="10204150" cy="5262979"/>
          </a:xfrm>
          <a:prstGeom prst="rect">
            <a:avLst/>
          </a:prstGeom>
        </p:spPr>
        <p:txBody>
          <a:bodyPr wrap="square">
            <a:spAutoFit/>
          </a:bodyPr>
          <a:lstStyle/>
          <a:p>
            <a:r>
              <a:rPr lang="en-GB" sz="2800" dirty="0"/>
              <a:t>Peer assessment refers to the process of having employees of a similar level of responsibility critically comment upon the performance of a co-worker and perhaps suggest methods of improvement. </a:t>
            </a:r>
          </a:p>
          <a:p>
            <a:endParaRPr lang="en-GB" sz="2800" dirty="0"/>
          </a:p>
          <a:p>
            <a:endParaRPr lang="en-GB" sz="2800" dirty="0"/>
          </a:p>
          <a:p>
            <a:endParaRPr lang="en-GB" sz="2800" dirty="0"/>
          </a:p>
          <a:p>
            <a:endParaRPr lang="en-GB" sz="2800" dirty="0"/>
          </a:p>
          <a:p>
            <a:r>
              <a:rPr lang="en-GB" sz="2800" dirty="0"/>
              <a:t>This method helps employees learn from each other and it may be less critical (softer) than appraisal by managers. This is useful when large groups require appraisal and may be helpful as workers naturally compare their performance with that of their co-workers.</a:t>
            </a:r>
            <a:endParaRPr lang="en-GB" sz="2800" dirty="0"/>
          </a:p>
        </p:txBody>
      </p:sp>
      <p:sp>
        <p:nvSpPr>
          <p:cNvPr id="3" name="Rectangle 2"/>
          <p:cNvSpPr/>
          <p:nvPr/>
        </p:nvSpPr>
        <p:spPr>
          <a:xfrm>
            <a:off x="3183413" y="119962"/>
            <a:ext cx="5107552" cy="923330"/>
          </a:xfrm>
          <a:prstGeom prst="rect">
            <a:avLst/>
          </a:prstGeom>
          <a:noFill/>
        </p:spPr>
        <p:txBody>
          <a:bodyPr wrap="none" lIns="91440" tIns="45720" rIns="91440" bIns="45720">
            <a:spAutoFit/>
          </a:bodyPr>
          <a:lstStyle/>
          <a:p>
            <a:pPr algn="ctr"/>
            <a:r>
              <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Peer assessment </a:t>
            </a:r>
            <a:endPar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4" name="Picture 3"/>
          <p:cNvPicPr>
            <a:picLocks noChangeAspect="1"/>
          </p:cNvPicPr>
          <p:nvPr/>
        </p:nvPicPr>
        <p:blipFill>
          <a:blip r:embed="rId2"/>
          <a:stretch>
            <a:fillRect/>
          </a:stretch>
        </p:blipFill>
        <p:spPr>
          <a:xfrm>
            <a:off x="3062288" y="2738437"/>
            <a:ext cx="3009900" cy="1238250"/>
          </a:xfrm>
          <a:prstGeom prst="rect">
            <a:avLst/>
          </a:prstGeom>
        </p:spPr>
      </p:pic>
      <p:pic>
        <p:nvPicPr>
          <p:cNvPr id="5" name="Picture 4"/>
          <p:cNvPicPr>
            <a:picLocks noChangeAspect="1"/>
          </p:cNvPicPr>
          <p:nvPr/>
        </p:nvPicPr>
        <p:blipFill>
          <a:blip r:embed="rId3"/>
          <a:stretch>
            <a:fillRect/>
          </a:stretch>
        </p:blipFill>
        <p:spPr>
          <a:xfrm>
            <a:off x="7729536" y="2635912"/>
            <a:ext cx="1362075" cy="1443300"/>
          </a:xfrm>
          <a:prstGeom prst="rect">
            <a:avLst/>
          </a:prstGeom>
        </p:spPr>
      </p:pic>
    </p:spTree>
    <p:extLst>
      <p:ext uri="{BB962C8B-B14F-4D97-AF65-F5344CB8AC3E}">
        <p14:creationId xmlns:p14="http://schemas.microsoft.com/office/powerpoint/2010/main" val="34568606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85850" y="1516441"/>
            <a:ext cx="10201276" cy="4832092"/>
          </a:xfrm>
          <a:prstGeom prst="rect">
            <a:avLst/>
          </a:prstGeom>
        </p:spPr>
        <p:txBody>
          <a:bodyPr wrap="square">
            <a:spAutoFit/>
          </a:bodyPr>
          <a:lstStyle/>
          <a:p>
            <a:r>
              <a:rPr lang="en-GB" sz="2800" dirty="0"/>
              <a:t>360 degree appraisals involve the appraised staff member receiving feedback from people (named or anonymous) whose views are considered helpful and relevant.</a:t>
            </a:r>
          </a:p>
          <a:p>
            <a:endParaRPr lang="en-GB" sz="2800" dirty="0"/>
          </a:p>
          <a:p>
            <a:endParaRPr lang="en-GB" sz="2800" dirty="0"/>
          </a:p>
          <a:p>
            <a:endParaRPr lang="en-GB" sz="2800" dirty="0"/>
          </a:p>
          <a:p>
            <a:endParaRPr lang="en-GB" sz="2800" dirty="0"/>
          </a:p>
          <a:p>
            <a:endParaRPr lang="en-GB" sz="2800" dirty="0"/>
          </a:p>
          <a:p>
            <a:r>
              <a:rPr lang="en-GB" sz="2800" dirty="0"/>
              <a:t> This could come from staff or other stakeholders who are in a position to make judgements on performance – fellow workers, line managers, junior staff, team members, customers and suppliers. </a:t>
            </a:r>
          </a:p>
        </p:txBody>
      </p:sp>
      <p:sp>
        <p:nvSpPr>
          <p:cNvPr id="3" name="Rectangle 2"/>
          <p:cNvSpPr/>
          <p:nvPr/>
        </p:nvSpPr>
        <p:spPr>
          <a:xfrm>
            <a:off x="2583608" y="314538"/>
            <a:ext cx="6150531" cy="923330"/>
          </a:xfrm>
          <a:prstGeom prst="rect">
            <a:avLst/>
          </a:prstGeom>
          <a:noFill/>
        </p:spPr>
        <p:txBody>
          <a:bodyPr wrap="none" lIns="91440" tIns="45720" rIns="91440" bIns="45720">
            <a:spAutoFit/>
          </a:bodyPr>
          <a:lstStyle/>
          <a:p>
            <a:pPr algn="ctr"/>
            <a:r>
              <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360 degree appraisal</a:t>
            </a:r>
            <a:endPar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4" name="Picture 3"/>
          <p:cNvPicPr>
            <a:picLocks noChangeAspect="1"/>
          </p:cNvPicPr>
          <p:nvPr/>
        </p:nvPicPr>
        <p:blipFill>
          <a:blip r:embed="rId2"/>
          <a:stretch>
            <a:fillRect/>
          </a:stretch>
        </p:blipFill>
        <p:spPr>
          <a:xfrm>
            <a:off x="7481887" y="2552699"/>
            <a:ext cx="2943225" cy="1552575"/>
          </a:xfrm>
          <a:prstGeom prst="rect">
            <a:avLst/>
          </a:prstGeom>
        </p:spPr>
      </p:pic>
      <p:pic>
        <p:nvPicPr>
          <p:cNvPr id="5" name="Picture 4"/>
          <p:cNvPicPr>
            <a:picLocks noChangeAspect="1"/>
          </p:cNvPicPr>
          <p:nvPr/>
        </p:nvPicPr>
        <p:blipFill>
          <a:blip r:embed="rId3"/>
          <a:stretch>
            <a:fillRect/>
          </a:stretch>
        </p:blipFill>
        <p:spPr>
          <a:xfrm>
            <a:off x="2640758" y="3127624"/>
            <a:ext cx="2828925" cy="1609725"/>
          </a:xfrm>
          <a:prstGeom prst="rect">
            <a:avLst/>
          </a:prstGeom>
        </p:spPr>
      </p:pic>
    </p:spTree>
    <p:extLst>
      <p:ext uri="{BB962C8B-B14F-4D97-AF65-F5344CB8AC3E}">
        <p14:creationId xmlns:p14="http://schemas.microsoft.com/office/powerpoint/2010/main" val="20923898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43038" y="1471523"/>
            <a:ext cx="9658350" cy="4832092"/>
          </a:xfrm>
          <a:prstGeom prst="rect">
            <a:avLst/>
          </a:prstGeom>
        </p:spPr>
        <p:txBody>
          <a:bodyPr wrap="square">
            <a:spAutoFit/>
          </a:bodyPr>
          <a:lstStyle/>
          <a:p>
            <a:r>
              <a:rPr lang="en-GB" sz="2800" dirty="0"/>
              <a:t>It could also </a:t>
            </a:r>
            <a:r>
              <a:rPr lang="en-GB" sz="2800" b="1" dirty="0"/>
              <a:t>include self-assessment to give a complete appraisa</a:t>
            </a:r>
            <a:r>
              <a:rPr lang="en-GB" sz="2800" dirty="0"/>
              <a:t>l of the individual. </a:t>
            </a:r>
          </a:p>
          <a:p>
            <a:endParaRPr lang="en-GB" sz="2800" dirty="0"/>
          </a:p>
          <a:p>
            <a:endParaRPr lang="en-GB" sz="2800" dirty="0"/>
          </a:p>
          <a:p>
            <a:endParaRPr lang="en-GB" sz="2800" dirty="0"/>
          </a:p>
          <a:p>
            <a:endParaRPr lang="en-GB" sz="2800" dirty="0"/>
          </a:p>
          <a:p>
            <a:endParaRPr lang="en-GB" sz="2800" dirty="0"/>
          </a:p>
          <a:p>
            <a:endParaRPr lang="en-GB" sz="2800" dirty="0"/>
          </a:p>
          <a:p>
            <a:r>
              <a:rPr lang="en-GB" sz="2800" dirty="0"/>
              <a:t>The method should provide a full (360 degree) picture of performance and may help a business when making decisions related to the promotion of individuals.</a:t>
            </a:r>
            <a:endParaRPr lang="en-GB" sz="2800" dirty="0"/>
          </a:p>
        </p:txBody>
      </p:sp>
      <p:pic>
        <p:nvPicPr>
          <p:cNvPr id="3" name="Picture 2"/>
          <p:cNvPicPr>
            <a:picLocks noChangeAspect="1"/>
          </p:cNvPicPr>
          <p:nvPr/>
        </p:nvPicPr>
        <p:blipFill>
          <a:blip r:embed="rId2"/>
          <a:stretch>
            <a:fillRect/>
          </a:stretch>
        </p:blipFill>
        <p:spPr>
          <a:xfrm>
            <a:off x="2896296" y="437170"/>
            <a:ext cx="5913633" cy="640135"/>
          </a:xfrm>
          <a:prstGeom prst="rect">
            <a:avLst/>
          </a:prstGeom>
        </p:spPr>
      </p:pic>
      <p:pic>
        <p:nvPicPr>
          <p:cNvPr id="4" name="Picture 3"/>
          <p:cNvPicPr>
            <a:picLocks noChangeAspect="1"/>
          </p:cNvPicPr>
          <p:nvPr/>
        </p:nvPicPr>
        <p:blipFill>
          <a:blip r:embed="rId3"/>
          <a:stretch>
            <a:fillRect/>
          </a:stretch>
        </p:blipFill>
        <p:spPr>
          <a:xfrm>
            <a:off x="6824662" y="2376488"/>
            <a:ext cx="2143125" cy="2133600"/>
          </a:xfrm>
          <a:prstGeom prst="rect">
            <a:avLst/>
          </a:prstGeom>
        </p:spPr>
      </p:pic>
      <p:pic>
        <p:nvPicPr>
          <p:cNvPr id="5" name="Picture 4"/>
          <p:cNvPicPr>
            <a:picLocks noChangeAspect="1"/>
          </p:cNvPicPr>
          <p:nvPr/>
        </p:nvPicPr>
        <p:blipFill>
          <a:blip r:embed="rId4"/>
          <a:stretch>
            <a:fillRect/>
          </a:stretch>
        </p:blipFill>
        <p:spPr>
          <a:xfrm>
            <a:off x="2896296" y="2582990"/>
            <a:ext cx="1794765" cy="1927098"/>
          </a:xfrm>
          <a:prstGeom prst="rect">
            <a:avLst/>
          </a:prstGeom>
        </p:spPr>
      </p:pic>
    </p:spTree>
    <p:extLst>
      <p:ext uri="{BB962C8B-B14F-4D97-AF65-F5344CB8AC3E}">
        <p14:creationId xmlns:p14="http://schemas.microsoft.com/office/powerpoint/2010/main" val="40339373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47825" y="1342936"/>
            <a:ext cx="9867900" cy="4401205"/>
          </a:xfrm>
          <a:prstGeom prst="rect">
            <a:avLst/>
          </a:prstGeom>
        </p:spPr>
        <p:txBody>
          <a:bodyPr wrap="square">
            <a:spAutoFit/>
          </a:bodyPr>
          <a:lstStyle/>
          <a:p>
            <a:r>
              <a:rPr lang="en-GB" sz="2800" b="1" u="sng" dirty="0"/>
              <a:t>Task: </a:t>
            </a:r>
          </a:p>
          <a:p>
            <a:endParaRPr lang="en-GB" sz="2800" dirty="0"/>
          </a:p>
          <a:p>
            <a:r>
              <a:rPr lang="en-GB" sz="2800" dirty="0"/>
              <a:t>Advantages and disadvantages of appraisal quiz. </a:t>
            </a:r>
          </a:p>
          <a:p>
            <a:endParaRPr lang="en-GB" sz="2800" b="1" dirty="0"/>
          </a:p>
          <a:p>
            <a:endParaRPr lang="en-GB" sz="2800" b="1" dirty="0"/>
          </a:p>
          <a:p>
            <a:endParaRPr lang="en-GB" sz="2800" b="1" dirty="0"/>
          </a:p>
          <a:p>
            <a:endParaRPr lang="en-GB" sz="2800" b="1" dirty="0"/>
          </a:p>
          <a:p>
            <a:endParaRPr lang="en-GB" sz="2800" b="1" dirty="0"/>
          </a:p>
          <a:p>
            <a:endParaRPr lang="en-GB" sz="2800" b="1" dirty="0"/>
          </a:p>
          <a:p>
            <a:r>
              <a:rPr lang="en-GB" sz="2800" b="1" dirty="0"/>
              <a:t>Time: 15 mins </a:t>
            </a:r>
          </a:p>
        </p:txBody>
      </p:sp>
      <p:sp>
        <p:nvSpPr>
          <p:cNvPr id="3" name="Rectangle 2"/>
          <p:cNvSpPr/>
          <p:nvPr/>
        </p:nvSpPr>
        <p:spPr>
          <a:xfrm>
            <a:off x="4177745" y="308700"/>
            <a:ext cx="3036408" cy="923330"/>
          </a:xfrm>
          <a:prstGeom prst="rect">
            <a:avLst/>
          </a:prstGeom>
          <a:noFill/>
        </p:spPr>
        <p:txBody>
          <a:bodyPr wrap="none" lIns="91440" tIns="45720" rIns="91440" bIns="45720">
            <a:spAutoFit/>
          </a:bodyPr>
          <a:lstStyle/>
          <a:p>
            <a:pPr algn="ctr"/>
            <a:r>
              <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Activity 2 </a:t>
            </a:r>
            <a:endPar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4" name="Picture 3"/>
          <p:cNvPicPr>
            <a:picLocks noChangeAspect="1"/>
          </p:cNvPicPr>
          <p:nvPr/>
        </p:nvPicPr>
        <p:blipFill>
          <a:blip r:embed="rId2"/>
          <a:stretch>
            <a:fillRect/>
          </a:stretch>
        </p:blipFill>
        <p:spPr>
          <a:xfrm>
            <a:off x="5138739" y="3100954"/>
            <a:ext cx="5286374" cy="2643187"/>
          </a:xfrm>
          <a:prstGeom prst="rect">
            <a:avLst/>
          </a:prstGeom>
        </p:spPr>
      </p:pic>
    </p:spTree>
    <p:extLst>
      <p:ext uri="{BB962C8B-B14F-4D97-AF65-F5344CB8AC3E}">
        <p14:creationId xmlns:p14="http://schemas.microsoft.com/office/powerpoint/2010/main" val="2336619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71599" y="1228635"/>
            <a:ext cx="8758237" cy="4401205"/>
          </a:xfrm>
          <a:prstGeom prst="rect">
            <a:avLst/>
          </a:prstGeom>
        </p:spPr>
        <p:txBody>
          <a:bodyPr wrap="square">
            <a:spAutoFit/>
          </a:bodyPr>
          <a:lstStyle/>
          <a:p>
            <a:r>
              <a:rPr lang="en-GB" sz="2800" b="1" u="sng" dirty="0"/>
              <a:t>Task:</a:t>
            </a:r>
          </a:p>
          <a:p>
            <a:endParaRPr lang="en-GB" sz="2800" dirty="0"/>
          </a:p>
          <a:p>
            <a:r>
              <a:rPr lang="en-GB" sz="2800" dirty="0"/>
              <a:t>How can performance appraisal help you on the job?</a:t>
            </a:r>
          </a:p>
          <a:p>
            <a:endParaRPr lang="en-GB" sz="2800" dirty="0"/>
          </a:p>
          <a:p>
            <a:endParaRPr lang="en-GB" sz="2800" dirty="0"/>
          </a:p>
          <a:p>
            <a:endParaRPr lang="en-GB" sz="2800" dirty="0"/>
          </a:p>
          <a:p>
            <a:endParaRPr lang="en-GB" sz="2800" dirty="0"/>
          </a:p>
          <a:p>
            <a:endParaRPr lang="en-GB" sz="2800" dirty="0"/>
          </a:p>
          <a:p>
            <a:endParaRPr lang="en-GB" sz="2800" dirty="0"/>
          </a:p>
          <a:p>
            <a:r>
              <a:rPr lang="en-GB" sz="2800" b="1" dirty="0"/>
              <a:t>Time: 20 mins </a:t>
            </a:r>
          </a:p>
        </p:txBody>
      </p:sp>
      <p:sp>
        <p:nvSpPr>
          <p:cNvPr id="3" name="Rectangle 2"/>
          <p:cNvSpPr/>
          <p:nvPr/>
        </p:nvSpPr>
        <p:spPr>
          <a:xfrm>
            <a:off x="4232514" y="181273"/>
            <a:ext cx="3036409" cy="923330"/>
          </a:xfrm>
          <a:prstGeom prst="rect">
            <a:avLst/>
          </a:prstGeom>
          <a:noFill/>
        </p:spPr>
        <p:txBody>
          <a:bodyPr wrap="none" lIns="91440" tIns="45720" rIns="91440" bIns="45720">
            <a:spAutoFit/>
          </a:bodyPr>
          <a:lstStyle/>
          <a:p>
            <a:pPr algn="ctr"/>
            <a:r>
              <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Activity 3 </a:t>
            </a:r>
            <a:endPar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4" name="Picture 3"/>
          <p:cNvPicPr>
            <a:picLocks noChangeAspect="1"/>
          </p:cNvPicPr>
          <p:nvPr/>
        </p:nvPicPr>
        <p:blipFill>
          <a:blip r:embed="rId2"/>
          <a:stretch>
            <a:fillRect/>
          </a:stretch>
        </p:blipFill>
        <p:spPr>
          <a:xfrm>
            <a:off x="5160254" y="3429237"/>
            <a:ext cx="5586326" cy="1900802"/>
          </a:xfrm>
          <a:prstGeom prst="rect">
            <a:avLst/>
          </a:prstGeom>
        </p:spPr>
      </p:pic>
    </p:spTree>
    <p:extLst>
      <p:ext uri="{BB962C8B-B14F-4D97-AF65-F5344CB8AC3E}">
        <p14:creationId xmlns:p14="http://schemas.microsoft.com/office/powerpoint/2010/main" val="14915668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85849" y="1084600"/>
            <a:ext cx="10044113" cy="4832092"/>
          </a:xfrm>
          <a:prstGeom prst="rect">
            <a:avLst/>
          </a:prstGeom>
        </p:spPr>
        <p:txBody>
          <a:bodyPr wrap="square">
            <a:spAutoFit/>
          </a:bodyPr>
          <a:lstStyle/>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800" b="0" i="0" u="none" strike="noStrike" kern="0" cap="none" spc="0" normalizeH="0" baseline="0" noProof="0" dirty="0">
              <a:ln>
                <a:noFill/>
              </a:ln>
              <a:solidFill>
                <a:sysClr val="windowText" lastClr="000000"/>
              </a:solidFill>
              <a:effectLst/>
              <a:uLnTx/>
              <a:uFillTx/>
            </a:endParaRP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0" cap="none" spc="0" normalizeH="0" baseline="0" noProof="0" dirty="0">
                <a:ln>
                  <a:noFill/>
                </a:ln>
                <a:solidFill>
                  <a:sysClr val="windowText" lastClr="000000"/>
                </a:solidFill>
                <a:effectLst/>
                <a:uLnTx/>
                <a:uFillTx/>
              </a:rPr>
              <a:t>Introduce the aims and objectives for the session.</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800" b="0" i="0" u="none" strike="noStrike" kern="0" cap="none" spc="0" normalizeH="0" baseline="0" noProof="0" dirty="0">
              <a:ln>
                <a:noFill/>
              </a:ln>
              <a:solidFill>
                <a:sysClr val="windowText" lastClr="000000"/>
              </a:solidFill>
              <a:effectLst/>
              <a:uLnTx/>
              <a:uFillTx/>
            </a:endParaRP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0" cap="none" spc="0" normalizeH="0" baseline="0" noProof="0" dirty="0">
                <a:ln>
                  <a:noFill/>
                </a:ln>
                <a:solidFill>
                  <a:sysClr val="windowText" lastClr="000000"/>
                </a:solidFill>
                <a:effectLst/>
                <a:uLnTx/>
                <a:uFillTx/>
              </a:rPr>
              <a:t>Explain the appraisal system and self/ peer assessment. </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800" b="0" i="0" u="none" strike="noStrike" kern="0" cap="none" spc="0" normalizeH="0" baseline="0" noProof="0" dirty="0">
              <a:ln>
                <a:noFill/>
              </a:ln>
              <a:solidFill>
                <a:sysClr val="windowText" lastClr="000000"/>
              </a:solidFill>
              <a:effectLst/>
              <a:uLnTx/>
              <a:uFillTx/>
            </a:endParaRP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0" cap="none" spc="0" normalizeH="0" baseline="0" noProof="0" dirty="0">
                <a:ln>
                  <a:noFill/>
                </a:ln>
                <a:solidFill>
                  <a:sysClr val="windowText" lastClr="000000"/>
                </a:solidFill>
                <a:effectLst/>
                <a:uLnTx/>
                <a:uFillTx/>
              </a:rPr>
              <a:t>Answer the advantages and disadvantages of appraisal quiz. </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800" b="0" i="0" u="none" strike="noStrike" kern="0" cap="none" spc="0" normalizeH="0" baseline="0" noProof="0" dirty="0">
              <a:ln>
                <a:noFill/>
              </a:ln>
              <a:solidFill>
                <a:sysClr val="windowText" lastClr="000000"/>
              </a:solidFill>
              <a:effectLst/>
              <a:uLnTx/>
              <a:uFillTx/>
            </a:endParaRP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0" cap="none" spc="0" normalizeH="0" baseline="0" noProof="0" dirty="0">
                <a:ln>
                  <a:noFill/>
                </a:ln>
                <a:solidFill>
                  <a:sysClr val="windowText" lastClr="000000"/>
                </a:solidFill>
                <a:effectLst/>
                <a:uLnTx/>
                <a:uFillTx/>
              </a:rPr>
              <a:t>Discuss how workforce appraisal can help performance on the job. </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800" b="0" i="0" u="none" strike="noStrike" kern="0" cap="none" spc="0" normalizeH="0" baseline="0" noProof="0" dirty="0">
              <a:ln>
                <a:noFill/>
              </a:ln>
              <a:solidFill>
                <a:sysClr val="windowText" lastClr="000000"/>
              </a:solidFill>
              <a:effectLst/>
              <a:uLnTx/>
              <a:uFillTx/>
            </a:endParaRP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0" cap="none" spc="0" normalizeH="0" baseline="0" noProof="0" dirty="0">
                <a:ln>
                  <a:noFill/>
                </a:ln>
                <a:solidFill>
                  <a:sysClr val="windowText" lastClr="000000"/>
                </a:solidFill>
                <a:effectLst/>
                <a:uLnTx/>
                <a:uFillTx/>
              </a:rPr>
              <a:t>Recap the aims and objectives for the session.</a:t>
            </a:r>
          </a:p>
        </p:txBody>
      </p:sp>
      <p:sp>
        <p:nvSpPr>
          <p:cNvPr id="5" name="Rectangle 4"/>
          <p:cNvSpPr/>
          <p:nvPr/>
        </p:nvSpPr>
        <p:spPr>
          <a:xfrm>
            <a:off x="2534848" y="218420"/>
            <a:ext cx="6122190" cy="923330"/>
          </a:xfrm>
          <a:prstGeom prst="rect">
            <a:avLst/>
          </a:prstGeom>
          <a:noFill/>
        </p:spPr>
        <p:txBody>
          <a:bodyPr wrap="none" lIns="91440" tIns="45720" rIns="91440" bIns="4572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5400" b="1" i="0" u="none" strike="noStrike" kern="0" cap="none" spc="0" normalizeH="0" baseline="0" noProof="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uLnTx/>
                <a:uFillTx/>
              </a:rPr>
              <a:t>Workforce appraisal </a:t>
            </a:r>
          </a:p>
        </p:txBody>
      </p:sp>
      <p:sp>
        <p:nvSpPr>
          <p:cNvPr id="6" name="AutoShape 2" descr="Image result for appraisal"/>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pic>
        <p:nvPicPr>
          <p:cNvPr id="7" name="Picture 6"/>
          <p:cNvPicPr>
            <a:picLocks noChangeAspect="1"/>
          </p:cNvPicPr>
          <p:nvPr/>
        </p:nvPicPr>
        <p:blipFill>
          <a:blip r:embed="rId2"/>
          <a:stretch>
            <a:fillRect/>
          </a:stretch>
        </p:blipFill>
        <p:spPr>
          <a:xfrm>
            <a:off x="9751114" y="485775"/>
            <a:ext cx="1945585" cy="1657350"/>
          </a:xfrm>
          <a:prstGeom prst="rect">
            <a:avLst/>
          </a:prstGeom>
        </p:spPr>
      </p:pic>
      <p:pic>
        <p:nvPicPr>
          <p:cNvPr id="8" name="Picture 7"/>
          <p:cNvPicPr>
            <a:picLocks noChangeAspect="1"/>
          </p:cNvPicPr>
          <p:nvPr/>
        </p:nvPicPr>
        <p:blipFill>
          <a:blip r:embed="rId3"/>
          <a:stretch>
            <a:fillRect/>
          </a:stretch>
        </p:blipFill>
        <p:spPr>
          <a:xfrm>
            <a:off x="9282114" y="4857751"/>
            <a:ext cx="1428749" cy="1428749"/>
          </a:xfrm>
          <a:prstGeom prst="rect">
            <a:avLst/>
          </a:prstGeom>
        </p:spPr>
      </p:pic>
    </p:spTree>
    <p:extLst>
      <p:ext uri="{BB962C8B-B14F-4D97-AF65-F5344CB8AC3E}">
        <p14:creationId xmlns:p14="http://schemas.microsoft.com/office/powerpoint/2010/main" val="22321922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00137" y="1443841"/>
            <a:ext cx="9786938" cy="4832092"/>
          </a:xfrm>
          <a:prstGeom prst="rect">
            <a:avLst/>
          </a:prstGeom>
        </p:spPr>
        <p:txBody>
          <a:bodyPr wrap="square">
            <a:spAutoFit/>
          </a:bodyPr>
          <a:lstStyle/>
          <a:p>
            <a:r>
              <a:rPr lang="en-GB" sz="2800" dirty="0"/>
              <a:t>Built into the principle of effective Human Resource Management is the idea that staff should be regularly appraised by their direct line manager. </a:t>
            </a:r>
          </a:p>
          <a:p>
            <a:endParaRPr lang="en-GB" sz="2800" dirty="0"/>
          </a:p>
          <a:p>
            <a:endParaRPr lang="en-GB" sz="2800" dirty="0"/>
          </a:p>
          <a:p>
            <a:endParaRPr lang="en-GB" sz="2800" dirty="0"/>
          </a:p>
          <a:p>
            <a:endParaRPr lang="en-GB" sz="2800" dirty="0"/>
          </a:p>
          <a:p>
            <a:endParaRPr lang="en-GB" sz="2800" dirty="0"/>
          </a:p>
          <a:p>
            <a:r>
              <a:rPr lang="en-GB" sz="2800" dirty="0"/>
              <a:t>This means there will be </a:t>
            </a:r>
            <a:r>
              <a:rPr lang="en-GB" sz="2800" b="1" dirty="0"/>
              <a:t>regular meetings </a:t>
            </a:r>
            <a:r>
              <a:rPr lang="en-GB" sz="2800" dirty="0"/>
              <a:t>(once every six months or on an annual basis) in which the staff member’s performance is analysed, normally against performance targets. </a:t>
            </a:r>
          </a:p>
        </p:txBody>
      </p:sp>
      <p:sp>
        <p:nvSpPr>
          <p:cNvPr id="3" name="Rectangle 2"/>
          <p:cNvSpPr/>
          <p:nvPr/>
        </p:nvSpPr>
        <p:spPr>
          <a:xfrm>
            <a:off x="4070939" y="238423"/>
            <a:ext cx="2878545" cy="923330"/>
          </a:xfrm>
          <a:prstGeom prst="rect">
            <a:avLst/>
          </a:prstGeom>
          <a:noFill/>
        </p:spPr>
        <p:txBody>
          <a:bodyPr wrap="none" lIns="91440" tIns="45720" rIns="91440" bIns="45720">
            <a:spAutoFit/>
          </a:bodyPr>
          <a:lstStyle/>
          <a:p>
            <a:pPr algn="ctr"/>
            <a:r>
              <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Appraisal</a:t>
            </a:r>
            <a:endPar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4" name="Picture 3"/>
          <p:cNvPicPr>
            <a:picLocks noChangeAspect="1"/>
          </p:cNvPicPr>
          <p:nvPr/>
        </p:nvPicPr>
        <p:blipFill>
          <a:blip r:embed="rId2"/>
          <a:stretch>
            <a:fillRect/>
          </a:stretch>
        </p:blipFill>
        <p:spPr>
          <a:xfrm>
            <a:off x="7448550" y="2633662"/>
            <a:ext cx="2295525" cy="1990725"/>
          </a:xfrm>
          <a:prstGeom prst="rect">
            <a:avLst/>
          </a:prstGeom>
        </p:spPr>
      </p:pic>
      <p:pic>
        <p:nvPicPr>
          <p:cNvPr id="5" name="Picture 4"/>
          <p:cNvPicPr>
            <a:picLocks noChangeAspect="1"/>
          </p:cNvPicPr>
          <p:nvPr/>
        </p:nvPicPr>
        <p:blipFill>
          <a:blip r:embed="rId3"/>
          <a:stretch>
            <a:fillRect/>
          </a:stretch>
        </p:blipFill>
        <p:spPr>
          <a:xfrm>
            <a:off x="3412332" y="2666999"/>
            <a:ext cx="2381250" cy="1924050"/>
          </a:xfrm>
          <a:prstGeom prst="rect">
            <a:avLst/>
          </a:prstGeom>
        </p:spPr>
      </p:pic>
    </p:spTree>
    <p:extLst>
      <p:ext uri="{BB962C8B-B14F-4D97-AF65-F5344CB8AC3E}">
        <p14:creationId xmlns:p14="http://schemas.microsoft.com/office/powerpoint/2010/main" val="29261562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3000" y="671511"/>
            <a:ext cx="10229850" cy="5693866"/>
          </a:xfrm>
          <a:prstGeom prst="rect">
            <a:avLst/>
          </a:prstGeom>
        </p:spPr>
        <p:txBody>
          <a:bodyPr wrap="square">
            <a:spAutoFit/>
          </a:bodyPr>
          <a:lstStyle/>
          <a:p>
            <a:endParaRPr lang="en-GB" sz="2800" dirty="0"/>
          </a:p>
          <a:p>
            <a:r>
              <a:rPr lang="en-GB" sz="2800" dirty="0"/>
              <a:t>An employee may be judged on a range of tasks completed: for example, number of complaints, performance of subordinates and management of budget. As well as these measures of performance, training needs are discussed and career prospects examined. </a:t>
            </a:r>
          </a:p>
          <a:p>
            <a:endParaRPr lang="en-GB" sz="2800" dirty="0"/>
          </a:p>
          <a:p>
            <a:endParaRPr lang="en-GB" sz="2800" dirty="0"/>
          </a:p>
          <a:p>
            <a:endParaRPr lang="en-GB" sz="2800" dirty="0"/>
          </a:p>
          <a:p>
            <a:endParaRPr lang="en-GB" sz="2800" dirty="0"/>
          </a:p>
          <a:p>
            <a:endParaRPr lang="en-GB" sz="2800" dirty="0"/>
          </a:p>
          <a:p>
            <a:r>
              <a:rPr lang="en-GB" sz="2800" dirty="0"/>
              <a:t>Within the staff appraisal interview bonus earnings may also be set. </a:t>
            </a:r>
            <a:r>
              <a:rPr lang="en-GB" sz="2800" b="1" dirty="0"/>
              <a:t>Staff appraisal is sometimes referred to as performance appraisal or performance management.</a:t>
            </a:r>
          </a:p>
        </p:txBody>
      </p:sp>
      <p:pic>
        <p:nvPicPr>
          <p:cNvPr id="3" name="Picture 2"/>
          <p:cNvPicPr>
            <a:picLocks noChangeAspect="1"/>
          </p:cNvPicPr>
          <p:nvPr/>
        </p:nvPicPr>
        <p:blipFill>
          <a:blip r:embed="rId2"/>
          <a:stretch>
            <a:fillRect/>
          </a:stretch>
        </p:blipFill>
        <p:spPr>
          <a:xfrm>
            <a:off x="4437390" y="351444"/>
            <a:ext cx="2688569" cy="640135"/>
          </a:xfrm>
          <a:prstGeom prst="rect">
            <a:avLst/>
          </a:prstGeom>
        </p:spPr>
      </p:pic>
      <p:pic>
        <p:nvPicPr>
          <p:cNvPr id="4" name="Picture 3"/>
          <p:cNvPicPr>
            <a:picLocks noChangeAspect="1"/>
          </p:cNvPicPr>
          <p:nvPr/>
        </p:nvPicPr>
        <p:blipFill>
          <a:blip r:embed="rId3"/>
          <a:stretch>
            <a:fillRect/>
          </a:stretch>
        </p:blipFill>
        <p:spPr>
          <a:xfrm>
            <a:off x="6257925" y="3028950"/>
            <a:ext cx="3706484" cy="1714500"/>
          </a:xfrm>
          <a:prstGeom prst="rect">
            <a:avLst/>
          </a:prstGeom>
        </p:spPr>
      </p:pic>
      <p:pic>
        <p:nvPicPr>
          <p:cNvPr id="5" name="Picture 4"/>
          <p:cNvPicPr>
            <a:picLocks noChangeAspect="1"/>
          </p:cNvPicPr>
          <p:nvPr/>
        </p:nvPicPr>
        <p:blipFill>
          <a:blip r:embed="rId4"/>
          <a:stretch>
            <a:fillRect/>
          </a:stretch>
        </p:blipFill>
        <p:spPr>
          <a:xfrm>
            <a:off x="2183744" y="3122980"/>
            <a:ext cx="2665740" cy="1526440"/>
          </a:xfrm>
          <a:prstGeom prst="rect">
            <a:avLst/>
          </a:prstGeom>
        </p:spPr>
      </p:pic>
    </p:spTree>
    <p:extLst>
      <p:ext uri="{BB962C8B-B14F-4D97-AF65-F5344CB8AC3E}">
        <p14:creationId xmlns:p14="http://schemas.microsoft.com/office/powerpoint/2010/main" val="10224781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30941" y="1398744"/>
            <a:ext cx="6096000" cy="4832092"/>
          </a:xfrm>
          <a:prstGeom prst="rect">
            <a:avLst/>
          </a:prstGeom>
        </p:spPr>
        <p:txBody>
          <a:bodyPr>
            <a:spAutoFit/>
          </a:bodyPr>
          <a:lstStyle/>
          <a:p>
            <a:r>
              <a:rPr lang="en-GB" sz="2800" dirty="0"/>
              <a:t>• motivates; </a:t>
            </a:r>
          </a:p>
          <a:p>
            <a:endParaRPr lang="en-GB" sz="2800" dirty="0"/>
          </a:p>
          <a:p>
            <a:endParaRPr lang="en-GB" sz="2800" dirty="0"/>
          </a:p>
          <a:p>
            <a:r>
              <a:rPr lang="en-GB" sz="2800" dirty="0"/>
              <a:t>• improves performance; </a:t>
            </a:r>
          </a:p>
          <a:p>
            <a:endParaRPr lang="en-GB" sz="2800" dirty="0"/>
          </a:p>
          <a:p>
            <a:endParaRPr lang="en-GB" sz="2800" dirty="0"/>
          </a:p>
          <a:p>
            <a:r>
              <a:rPr lang="en-GB" sz="2800" dirty="0"/>
              <a:t>• allows the setting of achievable targets; </a:t>
            </a:r>
          </a:p>
          <a:p>
            <a:endParaRPr lang="en-GB" sz="2800" dirty="0"/>
          </a:p>
          <a:p>
            <a:endParaRPr lang="en-GB" sz="2800" dirty="0"/>
          </a:p>
          <a:p>
            <a:r>
              <a:rPr lang="en-GB" sz="2800" dirty="0"/>
              <a:t>• identifies training needs; </a:t>
            </a:r>
          </a:p>
        </p:txBody>
      </p:sp>
      <p:sp>
        <p:nvSpPr>
          <p:cNvPr id="3" name="Rectangle 2"/>
          <p:cNvSpPr/>
          <p:nvPr/>
        </p:nvSpPr>
        <p:spPr>
          <a:xfrm>
            <a:off x="2342886" y="238422"/>
            <a:ext cx="7106177" cy="923330"/>
          </a:xfrm>
          <a:prstGeom prst="rect">
            <a:avLst/>
          </a:prstGeom>
          <a:noFill/>
        </p:spPr>
        <p:txBody>
          <a:bodyPr wrap="none" lIns="91440" tIns="45720" rIns="91440" bIns="45720">
            <a:spAutoFit/>
          </a:bodyPr>
          <a:lstStyle/>
          <a:p>
            <a:pPr algn="ctr"/>
            <a:r>
              <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Staff appraisal benefits  </a:t>
            </a:r>
            <a:endPar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5" name="Picture 4"/>
          <p:cNvPicPr>
            <a:picLocks noChangeAspect="1"/>
          </p:cNvPicPr>
          <p:nvPr/>
        </p:nvPicPr>
        <p:blipFill>
          <a:blip r:embed="rId2"/>
          <a:stretch>
            <a:fillRect/>
          </a:stretch>
        </p:blipFill>
        <p:spPr>
          <a:xfrm>
            <a:off x="6834186" y="1733550"/>
            <a:ext cx="3152775" cy="1447800"/>
          </a:xfrm>
          <a:prstGeom prst="rect">
            <a:avLst/>
          </a:prstGeom>
        </p:spPr>
      </p:pic>
      <p:pic>
        <p:nvPicPr>
          <p:cNvPr id="6" name="Picture 5"/>
          <p:cNvPicPr>
            <a:picLocks noChangeAspect="1"/>
          </p:cNvPicPr>
          <p:nvPr/>
        </p:nvPicPr>
        <p:blipFill>
          <a:blip r:embed="rId3"/>
          <a:stretch>
            <a:fillRect/>
          </a:stretch>
        </p:blipFill>
        <p:spPr>
          <a:xfrm>
            <a:off x="7998466" y="4487761"/>
            <a:ext cx="2619375" cy="1743075"/>
          </a:xfrm>
          <a:prstGeom prst="rect">
            <a:avLst/>
          </a:prstGeom>
        </p:spPr>
      </p:pic>
    </p:spTree>
    <p:extLst>
      <p:ext uri="{BB962C8B-B14F-4D97-AF65-F5344CB8AC3E}">
        <p14:creationId xmlns:p14="http://schemas.microsoft.com/office/powerpoint/2010/main" val="41432799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98482" y="937259"/>
            <a:ext cx="9845706" cy="4832092"/>
          </a:xfrm>
          <a:prstGeom prst="rect">
            <a:avLst/>
          </a:prstGeom>
        </p:spPr>
        <p:txBody>
          <a:bodyPr wrap="square">
            <a:spAutoFit/>
          </a:bodyPr>
          <a:lstStyle/>
          <a:p>
            <a:endParaRPr lang="en-GB" sz="2800" dirty="0"/>
          </a:p>
          <a:p>
            <a:r>
              <a:rPr lang="en-GB" sz="2800" dirty="0"/>
              <a:t>• identifies potential; </a:t>
            </a:r>
          </a:p>
          <a:p>
            <a:endParaRPr lang="en-GB" sz="2800" dirty="0"/>
          </a:p>
          <a:p>
            <a:endParaRPr lang="en-GB" sz="2800" dirty="0"/>
          </a:p>
          <a:p>
            <a:endParaRPr lang="en-GB" sz="2800" dirty="0"/>
          </a:p>
          <a:p>
            <a:r>
              <a:rPr lang="en-GB" sz="2800" dirty="0"/>
              <a:t>• allows those who understand the job (i.e. the line managers) to give a value to the work done; </a:t>
            </a:r>
          </a:p>
          <a:p>
            <a:endParaRPr lang="en-GB" sz="2800" dirty="0"/>
          </a:p>
          <a:p>
            <a:endParaRPr lang="en-GB" sz="2800" dirty="0"/>
          </a:p>
          <a:p>
            <a:endParaRPr lang="en-GB" sz="2800" dirty="0"/>
          </a:p>
          <a:p>
            <a:r>
              <a:rPr lang="en-GB" sz="2800" dirty="0"/>
              <a:t>• enables achievable bonuses to be earned.</a:t>
            </a:r>
          </a:p>
        </p:txBody>
      </p:sp>
      <p:pic>
        <p:nvPicPr>
          <p:cNvPr id="3" name="Picture 2"/>
          <p:cNvPicPr>
            <a:picLocks noChangeAspect="1"/>
          </p:cNvPicPr>
          <p:nvPr/>
        </p:nvPicPr>
        <p:blipFill>
          <a:blip r:embed="rId2"/>
          <a:stretch>
            <a:fillRect/>
          </a:stretch>
        </p:blipFill>
        <p:spPr>
          <a:xfrm>
            <a:off x="2813019" y="419834"/>
            <a:ext cx="6565961" cy="646232"/>
          </a:xfrm>
          <a:prstGeom prst="rect">
            <a:avLst/>
          </a:prstGeom>
        </p:spPr>
      </p:pic>
      <p:pic>
        <p:nvPicPr>
          <p:cNvPr id="4" name="Picture 3"/>
          <p:cNvPicPr>
            <a:picLocks noChangeAspect="1"/>
          </p:cNvPicPr>
          <p:nvPr/>
        </p:nvPicPr>
        <p:blipFill>
          <a:blip r:embed="rId3"/>
          <a:stretch>
            <a:fillRect/>
          </a:stretch>
        </p:blipFill>
        <p:spPr>
          <a:xfrm>
            <a:off x="8291512" y="4133849"/>
            <a:ext cx="2466975" cy="1847850"/>
          </a:xfrm>
          <a:prstGeom prst="rect">
            <a:avLst/>
          </a:prstGeom>
        </p:spPr>
      </p:pic>
      <p:pic>
        <p:nvPicPr>
          <p:cNvPr id="5" name="Picture 4"/>
          <p:cNvPicPr>
            <a:picLocks noChangeAspect="1"/>
          </p:cNvPicPr>
          <p:nvPr/>
        </p:nvPicPr>
        <p:blipFill>
          <a:blip r:embed="rId4"/>
          <a:stretch>
            <a:fillRect/>
          </a:stretch>
        </p:blipFill>
        <p:spPr>
          <a:xfrm>
            <a:off x="6557962" y="1352182"/>
            <a:ext cx="3667125" cy="1247775"/>
          </a:xfrm>
          <a:prstGeom prst="rect">
            <a:avLst/>
          </a:prstGeom>
        </p:spPr>
      </p:pic>
    </p:spTree>
    <p:extLst>
      <p:ext uri="{BB962C8B-B14F-4D97-AF65-F5344CB8AC3E}">
        <p14:creationId xmlns:p14="http://schemas.microsoft.com/office/powerpoint/2010/main" val="38103291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29444" y="1250786"/>
            <a:ext cx="10324618" cy="3970318"/>
          </a:xfrm>
          <a:prstGeom prst="rect">
            <a:avLst/>
          </a:prstGeom>
        </p:spPr>
        <p:txBody>
          <a:bodyPr wrap="square">
            <a:spAutoFit/>
          </a:bodyPr>
          <a:lstStyle/>
          <a:p>
            <a:r>
              <a:rPr lang="en-GB" sz="2800" dirty="0"/>
              <a:t>• can cause tension in the workplace (especially in relation to the allocation of bonuses);</a:t>
            </a:r>
          </a:p>
          <a:p>
            <a:endParaRPr lang="en-GB" sz="2800" dirty="0"/>
          </a:p>
          <a:p>
            <a:r>
              <a:rPr lang="en-GB" sz="2800" dirty="0"/>
              <a:t> • puts workers under tremendous pressure to keep improving performance;</a:t>
            </a:r>
          </a:p>
          <a:p>
            <a:endParaRPr lang="en-GB" sz="2800" dirty="0"/>
          </a:p>
          <a:p>
            <a:r>
              <a:rPr lang="en-GB" sz="2800" dirty="0"/>
              <a:t> • places too much power in the hands of line managers who may be ill-equipped to use the system effectively or, alternatively, abuse the power the system gives them.</a:t>
            </a:r>
          </a:p>
        </p:txBody>
      </p:sp>
      <p:sp>
        <p:nvSpPr>
          <p:cNvPr id="3" name="Rectangle 2"/>
          <p:cNvSpPr/>
          <p:nvPr/>
        </p:nvSpPr>
        <p:spPr>
          <a:xfrm>
            <a:off x="1754234" y="131537"/>
            <a:ext cx="8683532" cy="923330"/>
          </a:xfrm>
          <a:prstGeom prst="rect">
            <a:avLst/>
          </a:prstGeom>
          <a:noFill/>
        </p:spPr>
        <p:txBody>
          <a:bodyPr wrap="none" lIns="91440" tIns="45720" rIns="91440" bIns="45720">
            <a:spAutoFit/>
          </a:bodyPr>
          <a:lstStyle/>
          <a:p>
            <a:pPr algn="ctr"/>
            <a:r>
              <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Staff appraisal disadvantages </a:t>
            </a:r>
            <a:endPar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4" name="Picture 3"/>
          <p:cNvPicPr>
            <a:picLocks noChangeAspect="1"/>
          </p:cNvPicPr>
          <p:nvPr/>
        </p:nvPicPr>
        <p:blipFill>
          <a:blip r:embed="rId2"/>
          <a:stretch>
            <a:fillRect/>
          </a:stretch>
        </p:blipFill>
        <p:spPr>
          <a:xfrm>
            <a:off x="9222191" y="5092516"/>
            <a:ext cx="1702984" cy="1232083"/>
          </a:xfrm>
          <a:prstGeom prst="rect">
            <a:avLst/>
          </a:prstGeom>
        </p:spPr>
      </p:pic>
      <p:pic>
        <p:nvPicPr>
          <p:cNvPr id="5" name="Picture 4"/>
          <p:cNvPicPr>
            <a:picLocks noChangeAspect="1"/>
          </p:cNvPicPr>
          <p:nvPr/>
        </p:nvPicPr>
        <p:blipFill>
          <a:blip r:embed="rId3"/>
          <a:stretch>
            <a:fillRect/>
          </a:stretch>
        </p:blipFill>
        <p:spPr>
          <a:xfrm>
            <a:off x="6172690" y="4900466"/>
            <a:ext cx="1790699" cy="1616181"/>
          </a:xfrm>
          <a:prstGeom prst="rect">
            <a:avLst/>
          </a:prstGeom>
        </p:spPr>
      </p:pic>
    </p:spTree>
    <p:extLst>
      <p:ext uri="{BB962C8B-B14F-4D97-AF65-F5344CB8AC3E}">
        <p14:creationId xmlns:p14="http://schemas.microsoft.com/office/powerpoint/2010/main" val="21378572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44796" y="1220484"/>
            <a:ext cx="9988952" cy="5262979"/>
          </a:xfrm>
          <a:prstGeom prst="rect">
            <a:avLst/>
          </a:prstGeom>
        </p:spPr>
        <p:txBody>
          <a:bodyPr wrap="square">
            <a:spAutoFit/>
          </a:bodyPr>
          <a:lstStyle/>
          <a:p>
            <a:r>
              <a:rPr lang="en-GB" sz="2800" b="1" dirty="0"/>
              <a:t>Also managers can have conflicting roles. </a:t>
            </a:r>
            <a:r>
              <a:rPr lang="en-GB" sz="2800" dirty="0"/>
              <a:t>At one time a supporter and developer of staff, at other times responsible for reprimanding and disciplining staff. </a:t>
            </a:r>
          </a:p>
          <a:p>
            <a:endParaRPr lang="en-GB" sz="2800" dirty="0"/>
          </a:p>
          <a:p>
            <a:endParaRPr lang="en-GB" sz="2800" dirty="0"/>
          </a:p>
          <a:p>
            <a:endParaRPr lang="en-GB" sz="2800" dirty="0"/>
          </a:p>
          <a:p>
            <a:endParaRPr lang="en-GB" sz="2800" dirty="0"/>
          </a:p>
          <a:p>
            <a:endParaRPr lang="en-GB" sz="2800" dirty="0"/>
          </a:p>
          <a:p>
            <a:r>
              <a:rPr lang="en-GB" sz="2800" dirty="0"/>
              <a:t>The success of staff appraisal in the workplace also depends on acting upon staff problems which are highlighted – if problems are not followed up, and feedback provided, demotivation can quickly occur. </a:t>
            </a:r>
          </a:p>
        </p:txBody>
      </p:sp>
      <p:sp>
        <p:nvSpPr>
          <p:cNvPr id="3" name="Rectangle 2"/>
          <p:cNvSpPr/>
          <p:nvPr/>
        </p:nvSpPr>
        <p:spPr>
          <a:xfrm>
            <a:off x="2590072" y="129111"/>
            <a:ext cx="7011856" cy="923330"/>
          </a:xfrm>
          <a:prstGeom prst="rect">
            <a:avLst/>
          </a:prstGeom>
          <a:noFill/>
        </p:spPr>
        <p:txBody>
          <a:bodyPr wrap="none" lIns="91440" tIns="45720" rIns="91440" bIns="45720">
            <a:spAutoFit/>
          </a:bodyPr>
          <a:lstStyle/>
          <a:p>
            <a:pPr algn="ctr"/>
            <a:r>
              <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Appraisal – Conclusion </a:t>
            </a:r>
            <a:endPar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4" name="Picture 3"/>
          <p:cNvPicPr>
            <a:picLocks noChangeAspect="1"/>
          </p:cNvPicPr>
          <p:nvPr/>
        </p:nvPicPr>
        <p:blipFill>
          <a:blip r:embed="rId2"/>
          <a:stretch>
            <a:fillRect/>
          </a:stretch>
        </p:blipFill>
        <p:spPr>
          <a:xfrm>
            <a:off x="7377112" y="2657475"/>
            <a:ext cx="2952750" cy="1543050"/>
          </a:xfrm>
          <a:prstGeom prst="rect">
            <a:avLst/>
          </a:prstGeom>
        </p:spPr>
      </p:pic>
      <p:pic>
        <p:nvPicPr>
          <p:cNvPr id="5" name="Picture 4"/>
          <p:cNvPicPr>
            <a:picLocks noChangeAspect="1"/>
          </p:cNvPicPr>
          <p:nvPr/>
        </p:nvPicPr>
        <p:blipFill>
          <a:blip r:embed="rId3"/>
          <a:stretch>
            <a:fillRect/>
          </a:stretch>
        </p:blipFill>
        <p:spPr>
          <a:xfrm>
            <a:off x="2590072" y="3012074"/>
            <a:ext cx="2917917" cy="1374187"/>
          </a:xfrm>
          <a:prstGeom prst="rect">
            <a:avLst/>
          </a:prstGeom>
        </p:spPr>
      </p:pic>
    </p:spTree>
    <p:extLst>
      <p:ext uri="{BB962C8B-B14F-4D97-AF65-F5344CB8AC3E}">
        <p14:creationId xmlns:p14="http://schemas.microsoft.com/office/powerpoint/2010/main" val="5777097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93030" y="478273"/>
            <a:ext cx="9954228" cy="5693866"/>
          </a:xfrm>
          <a:prstGeom prst="rect">
            <a:avLst/>
          </a:prstGeom>
        </p:spPr>
        <p:txBody>
          <a:bodyPr wrap="square">
            <a:spAutoFit/>
          </a:bodyPr>
          <a:lstStyle/>
          <a:p>
            <a:endParaRPr lang="en-GB" sz="2800" dirty="0"/>
          </a:p>
          <a:p>
            <a:endParaRPr lang="en-GB" sz="2800"/>
          </a:p>
          <a:p>
            <a:r>
              <a:rPr lang="en-GB" sz="2800"/>
              <a:t>To be successful, appraisal systems must be based on clear criteria for appraisal (set, agreed and understood targets) and managers must be trained to solve problems that can arise as a result of any poor performance indicated in appraisals. </a:t>
            </a:r>
          </a:p>
          <a:p>
            <a:endParaRPr lang="en-GB" sz="2800"/>
          </a:p>
          <a:p>
            <a:endParaRPr lang="en-GB" sz="2800"/>
          </a:p>
          <a:p>
            <a:endParaRPr lang="en-GB" sz="2800"/>
          </a:p>
          <a:p>
            <a:endParaRPr lang="en-GB" sz="2800"/>
          </a:p>
          <a:p>
            <a:r>
              <a:rPr lang="en-GB" sz="2800"/>
              <a:t>Employees must be encouraged to fully participate in the system by talking about their problems, their own failings and adopting methods of resolving problems and improving performance. </a:t>
            </a:r>
            <a:endParaRPr lang="en-GB" sz="2800" dirty="0"/>
          </a:p>
        </p:txBody>
      </p:sp>
      <p:pic>
        <p:nvPicPr>
          <p:cNvPr id="3" name="Picture 2"/>
          <p:cNvPicPr>
            <a:picLocks noChangeAspect="1"/>
          </p:cNvPicPr>
          <p:nvPr/>
        </p:nvPicPr>
        <p:blipFill>
          <a:blip r:embed="rId2"/>
          <a:stretch>
            <a:fillRect/>
          </a:stretch>
        </p:blipFill>
        <p:spPr>
          <a:xfrm>
            <a:off x="2699969" y="478273"/>
            <a:ext cx="6444031" cy="640135"/>
          </a:xfrm>
          <a:prstGeom prst="rect">
            <a:avLst/>
          </a:prstGeom>
        </p:spPr>
      </p:pic>
      <p:pic>
        <p:nvPicPr>
          <p:cNvPr id="4" name="Picture 3"/>
          <p:cNvPicPr>
            <a:picLocks noChangeAspect="1"/>
          </p:cNvPicPr>
          <p:nvPr/>
        </p:nvPicPr>
        <p:blipFill>
          <a:blip r:embed="rId3"/>
          <a:stretch>
            <a:fillRect/>
          </a:stretch>
        </p:blipFill>
        <p:spPr>
          <a:xfrm>
            <a:off x="8081963" y="3264274"/>
            <a:ext cx="1828800" cy="1114425"/>
          </a:xfrm>
          <a:prstGeom prst="rect">
            <a:avLst/>
          </a:prstGeom>
        </p:spPr>
      </p:pic>
      <p:pic>
        <p:nvPicPr>
          <p:cNvPr id="5" name="Picture 4"/>
          <p:cNvPicPr>
            <a:picLocks noChangeAspect="1"/>
          </p:cNvPicPr>
          <p:nvPr/>
        </p:nvPicPr>
        <p:blipFill>
          <a:blip r:embed="rId4"/>
          <a:stretch>
            <a:fillRect/>
          </a:stretch>
        </p:blipFill>
        <p:spPr>
          <a:xfrm>
            <a:off x="2632484" y="3325206"/>
            <a:ext cx="4010025" cy="1143000"/>
          </a:xfrm>
          <a:prstGeom prst="rect">
            <a:avLst/>
          </a:prstGeom>
        </p:spPr>
      </p:pic>
    </p:spTree>
    <p:extLst>
      <p:ext uri="{BB962C8B-B14F-4D97-AF65-F5344CB8AC3E}">
        <p14:creationId xmlns:p14="http://schemas.microsoft.com/office/powerpoint/2010/main" val="18456733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72302" y="1285035"/>
            <a:ext cx="9901989" cy="5109091"/>
          </a:xfrm>
          <a:prstGeom prst="rect">
            <a:avLst/>
          </a:prstGeom>
        </p:spPr>
        <p:txBody>
          <a:bodyPr wrap="square">
            <a:spAutoFit/>
          </a:bodyPr>
          <a:lstStyle/>
          <a:p>
            <a:r>
              <a:rPr lang="en-GB" sz="2800" dirty="0"/>
              <a:t>Self-assessment is the process of having the employee: </a:t>
            </a:r>
          </a:p>
          <a:p>
            <a:endParaRPr lang="en-GB" sz="2800" dirty="0"/>
          </a:p>
          <a:p>
            <a:r>
              <a:rPr lang="en-GB" sz="2800" dirty="0"/>
              <a:t>• critically reflecting upon their own performance; </a:t>
            </a:r>
          </a:p>
          <a:p>
            <a:r>
              <a:rPr lang="en-GB" sz="2800" dirty="0"/>
              <a:t>• recording their progress; </a:t>
            </a:r>
          </a:p>
          <a:p>
            <a:r>
              <a:rPr lang="en-GB" sz="2800" dirty="0"/>
              <a:t>• suggesting targets for the future.</a:t>
            </a:r>
          </a:p>
          <a:p>
            <a:endParaRPr lang="en-GB" sz="2800" dirty="0"/>
          </a:p>
          <a:p>
            <a:endParaRPr lang="en-GB" sz="2800" dirty="0"/>
          </a:p>
          <a:p>
            <a:endParaRPr lang="en-GB" sz="2800" dirty="0"/>
          </a:p>
          <a:p>
            <a:r>
              <a:rPr lang="en-GB" sz="2800" dirty="0"/>
              <a:t>Perhaps the most important benefit of self-assessment is that the process encourages </a:t>
            </a:r>
            <a:r>
              <a:rPr lang="en-GB" sz="2800" b="1" dirty="0"/>
              <a:t>self-reflection</a:t>
            </a:r>
            <a:r>
              <a:rPr lang="en-GB" sz="2800" dirty="0"/>
              <a:t>: ‘Am I doing the best job I can and how could I improve?’</a:t>
            </a:r>
          </a:p>
          <a:p>
            <a:endParaRPr lang="en-GB" dirty="0"/>
          </a:p>
        </p:txBody>
      </p:sp>
      <p:sp>
        <p:nvSpPr>
          <p:cNvPr id="3" name="Rectangle 2"/>
          <p:cNvSpPr/>
          <p:nvPr/>
        </p:nvSpPr>
        <p:spPr>
          <a:xfrm>
            <a:off x="3401739" y="248198"/>
            <a:ext cx="4714753" cy="923330"/>
          </a:xfrm>
          <a:prstGeom prst="rect">
            <a:avLst/>
          </a:prstGeom>
          <a:noFill/>
        </p:spPr>
        <p:txBody>
          <a:bodyPr wrap="none" lIns="91440" tIns="45720" rIns="91440" bIns="45720">
            <a:spAutoFit/>
          </a:bodyPr>
          <a:lstStyle/>
          <a:p>
            <a:pPr algn="ctr"/>
            <a:r>
              <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Self assessment</a:t>
            </a:r>
            <a:endPar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4" name="Picture 3"/>
          <p:cNvPicPr>
            <a:picLocks noChangeAspect="1"/>
          </p:cNvPicPr>
          <p:nvPr/>
        </p:nvPicPr>
        <p:blipFill>
          <a:blip r:embed="rId2"/>
          <a:stretch>
            <a:fillRect/>
          </a:stretch>
        </p:blipFill>
        <p:spPr>
          <a:xfrm>
            <a:off x="8782050" y="2220330"/>
            <a:ext cx="2828925" cy="1619250"/>
          </a:xfrm>
          <a:prstGeom prst="rect">
            <a:avLst/>
          </a:prstGeom>
        </p:spPr>
      </p:pic>
    </p:spTree>
    <p:extLst>
      <p:ext uri="{BB962C8B-B14F-4D97-AF65-F5344CB8AC3E}">
        <p14:creationId xmlns:p14="http://schemas.microsoft.com/office/powerpoint/2010/main" val="24127970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TotalTime>
  <Words>764</Words>
  <Application>Microsoft Office PowerPoint</Application>
  <PresentationFormat>Widescreen</PresentationFormat>
  <Paragraphs>136</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Geoff</dc:creator>
  <cp:lastModifiedBy>Geoff</cp:lastModifiedBy>
  <cp:revision>4</cp:revision>
  <dcterms:created xsi:type="dcterms:W3CDTF">2016-11-21T18:04:38Z</dcterms:created>
  <dcterms:modified xsi:type="dcterms:W3CDTF">2016-11-21T18:30:24Z</dcterms:modified>
</cp:coreProperties>
</file>