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1" r:id="rId10"/>
    <p:sldId id="264" r:id="rId11"/>
    <p:sldId id="275" r:id="rId12"/>
    <p:sldId id="265" r:id="rId13"/>
    <p:sldId id="267" r:id="rId14"/>
    <p:sldId id="266" r:id="rId15"/>
    <p:sldId id="272" r:id="rId16"/>
    <p:sldId id="268" r:id="rId17"/>
    <p:sldId id="276" r:id="rId18"/>
    <p:sldId id="269" r:id="rId19"/>
    <p:sldId id="270" r:id="rId20"/>
    <p:sldId id="273"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showGuides="1">
      <p:cViewPr varScale="1">
        <p:scale>
          <a:sx n="67" d="100"/>
          <a:sy n="67" d="100"/>
        </p:scale>
        <p:origin x="8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8AD7FD-9DF7-4C65-AC56-1A834DA77056}"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39743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8AD7FD-9DF7-4C65-AC56-1A834DA77056}"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100321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8AD7FD-9DF7-4C65-AC56-1A834DA77056}"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81328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8AD7FD-9DF7-4C65-AC56-1A834DA77056}"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212636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8AD7FD-9DF7-4C65-AC56-1A834DA77056}"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316338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8AD7FD-9DF7-4C65-AC56-1A834DA77056}"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411637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8AD7FD-9DF7-4C65-AC56-1A834DA77056}" type="datetimeFigureOut">
              <a:rPr lang="en-GB" smtClean="0"/>
              <a:t>21/11/2016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206553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8AD7FD-9DF7-4C65-AC56-1A834DA77056}" type="datetimeFigureOut">
              <a:rPr lang="en-GB" smtClean="0"/>
              <a:t>21/11/2016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70783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AD7FD-9DF7-4C65-AC56-1A834DA77056}" type="datetimeFigureOut">
              <a:rPr lang="en-GB" smtClean="0"/>
              <a:t>21/11/2016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36536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AD7FD-9DF7-4C65-AC56-1A834DA77056}"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321207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AD7FD-9DF7-4C65-AC56-1A834DA77056}"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F860E-4D13-4D2B-A658-D32F45FC904E}" type="slidenum">
              <a:rPr lang="en-GB" smtClean="0"/>
              <a:t>‹#›</a:t>
            </a:fld>
            <a:endParaRPr lang="en-GB"/>
          </a:p>
        </p:txBody>
      </p:sp>
    </p:spTree>
    <p:extLst>
      <p:ext uri="{BB962C8B-B14F-4D97-AF65-F5344CB8AC3E}">
        <p14:creationId xmlns:p14="http://schemas.microsoft.com/office/powerpoint/2010/main" val="300798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AD7FD-9DF7-4C65-AC56-1A834DA77056}" type="datetimeFigureOut">
              <a:rPr lang="en-GB" smtClean="0"/>
              <a:t>21/11/2016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F860E-4D13-4D2B-A658-D32F45FC904E}" type="slidenum">
              <a:rPr lang="en-GB" smtClean="0"/>
              <a:t>‹#›</a:t>
            </a:fld>
            <a:endParaRPr lang="en-GB"/>
          </a:p>
        </p:txBody>
      </p:sp>
    </p:spTree>
    <p:extLst>
      <p:ext uri="{BB962C8B-B14F-4D97-AF65-F5344CB8AC3E}">
        <p14:creationId xmlns:p14="http://schemas.microsoft.com/office/powerpoint/2010/main" val="143378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713" y="959227"/>
            <a:ext cx="10472738" cy="4678204"/>
          </a:xfrm>
          <a:prstGeom prst="rect">
            <a:avLst/>
          </a:prstGeom>
        </p:spPr>
        <p:txBody>
          <a:bodyPr wrap="square">
            <a:spAutoFit/>
          </a:bodyPr>
          <a:lstStyle/>
          <a:p>
            <a:pPr marL="285750" indent="-285750">
              <a:buFont typeface="Arial" panose="020B0604020202020204" pitchFamily="34" charset="0"/>
              <a:buChar char="•"/>
            </a:pPr>
            <a:endParaRPr lang="en-GB" dirty="0"/>
          </a:p>
          <a:p>
            <a:pPr marL="457200" indent="-457200">
              <a:buFont typeface="Arial" panose="020B0604020202020204" pitchFamily="34" charset="0"/>
              <a:buChar char="•"/>
            </a:pPr>
            <a:r>
              <a:rPr lang="en-GB" sz="2800" dirty="0"/>
              <a:t>Introduce the aims and objectives for the session.</a:t>
            </a:r>
          </a:p>
          <a:p>
            <a:pPr marL="457200" indent="-457200">
              <a:buFont typeface="Arial" panose="020B0604020202020204" pitchFamily="34" charset="0"/>
              <a:buChar char="•"/>
            </a:pPr>
            <a:r>
              <a:rPr lang="en-GB" sz="2800" dirty="0"/>
              <a:t>Discuss workforce performance and how to calculate absentee rates. </a:t>
            </a:r>
          </a:p>
          <a:p>
            <a:pPr marL="457200" indent="-457200">
              <a:buFont typeface="Arial" panose="020B0604020202020204" pitchFamily="34" charset="0"/>
              <a:buChar char="•"/>
            </a:pPr>
            <a:r>
              <a:rPr lang="en-GB" sz="2800" dirty="0"/>
              <a:t>Calculate absentee rates and discuss with the group. </a:t>
            </a:r>
          </a:p>
          <a:p>
            <a:pPr marL="457200" indent="-457200">
              <a:buFont typeface="Arial" panose="020B0604020202020204" pitchFamily="34" charset="0"/>
              <a:buChar char="•"/>
            </a:pPr>
            <a:r>
              <a:rPr lang="en-GB" sz="2800" dirty="0"/>
              <a:t>Explain labour turnover and calculate this with the group. </a:t>
            </a:r>
          </a:p>
          <a:p>
            <a:pPr marL="457200" indent="-457200">
              <a:buFont typeface="Arial" panose="020B0604020202020204" pitchFamily="34" charset="0"/>
              <a:buChar char="•"/>
            </a:pPr>
            <a:r>
              <a:rPr lang="en-GB" sz="2800" dirty="0"/>
              <a:t>Use your knowledge to work out labour turnover. </a:t>
            </a:r>
          </a:p>
          <a:p>
            <a:pPr marL="457200" indent="-457200">
              <a:buFont typeface="Arial" panose="020B0604020202020204" pitchFamily="34" charset="0"/>
              <a:buChar char="•"/>
            </a:pPr>
            <a:r>
              <a:rPr lang="en-GB" sz="2800" dirty="0"/>
              <a:t>Describe labour productivity and calculate this with the group. </a:t>
            </a:r>
          </a:p>
          <a:p>
            <a:pPr marL="457200" indent="-457200">
              <a:buFont typeface="Arial" panose="020B0604020202020204" pitchFamily="34" charset="0"/>
              <a:buChar char="•"/>
            </a:pPr>
            <a:r>
              <a:rPr lang="en-GB" sz="2800" dirty="0"/>
              <a:t>Complete a </a:t>
            </a:r>
            <a:r>
              <a:rPr lang="en-GB" sz="2800" dirty="0" err="1"/>
              <a:t>Kahoot</a:t>
            </a:r>
            <a:r>
              <a:rPr lang="en-GB" sz="2800" dirty="0"/>
              <a:t> quiz on the topics above. </a:t>
            </a:r>
          </a:p>
          <a:p>
            <a:pPr marL="457200" indent="-457200">
              <a:buFont typeface="Arial" panose="020B0604020202020204" pitchFamily="34" charset="0"/>
              <a:buChar char="•"/>
            </a:pPr>
            <a:r>
              <a:rPr lang="en-GB" sz="2800" dirty="0"/>
              <a:t>Answers quiz questions as revision. </a:t>
            </a:r>
          </a:p>
          <a:p>
            <a:pPr marL="457200" indent="-457200">
              <a:buFont typeface="Arial" panose="020B0604020202020204" pitchFamily="34" charset="0"/>
              <a:buChar char="•"/>
            </a:pPr>
            <a:r>
              <a:rPr lang="en-GB" sz="2800" dirty="0"/>
              <a:t>Recap the aims and objectives for the session.</a:t>
            </a:r>
          </a:p>
        </p:txBody>
      </p:sp>
      <p:sp>
        <p:nvSpPr>
          <p:cNvPr id="5" name="Rectangle 4"/>
          <p:cNvSpPr/>
          <p:nvPr/>
        </p:nvSpPr>
        <p:spPr>
          <a:xfrm>
            <a:off x="2088269" y="207347"/>
            <a:ext cx="721537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performance </a:t>
            </a:r>
          </a:p>
        </p:txBody>
      </p:sp>
      <p:pic>
        <p:nvPicPr>
          <p:cNvPr id="6" name="Picture 5"/>
          <p:cNvPicPr>
            <a:picLocks noChangeAspect="1"/>
          </p:cNvPicPr>
          <p:nvPr/>
        </p:nvPicPr>
        <p:blipFill>
          <a:blip r:embed="rId2"/>
          <a:stretch>
            <a:fillRect/>
          </a:stretch>
        </p:blipFill>
        <p:spPr>
          <a:xfrm>
            <a:off x="8891587" y="4713506"/>
            <a:ext cx="2466975" cy="1847850"/>
          </a:xfrm>
          <a:prstGeom prst="rect">
            <a:avLst/>
          </a:prstGeom>
        </p:spPr>
      </p:pic>
    </p:spTree>
    <p:extLst>
      <p:ext uri="{BB962C8B-B14F-4D97-AF65-F5344CB8AC3E}">
        <p14:creationId xmlns:p14="http://schemas.microsoft.com/office/powerpoint/2010/main" val="151358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73553"/>
            <a:ext cx="9144000" cy="4832092"/>
          </a:xfrm>
          <a:prstGeom prst="rect">
            <a:avLst/>
          </a:prstGeom>
        </p:spPr>
        <p:txBody>
          <a:bodyPr wrap="square">
            <a:spAutoFit/>
          </a:bodyPr>
          <a:lstStyle/>
          <a:p>
            <a:r>
              <a:rPr lang="en-GB" sz="2800" dirty="0"/>
              <a:t>This is a measure of the rate at which employees are leaving an organisation. </a:t>
            </a:r>
          </a:p>
          <a:p>
            <a:endParaRPr lang="en-GB" sz="2800" dirty="0"/>
          </a:p>
          <a:p>
            <a:endParaRPr lang="en-GB" sz="2800" dirty="0"/>
          </a:p>
          <a:p>
            <a:endParaRPr lang="en-GB" sz="2800" dirty="0"/>
          </a:p>
          <a:p>
            <a:endParaRPr lang="en-GB" sz="2800" dirty="0"/>
          </a:p>
          <a:p>
            <a:endParaRPr lang="en-GB" sz="2800" dirty="0"/>
          </a:p>
          <a:p>
            <a:r>
              <a:rPr lang="en-GB" sz="2800" dirty="0"/>
              <a:t>Some businesses will have a naturally high level of staff turnover – these might include direct sales organisations and fast-food outlets, where staff turnover might be as high as 60% per annum.</a:t>
            </a:r>
          </a:p>
        </p:txBody>
      </p:sp>
      <p:sp>
        <p:nvSpPr>
          <p:cNvPr id="3" name="Rectangle 2"/>
          <p:cNvSpPr/>
          <p:nvPr/>
        </p:nvSpPr>
        <p:spPr>
          <a:xfrm>
            <a:off x="3668316" y="166985"/>
            <a:ext cx="485536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 turnover</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796087" y="2251324"/>
            <a:ext cx="3000375" cy="1438275"/>
          </a:xfrm>
          <a:prstGeom prst="rect">
            <a:avLst/>
          </a:prstGeom>
        </p:spPr>
      </p:pic>
      <p:pic>
        <p:nvPicPr>
          <p:cNvPr id="5" name="Picture 4"/>
          <p:cNvPicPr>
            <a:picLocks noChangeAspect="1"/>
          </p:cNvPicPr>
          <p:nvPr/>
        </p:nvPicPr>
        <p:blipFill>
          <a:blip r:embed="rId3"/>
          <a:stretch>
            <a:fillRect/>
          </a:stretch>
        </p:blipFill>
        <p:spPr>
          <a:xfrm>
            <a:off x="3153334" y="2437061"/>
            <a:ext cx="2275915" cy="1627435"/>
          </a:xfrm>
          <a:prstGeom prst="rect">
            <a:avLst/>
          </a:prstGeom>
        </p:spPr>
      </p:pic>
    </p:spTree>
    <p:extLst>
      <p:ext uri="{BB962C8B-B14F-4D97-AF65-F5344CB8AC3E}">
        <p14:creationId xmlns:p14="http://schemas.microsoft.com/office/powerpoint/2010/main" val="381135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175" y="998876"/>
            <a:ext cx="9444038" cy="5262979"/>
          </a:xfrm>
          <a:prstGeom prst="rect">
            <a:avLst/>
          </a:prstGeom>
        </p:spPr>
        <p:txBody>
          <a:bodyPr wrap="square">
            <a:spAutoFit/>
          </a:bodyPr>
          <a:lstStyle/>
          <a:p>
            <a:endParaRPr lang="en-GB" sz="2800" dirty="0"/>
          </a:p>
          <a:p>
            <a:r>
              <a:rPr lang="en-GB" sz="2800" dirty="0"/>
              <a:t> In other types of businesses staff turnover is much lower; for example, banks generally experience an annual staff turnover of around 5%. </a:t>
            </a:r>
          </a:p>
          <a:p>
            <a:endParaRPr lang="en-GB" sz="2800" dirty="0"/>
          </a:p>
          <a:p>
            <a:endParaRPr lang="en-GB" sz="2800" dirty="0"/>
          </a:p>
          <a:p>
            <a:endParaRPr lang="en-GB" sz="2800" dirty="0"/>
          </a:p>
          <a:p>
            <a:endParaRPr lang="en-GB" sz="2800" dirty="0"/>
          </a:p>
          <a:p>
            <a:endParaRPr lang="en-GB" sz="2800" dirty="0"/>
          </a:p>
          <a:p>
            <a:r>
              <a:rPr lang="en-GB" sz="2800" dirty="0"/>
              <a:t>The percentage staff turnover can be measured by dividing the number of leavers by the average number of full-time employees over a given period.</a:t>
            </a:r>
          </a:p>
        </p:txBody>
      </p:sp>
      <p:sp>
        <p:nvSpPr>
          <p:cNvPr id="3" name="Rectangle 2"/>
          <p:cNvSpPr/>
          <p:nvPr/>
        </p:nvSpPr>
        <p:spPr>
          <a:xfrm>
            <a:off x="3615963" y="338435"/>
            <a:ext cx="5012462"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turnover </a:t>
            </a:r>
          </a:p>
        </p:txBody>
      </p:sp>
      <p:pic>
        <p:nvPicPr>
          <p:cNvPr id="4" name="Picture 3"/>
          <p:cNvPicPr>
            <a:picLocks noChangeAspect="1"/>
          </p:cNvPicPr>
          <p:nvPr/>
        </p:nvPicPr>
        <p:blipFill>
          <a:blip r:embed="rId2"/>
          <a:stretch>
            <a:fillRect/>
          </a:stretch>
        </p:blipFill>
        <p:spPr>
          <a:xfrm>
            <a:off x="6534149" y="2906465"/>
            <a:ext cx="3152775" cy="1447800"/>
          </a:xfrm>
          <a:prstGeom prst="rect">
            <a:avLst/>
          </a:prstGeom>
        </p:spPr>
      </p:pic>
      <p:pic>
        <p:nvPicPr>
          <p:cNvPr id="5" name="Picture 4"/>
          <p:cNvPicPr>
            <a:picLocks noChangeAspect="1"/>
          </p:cNvPicPr>
          <p:nvPr/>
        </p:nvPicPr>
        <p:blipFill>
          <a:blip r:embed="rId3"/>
          <a:stretch>
            <a:fillRect/>
          </a:stretch>
        </p:blipFill>
        <p:spPr>
          <a:xfrm>
            <a:off x="3394324" y="2586708"/>
            <a:ext cx="2087314" cy="2087314"/>
          </a:xfrm>
          <a:prstGeom prst="rect">
            <a:avLst/>
          </a:prstGeom>
        </p:spPr>
      </p:pic>
    </p:spTree>
    <p:extLst>
      <p:ext uri="{BB962C8B-B14F-4D97-AF65-F5344CB8AC3E}">
        <p14:creationId xmlns:p14="http://schemas.microsoft.com/office/powerpoint/2010/main" val="4163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973" y="1405621"/>
            <a:ext cx="9815513" cy="4955203"/>
          </a:xfrm>
          <a:prstGeom prst="rect">
            <a:avLst/>
          </a:prstGeom>
        </p:spPr>
        <p:txBody>
          <a:bodyPr wrap="square">
            <a:spAutoFit/>
          </a:bodyPr>
          <a:lstStyle/>
          <a:p>
            <a:r>
              <a:rPr lang="en-GB" sz="2800" b="1" dirty="0"/>
              <a:t>Labour turnover =     </a:t>
            </a:r>
          </a:p>
          <a:p>
            <a:endParaRPr lang="en-GB" sz="2800" b="1" dirty="0"/>
          </a:p>
          <a:p>
            <a:r>
              <a:rPr lang="en-GB" sz="2800" u="sng" dirty="0"/>
              <a:t>Number of staff leaving</a:t>
            </a:r>
          </a:p>
          <a:p>
            <a:r>
              <a:rPr lang="en-GB" sz="2800" dirty="0"/>
              <a:t>Average number of staff employed            x100/1</a:t>
            </a:r>
          </a:p>
          <a:p>
            <a:endParaRPr lang="en-GB" sz="2800" dirty="0"/>
          </a:p>
          <a:p>
            <a:r>
              <a:rPr lang="en-GB" sz="2800" dirty="0"/>
              <a:t> A business has 11 000 staff of whom 550 leave in one year. What is the rate of staff turnover?</a:t>
            </a:r>
          </a:p>
          <a:p>
            <a:endParaRPr lang="en-GB" sz="2800" dirty="0"/>
          </a:p>
          <a:p>
            <a:r>
              <a:rPr lang="en-GB" sz="2800" u="sng" dirty="0"/>
              <a:t>550</a:t>
            </a:r>
            <a:r>
              <a:rPr lang="en-GB" sz="2800" dirty="0"/>
              <a:t>            X100/1  =  5%</a:t>
            </a:r>
          </a:p>
          <a:p>
            <a:r>
              <a:rPr lang="en-GB" sz="2800" dirty="0"/>
              <a:t>11,000 </a:t>
            </a:r>
          </a:p>
          <a:p>
            <a:r>
              <a:rPr lang="en-GB" dirty="0"/>
              <a:t> </a:t>
            </a:r>
          </a:p>
          <a:p>
            <a:endParaRPr lang="en-GB" dirty="0"/>
          </a:p>
        </p:txBody>
      </p:sp>
      <p:sp>
        <p:nvSpPr>
          <p:cNvPr id="3" name="Rectangle 2"/>
          <p:cNvSpPr/>
          <p:nvPr/>
        </p:nvSpPr>
        <p:spPr>
          <a:xfrm>
            <a:off x="1994856" y="224135"/>
            <a:ext cx="7945124"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turnover – formula </a:t>
            </a:r>
          </a:p>
        </p:txBody>
      </p:sp>
      <p:pic>
        <p:nvPicPr>
          <p:cNvPr id="4" name="Picture 3"/>
          <p:cNvPicPr>
            <a:picLocks noChangeAspect="1"/>
          </p:cNvPicPr>
          <p:nvPr/>
        </p:nvPicPr>
        <p:blipFill>
          <a:blip r:embed="rId2"/>
          <a:stretch>
            <a:fillRect/>
          </a:stretch>
        </p:blipFill>
        <p:spPr>
          <a:xfrm>
            <a:off x="7248524" y="4370099"/>
            <a:ext cx="2295525" cy="1990725"/>
          </a:xfrm>
          <a:prstGeom prst="rect">
            <a:avLst/>
          </a:prstGeom>
        </p:spPr>
      </p:pic>
    </p:spTree>
    <p:extLst>
      <p:ext uri="{BB962C8B-B14F-4D97-AF65-F5344CB8AC3E}">
        <p14:creationId xmlns:p14="http://schemas.microsoft.com/office/powerpoint/2010/main" val="67403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312" y="1645026"/>
            <a:ext cx="9286875" cy="4401205"/>
          </a:xfrm>
          <a:prstGeom prst="rect">
            <a:avLst/>
          </a:prstGeom>
        </p:spPr>
        <p:txBody>
          <a:bodyPr wrap="square">
            <a:spAutoFit/>
          </a:bodyPr>
          <a:lstStyle/>
          <a:p>
            <a:r>
              <a:rPr lang="en-GB" sz="2800" dirty="0"/>
              <a:t>A refinement of this measure would be to examine staff turnover among core workers: i.e. those who are regarded as critical to the success of the company. </a:t>
            </a:r>
          </a:p>
          <a:p>
            <a:endParaRPr lang="en-GB" sz="2800" dirty="0"/>
          </a:p>
          <a:p>
            <a:endParaRPr lang="en-GB" sz="2800" dirty="0"/>
          </a:p>
          <a:p>
            <a:endParaRPr lang="en-GB" sz="2800" dirty="0"/>
          </a:p>
          <a:p>
            <a:endParaRPr lang="en-GB" sz="2800" dirty="0"/>
          </a:p>
          <a:p>
            <a:endParaRPr lang="en-GB" sz="2800" b="1" dirty="0"/>
          </a:p>
          <a:p>
            <a:r>
              <a:rPr lang="en-GB" sz="2800" b="1" dirty="0"/>
              <a:t>The same formula as above would be used, but now we only measure turnover in a specific group. </a:t>
            </a:r>
            <a:endParaRPr lang="en-GB" sz="2800" b="1" dirty="0"/>
          </a:p>
        </p:txBody>
      </p:sp>
      <p:sp>
        <p:nvSpPr>
          <p:cNvPr id="3" name="Rectangle 2"/>
          <p:cNvSpPr/>
          <p:nvPr/>
        </p:nvSpPr>
        <p:spPr>
          <a:xfrm>
            <a:off x="1357312" y="394424"/>
            <a:ext cx="937801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 turnover – core workers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658101" y="2721678"/>
            <a:ext cx="2014537" cy="2014537"/>
          </a:xfrm>
          <a:prstGeom prst="rect">
            <a:avLst/>
          </a:prstGeom>
        </p:spPr>
      </p:pic>
      <p:pic>
        <p:nvPicPr>
          <p:cNvPr id="5" name="Picture 4"/>
          <p:cNvPicPr>
            <a:picLocks noChangeAspect="1"/>
          </p:cNvPicPr>
          <p:nvPr/>
        </p:nvPicPr>
        <p:blipFill>
          <a:blip r:embed="rId3"/>
          <a:stretch>
            <a:fillRect/>
          </a:stretch>
        </p:blipFill>
        <p:spPr>
          <a:xfrm>
            <a:off x="1928813" y="3320689"/>
            <a:ext cx="5157787" cy="1415526"/>
          </a:xfrm>
          <a:prstGeom prst="rect">
            <a:avLst/>
          </a:prstGeom>
        </p:spPr>
      </p:pic>
    </p:spTree>
    <p:extLst>
      <p:ext uri="{BB962C8B-B14F-4D97-AF65-F5344CB8AC3E}">
        <p14:creationId xmlns:p14="http://schemas.microsoft.com/office/powerpoint/2010/main" val="83646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262" y="1413213"/>
            <a:ext cx="9944100" cy="4832092"/>
          </a:xfrm>
          <a:prstGeom prst="rect">
            <a:avLst/>
          </a:prstGeom>
        </p:spPr>
        <p:txBody>
          <a:bodyPr wrap="square">
            <a:spAutoFit/>
          </a:bodyPr>
          <a:lstStyle/>
          <a:p>
            <a:r>
              <a:rPr lang="en-GB" sz="2800" b="1" dirty="0"/>
              <a:t>The advantage of this method is that it focuses on the important members of staff, </a:t>
            </a:r>
            <a:r>
              <a:rPr lang="en-GB" sz="2800" dirty="0"/>
              <a:t>whilst examining turnover in the whole organisation might be a less meaningful exercise. </a:t>
            </a:r>
          </a:p>
          <a:p>
            <a:endParaRPr lang="en-GB" sz="2800" dirty="0"/>
          </a:p>
          <a:p>
            <a:endParaRPr lang="en-GB" sz="2800" dirty="0"/>
          </a:p>
          <a:p>
            <a:endParaRPr lang="en-GB" sz="2800" dirty="0"/>
          </a:p>
          <a:p>
            <a:endParaRPr lang="en-GB" sz="2800" dirty="0"/>
          </a:p>
          <a:p>
            <a:r>
              <a:rPr lang="en-GB" sz="2800" dirty="0"/>
              <a:t>The ‘call centre’ industry is one of the worst for both staff turnover and absenteeism, with a staff turnover rate of 25% and an absenteeism rate of 35%, one in three days missed from work compared to a national average of 3%.</a:t>
            </a:r>
          </a:p>
        </p:txBody>
      </p:sp>
      <p:pic>
        <p:nvPicPr>
          <p:cNvPr id="4" name="Picture 3"/>
          <p:cNvPicPr>
            <a:picLocks noChangeAspect="1"/>
          </p:cNvPicPr>
          <p:nvPr/>
        </p:nvPicPr>
        <p:blipFill>
          <a:blip r:embed="rId2"/>
          <a:stretch>
            <a:fillRect/>
          </a:stretch>
        </p:blipFill>
        <p:spPr>
          <a:xfrm>
            <a:off x="1724209" y="509374"/>
            <a:ext cx="8943607" cy="524301"/>
          </a:xfrm>
          <a:prstGeom prst="rect">
            <a:avLst/>
          </a:prstGeom>
        </p:spPr>
      </p:pic>
      <p:pic>
        <p:nvPicPr>
          <p:cNvPr id="5" name="Picture 4"/>
          <p:cNvPicPr>
            <a:picLocks noChangeAspect="1"/>
          </p:cNvPicPr>
          <p:nvPr/>
        </p:nvPicPr>
        <p:blipFill>
          <a:blip r:embed="rId3"/>
          <a:stretch>
            <a:fillRect/>
          </a:stretch>
        </p:blipFill>
        <p:spPr>
          <a:xfrm>
            <a:off x="6981641" y="2952750"/>
            <a:ext cx="3686175" cy="1238250"/>
          </a:xfrm>
          <a:prstGeom prst="rect">
            <a:avLst/>
          </a:prstGeom>
        </p:spPr>
      </p:pic>
      <p:pic>
        <p:nvPicPr>
          <p:cNvPr id="6" name="Picture 5"/>
          <p:cNvPicPr>
            <a:picLocks noChangeAspect="1"/>
          </p:cNvPicPr>
          <p:nvPr/>
        </p:nvPicPr>
        <p:blipFill>
          <a:blip r:embed="rId4"/>
          <a:stretch>
            <a:fillRect/>
          </a:stretch>
        </p:blipFill>
        <p:spPr>
          <a:xfrm>
            <a:off x="1909762" y="2809875"/>
            <a:ext cx="3314700" cy="1381125"/>
          </a:xfrm>
          <a:prstGeom prst="rect">
            <a:avLst/>
          </a:prstGeom>
        </p:spPr>
      </p:pic>
    </p:spTree>
    <p:extLst>
      <p:ext uri="{BB962C8B-B14F-4D97-AF65-F5344CB8AC3E}">
        <p14:creationId xmlns:p14="http://schemas.microsoft.com/office/powerpoint/2010/main" val="173362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388" y="1209972"/>
            <a:ext cx="6096000" cy="4832092"/>
          </a:xfrm>
          <a:prstGeom prst="rect">
            <a:avLst/>
          </a:prstGeom>
        </p:spPr>
        <p:txBody>
          <a:bodyPr>
            <a:spAutoFit/>
          </a:bodyPr>
          <a:lstStyle/>
          <a:p>
            <a:r>
              <a:rPr lang="en-GB" sz="2800" b="1" u="sng" dirty="0"/>
              <a:t>Task: </a:t>
            </a:r>
          </a:p>
          <a:p>
            <a:endParaRPr lang="en-GB" sz="2800" dirty="0"/>
          </a:p>
          <a:p>
            <a:endParaRPr lang="en-GB" sz="2800" dirty="0"/>
          </a:p>
          <a:p>
            <a:r>
              <a:rPr lang="en-GB" sz="2800" dirty="0"/>
              <a:t>Calculate labour turnover. </a:t>
            </a:r>
          </a:p>
          <a:p>
            <a:endParaRPr lang="en-GB" sz="2800" dirty="0"/>
          </a:p>
          <a:p>
            <a:endParaRPr lang="en-GB" sz="2800" dirty="0"/>
          </a:p>
          <a:p>
            <a:endParaRPr lang="en-GB" sz="2800" dirty="0"/>
          </a:p>
          <a:p>
            <a:endParaRPr lang="en-GB" sz="2800" dirty="0"/>
          </a:p>
          <a:p>
            <a:endParaRPr lang="en-GB" sz="2800" dirty="0"/>
          </a:p>
          <a:p>
            <a:br>
              <a:rPr lang="en-GB" sz="2800" b="1" dirty="0"/>
            </a:br>
            <a:r>
              <a:rPr lang="en-GB" sz="2800" b="1" dirty="0"/>
              <a:t>Time: 15 mins </a:t>
            </a:r>
          </a:p>
        </p:txBody>
      </p:sp>
      <p:sp>
        <p:nvSpPr>
          <p:cNvPr id="3" name="Rectangle 2"/>
          <p:cNvSpPr/>
          <p:nvPr/>
        </p:nvSpPr>
        <p:spPr>
          <a:xfrm>
            <a:off x="4149170" y="166985"/>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948657" y="2866431"/>
            <a:ext cx="5548018" cy="3175633"/>
          </a:xfrm>
          <a:prstGeom prst="rect">
            <a:avLst/>
          </a:prstGeom>
        </p:spPr>
      </p:pic>
    </p:spTree>
    <p:extLst>
      <p:ext uri="{BB962C8B-B14F-4D97-AF65-F5344CB8AC3E}">
        <p14:creationId xmlns:p14="http://schemas.microsoft.com/office/powerpoint/2010/main" val="316121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475" y="1420802"/>
            <a:ext cx="9144000" cy="5109091"/>
          </a:xfrm>
          <a:prstGeom prst="rect">
            <a:avLst/>
          </a:prstGeom>
        </p:spPr>
        <p:txBody>
          <a:bodyPr wrap="square">
            <a:spAutoFit/>
          </a:bodyPr>
          <a:lstStyle/>
          <a:p>
            <a:r>
              <a:rPr lang="en-GB" sz="2800" dirty="0"/>
              <a:t>Productivity is a measurement of the efficiency with which a business turns production inputs into output.</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a:t>
            </a:r>
            <a:r>
              <a:rPr lang="en-GB" sz="2800" b="1" dirty="0"/>
              <a:t>Labour productivity is the most common measure – output per worker. </a:t>
            </a:r>
            <a:r>
              <a:rPr lang="en-GB" sz="2800" dirty="0"/>
              <a:t>It is a very important measure because of the impact on labour costs per unit produced. </a:t>
            </a:r>
          </a:p>
          <a:p>
            <a:endParaRPr lang="en-GB" dirty="0"/>
          </a:p>
        </p:txBody>
      </p:sp>
      <p:sp>
        <p:nvSpPr>
          <p:cNvPr id="4" name="Rectangle 3"/>
          <p:cNvSpPr/>
          <p:nvPr/>
        </p:nvSpPr>
        <p:spPr>
          <a:xfrm>
            <a:off x="2923027" y="224134"/>
            <a:ext cx="583159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 productivity</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6672264" y="2700337"/>
            <a:ext cx="2762250" cy="1657350"/>
          </a:xfrm>
          <a:prstGeom prst="rect">
            <a:avLst/>
          </a:prstGeom>
        </p:spPr>
      </p:pic>
      <p:pic>
        <p:nvPicPr>
          <p:cNvPr id="6" name="Picture 5"/>
          <p:cNvPicPr>
            <a:picLocks noChangeAspect="1"/>
          </p:cNvPicPr>
          <p:nvPr/>
        </p:nvPicPr>
        <p:blipFill>
          <a:blip r:embed="rId3"/>
          <a:stretch>
            <a:fillRect/>
          </a:stretch>
        </p:blipFill>
        <p:spPr>
          <a:xfrm>
            <a:off x="2671765" y="2700337"/>
            <a:ext cx="2743200" cy="1666875"/>
          </a:xfrm>
          <a:prstGeom prst="rect">
            <a:avLst/>
          </a:prstGeom>
        </p:spPr>
      </p:pic>
    </p:spTree>
    <p:extLst>
      <p:ext uri="{BB962C8B-B14F-4D97-AF65-F5344CB8AC3E}">
        <p14:creationId xmlns:p14="http://schemas.microsoft.com/office/powerpoint/2010/main" val="108428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706" y="957262"/>
            <a:ext cx="9272588" cy="5262979"/>
          </a:xfrm>
          <a:prstGeom prst="rect">
            <a:avLst/>
          </a:prstGeom>
        </p:spPr>
        <p:txBody>
          <a:bodyPr wrap="square">
            <a:spAutoFit/>
          </a:bodyPr>
          <a:lstStyle/>
          <a:p>
            <a:endParaRPr lang="en-GB" sz="2800" dirty="0"/>
          </a:p>
          <a:p>
            <a:r>
              <a:rPr lang="en-GB" sz="2800" dirty="0"/>
              <a:t>Higher productivity means lower labour costs and, as a result, greater competitiveness. </a:t>
            </a:r>
            <a:r>
              <a:rPr lang="en-GB" sz="2800" b="1" dirty="0"/>
              <a:t>For example, the automobile industry measures the output of cars per worker per year.</a:t>
            </a:r>
          </a:p>
          <a:p>
            <a:endParaRPr lang="en-GB" sz="2800" b="1" dirty="0"/>
          </a:p>
          <a:p>
            <a:endParaRPr lang="en-GB" sz="2800" b="1" dirty="0"/>
          </a:p>
          <a:p>
            <a:endParaRPr lang="en-GB" sz="2800" b="1" dirty="0"/>
          </a:p>
          <a:p>
            <a:endParaRPr lang="en-GB" sz="2800" b="1" dirty="0"/>
          </a:p>
          <a:p>
            <a:endParaRPr lang="en-GB" sz="2800" b="1" dirty="0"/>
          </a:p>
          <a:p>
            <a:r>
              <a:rPr lang="en-GB" sz="2800" b="1" dirty="0"/>
              <a:t> </a:t>
            </a:r>
            <a:r>
              <a:rPr lang="en-GB" sz="2800" dirty="0"/>
              <a:t>If HRM policies are working, productivity should improve; assuming that capital investment is on par with competitors, productivity should be as good as, or better than, competitors.</a:t>
            </a:r>
          </a:p>
        </p:txBody>
      </p:sp>
      <p:pic>
        <p:nvPicPr>
          <p:cNvPr id="3" name="Picture 2"/>
          <p:cNvPicPr>
            <a:picLocks noChangeAspect="1"/>
          </p:cNvPicPr>
          <p:nvPr/>
        </p:nvPicPr>
        <p:blipFill>
          <a:blip r:embed="rId2"/>
          <a:stretch>
            <a:fillRect/>
          </a:stretch>
        </p:blipFill>
        <p:spPr>
          <a:xfrm>
            <a:off x="3291597" y="422882"/>
            <a:ext cx="5608806" cy="640135"/>
          </a:xfrm>
          <a:prstGeom prst="rect">
            <a:avLst/>
          </a:prstGeom>
        </p:spPr>
      </p:pic>
      <p:pic>
        <p:nvPicPr>
          <p:cNvPr id="4" name="Picture 3"/>
          <p:cNvPicPr>
            <a:picLocks noChangeAspect="1"/>
          </p:cNvPicPr>
          <p:nvPr/>
        </p:nvPicPr>
        <p:blipFill>
          <a:blip r:embed="rId3"/>
          <a:stretch>
            <a:fillRect/>
          </a:stretch>
        </p:blipFill>
        <p:spPr>
          <a:xfrm>
            <a:off x="6716798" y="2986087"/>
            <a:ext cx="2183605" cy="1600199"/>
          </a:xfrm>
          <a:prstGeom prst="rect">
            <a:avLst/>
          </a:prstGeom>
        </p:spPr>
      </p:pic>
      <p:pic>
        <p:nvPicPr>
          <p:cNvPr id="5" name="Picture 4"/>
          <p:cNvPicPr>
            <a:picLocks noChangeAspect="1"/>
          </p:cNvPicPr>
          <p:nvPr/>
        </p:nvPicPr>
        <p:blipFill>
          <a:blip r:embed="rId4"/>
          <a:stretch>
            <a:fillRect/>
          </a:stretch>
        </p:blipFill>
        <p:spPr>
          <a:xfrm>
            <a:off x="2052637" y="2884391"/>
            <a:ext cx="3028950" cy="1514475"/>
          </a:xfrm>
          <a:prstGeom prst="rect">
            <a:avLst/>
          </a:prstGeom>
        </p:spPr>
      </p:pic>
    </p:spTree>
    <p:extLst>
      <p:ext uri="{BB962C8B-B14F-4D97-AF65-F5344CB8AC3E}">
        <p14:creationId xmlns:p14="http://schemas.microsoft.com/office/powerpoint/2010/main" val="417536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409" y="1509118"/>
            <a:ext cx="9258300" cy="4401205"/>
          </a:xfrm>
          <a:prstGeom prst="rect">
            <a:avLst/>
          </a:prstGeom>
        </p:spPr>
        <p:txBody>
          <a:bodyPr wrap="square">
            <a:spAutoFit/>
          </a:bodyPr>
          <a:lstStyle/>
          <a:p>
            <a:r>
              <a:rPr lang="en-GB" sz="2800" b="1" dirty="0"/>
              <a:t>Labour productivity =</a:t>
            </a:r>
          </a:p>
          <a:p>
            <a:endParaRPr lang="en-GB" sz="2800" b="1" dirty="0"/>
          </a:p>
          <a:p>
            <a:r>
              <a:rPr lang="en-GB" sz="2800" u="sng" dirty="0"/>
              <a:t>Total output per period of time </a:t>
            </a:r>
          </a:p>
          <a:p>
            <a:r>
              <a:rPr lang="en-GB" sz="2800" dirty="0"/>
              <a:t>Average number of employees per period of time</a:t>
            </a:r>
          </a:p>
          <a:p>
            <a:endParaRPr lang="en-GB" sz="2800" dirty="0"/>
          </a:p>
          <a:p>
            <a:endParaRPr lang="en-GB" sz="2800" dirty="0"/>
          </a:p>
          <a:p>
            <a:r>
              <a:rPr lang="en-GB" sz="2800" dirty="0"/>
              <a:t>Total output = 12,000 </a:t>
            </a:r>
          </a:p>
          <a:p>
            <a:r>
              <a:rPr lang="en-GB" sz="2800" dirty="0"/>
              <a:t>Average number of employees = 150</a:t>
            </a:r>
          </a:p>
          <a:p>
            <a:endParaRPr lang="en-GB" sz="2800" dirty="0"/>
          </a:p>
          <a:p>
            <a:r>
              <a:rPr lang="en-GB" sz="2800" b="1" dirty="0"/>
              <a:t>Labour productivity = 80 units per worker </a:t>
            </a:r>
            <a:endParaRPr lang="en-GB" sz="2800" b="1" dirty="0"/>
          </a:p>
        </p:txBody>
      </p:sp>
      <p:sp>
        <p:nvSpPr>
          <p:cNvPr id="3" name="Rectangle 2"/>
          <p:cNvSpPr/>
          <p:nvPr/>
        </p:nvSpPr>
        <p:spPr>
          <a:xfrm>
            <a:off x="1449679" y="338435"/>
            <a:ext cx="886403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Labour productivity – Formula</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177212" y="3857625"/>
            <a:ext cx="2495550" cy="1828800"/>
          </a:xfrm>
          <a:prstGeom prst="rect">
            <a:avLst/>
          </a:prstGeom>
        </p:spPr>
      </p:pic>
    </p:spTree>
    <p:extLst>
      <p:ext uri="{BB962C8B-B14F-4D97-AF65-F5344CB8AC3E}">
        <p14:creationId xmlns:p14="http://schemas.microsoft.com/office/powerpoint/2010/main" val="255494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387" y="1385798"/>
            <a:ext cx="6096000" cy="4678204"/>
          </a:xfrm>
          <a:prstGeom prst="rect">
            <a:avLst/>
          </a:prstGeom>
        </p:spPr>
        <p:txBody>
          <a:bodyPr>
            <a:spAutoFit/>
          </a:bodyPr>
          <a:lstStyle/>
          <a:p>
            <a:r>
              <a:rPr lang="en-GB" sz="2800" b="1" u="sng" dirty="0"/>
              <a:t>Task: </a:t>
            </a:r>
          </a:p>
          <a:p>
            <a:endParaRPr lang="en-GB" sz="2800" dirty="0"/>
          </a:p>
          <a:p>
            <a:r>
              <a:rPr lang="en-GB" sz="2800" dirty="0"/>
              <a:t>Calculate labour productivity.</a:t>
            </a:r>
          </a:p>
          <a:p>
            <a:endParaRPr lang="en-GB" sz="2800" dirty="0"/>
          </a:p>
          <a:p>
            <a:endParaRPr lang="en-GB" sz="2800" dirty="0"/>
          </a:p>
          <a:p>
            <a:endParaRPr lang="en-GB" sz="2800" dirty="0"/>
          </a:p>
          <a:p>
            <a:endParaRPr lang="en-GB" sz="2800" dirty="0"/>
          </a:p>
          <a:p>
            <a:endParaRPr lang="en-GB" sz="2800" dirty="0"/>
          </a:p>
          <a:p>
            <a:r>
              <a:rPr lang="en-GB" sz="2800" b="1" dirty="0"/>
              <a:t> </a:t>
            </a:r>
          </a:p>
          <a:p>
            <a:r>
              <a:rPr lang="en-GB" sz="2800" b="1" dirty="0"/>
              <a:t>Time: 10 mins </a:t>
            </a:r>
          </a:p>
          <a:p>
            <a:endParaRPr lang="en-GB" dirty="0"/>
          </a:p>
        </p:txBody>
      </p:sp>
      <p:sp>
        <p:nvSpPr>
          <p:cNvPr id="3" name="Rectangle 2"/>
          <p:cNvSpPr/>
          <p:nvPr/>
        </p:nvSpPr>
        <p:spPr>
          <a:xfrm>
            <a:off x="3906283" y="238423"/>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340917" y="3043239"/>
            <a:ext cx="4122295" cy="2743200"/>
          </a:xfrm>
          <a:prstGeom prst="rect">
            <a:avLst/>
          </a:prstGeom>
        </p:spPr>
      </p:pic>
    </p:spTree>
    <p:extLst>
      <p:ext uri="{BB962C8B-B14F-4D97-AF65-F5344CB8AC3E}">
        <p14:creationId xmlns:p14="http://schemas.microsoft.com/office/powerpoint/2010/main" val="187007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817" y="1327488"/>
            <a:ext cx="9758363" cy="4832092"/>
          </a:xfrm>
          <a:prstGeom prst="rect">
            <a:avLst/>
          </a:prstGeom>
        </p:spPr>
        <p:txBody>
          <a:bodyPr wrap="square">
            <a:spAutoFit/>
          </a:bodyPr>
          <a:lstStyle/>
          <a:p>
            <a:r>
              <a:rPr lang="en-GB" sz="2800" dirty="0"/>
              <a:t>It is important for a business to measure the effectiveness of its workforce. When managers examine workforce performance they are examining the effectiveness of human resource management (HRM) policies. </a:t>
            </a:r>
          </a:p>
          <a:p>
            <a:endParaRPr lang="en-GB" sz="2800" dirty="0"/>
          </a:p>
          <a:p>
            <a:endParaRPr lang="en-GB" sz="2800" dirty="0"/>
          </a:p>
          <a:p>
            <a:endParaRPr lang="en-GB" sz="2800" dirty="0"/>
          </a:p>
          <a:p>
            <a:endParaRPr lang="en-GB" sz="2800" dirty="0"/>
          </a:p>
          <a:p>
            <a:endParaRPr lang="en-GB" sz="2800" dirty="0"/>
          </a:p>
          <a:p>
            <a:r>
              <a:rPr lang="en-GB" sz="2800" dirty="0"/>
              <a:t>Some elements of workforce performance cannot be directly measured – such as </a:t>
            </a:r>
            <a:r>
              <a:rPr lang="en-GB" sz="2800" b="1" dirty="0"/>
              <a:t>motivation and commitment.</a:t>
            </a:r>
            <a:endParaRPr lang="en-GB" sz="2800" b="1" dirty="0"/>
          </a:p>
        </p:txBody>
      </p:sp>
      <p:sp>
        <p:nvSpPr>
          <p:cNvPr id="3" name="Rectangle 2"/>
          <p:cNvSpPr/>
          <p:nvPr/>
        </p:nvSpPr>
        <p:spPr>
          <a:xfrm>
            <a:off x="2566860" y="181273"/>
            <a:ext cx="705827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performance</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129463" y="3119438"/>
            <a:ext cx="2933700" cy="1562100"/>
          </a:xfrm>
          <a:prstGeom prst="rect">
            <a:avLst/>
          </a:prstGeom>
        </p:spPr>
      </p:pic>
      <p:pic>
        <p:nvPicPr>
          <p:cNvPr id="5" name="Picture 4"/>
          <p:cNvPicPr>
            <a:picLocks noChangeAspect="1"/>
          </p:cNvPicPr>
          <p:nvPr/>
        </p:nvPicPr>
        <p:blipFill>
          <a:blip r:embed="rId3"/>
          <a:stretch>
            <a:fillRect/>
          </a:stretch>
        </p:blipFill>
        <p:spPr>
          <a:xfrm>
            <a:off x="3264696" y="3286125"/>
            <a:ext cx="2952750" cy="1543050"/>
          </a:xfrm>
          <a:prstGeom prst="rect">
            <a:avLst/>
          </a:prstGeom>
        </p:spPr>
      </p:pic>
    </p:spTree>
    <p:extLst>
      <p:ext uri="{BB962C8B-B14F-4D97-AF65-F5344CB8AC3E}">
        <p14:creationId xmlns:p14="http://schemas.microsoft.com/office/powerpoint/2010/main" val="409336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297"/>
            <a:ext cx="6096000" cy="4401205"/>
          </a:xfrm>
          <a:prstGeom prst="rect">
            <a:avLst/>
          </a:prstGeom>
        </p:spPr>
        <p:txBody>
          <a:bodyPr>
            <a:spAutoFit/>
          </a:bodyPr>
          <a:lstStyle/>
          <a:p>
            <a:r>
              <a:rPr lang="en-GB" sz="2800" b="1" u="sng" dirty="0"/>
              <a:t>Task: </a:t>
            </a:r>
          </a:p>
          <a:p>
            <a:endParaRPr lang="en-GB" sz="2800" dirty="0"/>
          </a:p>
          <a:p>
            <a:r>
              <a:rPr lang="en-GB" sz="2800" dirty="0"/>
              <a:t>Workforce performance – </a:t>
            </a:r>
            <a:r>
              <a:rPr lang="en-GB" sz="2800" dirty="0" err="1"/>
              <a:t>Kahoot</a:t>
            </a:r>
            <a:r>
              <a:rPr lang="en-GB" sz="2800" dirty="0"/>
              <a:t> quiz </a:t>
            </a:r>
          </a:p>
          <a:p>
            <a:endParaRPr lang="en-GB" sz="2800" dirty="0"/>
          </a:p>
          <a:p>
            <a:endParaRPr lang="en-GB" sz="2800" dirty="0"/>
          </a:p>
          <a:p>
            <a:endParaRPr lang="en-GB" sz="2800" b="1" dirty="0"/>
          </a:p>
          <a:p>
            <a:endParaRPr lang="en-GB" sz="2800" b="1" dirty="0"/>
          </a:p>
          <a:p>
            <a:endParaRPr lang="en-GB" sz="2800" b="1" dirty="0"/>
          </a:p>
          <a:p>
            <a:endParaRPr lang="en-GB" sz="2800" b="1" dirty="0"/>
          </a:p>
          <a:p>
            <a:r>
              <a:rPr lang="en-GB" sz="2800" b="1" dirty="0"/>
              <a:t>Time: 15 mins </a:t>
            </a:r>
          </a:p>
        </p:txBody>
      </p:sp>
      <p:sp>
        <p:nvSpPr>
          <p:cNvPr id="3" name="Rectangle 2"/>
          <p:cNvSpPr/>
          <p:nvPr/>
        </p:nvSpPr>
        <p:spPr>
          <a:xfrm>
            <a:off x="4006295" y="25271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700839" y="3417293"/>
            <a:ext cx="2856466" cy="2856466"/>
          </a:xfrm>
          <a:prstGeom prst="rect">
            <a:avLst/>
          </a:prstGeom>
        </p:spPr>
      </p:pic>
    </p:spTree>
    <p:extLst>
      <p:ext uri="{BB962C8B-B14F-4D97-AF65-F5344CB8AC3E}">
        <p14:creationId xmlns:p14="http://schemas.microsoft.com/office/powerpoint/2010/main" val="3138641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492" y="367010"/>
            <a:ext cx="303640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5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633230" y="1543050"/>
            <a:ext cx="7734233" cy="1384995"/>
          </a:xfrm>
          <a:prstGeom prst="rect">
            <a:avLst/>
          </a:prstGeom>
          <a:noFill/>
        </p:spPr>
        <p:txBody>
          <a:bodyPr wrap="none" rtlCol="0">
            <a:spAutoFit/>
          </a:bodyPr>
          <a:lstStyle/>
          <a:p>
            <a:r>
              <a:rPr lang="en-GB" sz="2800" b="1" dirty="0"/>
              <a:t>YouTube video – Productivity</a:t>
            </a:r>
          </a:p>
          <a:p>
            <a:endParaRPr lang="en-GB" sz="2800" b="1" dirty="0"/>
          </a:p>
          <a:p>
            <a:r>
              <a:rPr lang="en-GB" sz="2800" b="1" dirty="0"/>
              <a:t> </a:t>
            </a:r>
            <a:r>
              <a:rPr lang="en-GB" sz="2800" dirty="0"/>
              <a:t>https://www.youtube.com/watch?v=KJsKzDKsi7Q</a:t>
            </a:r>
            <a:endParaRPr lang="en-GB" sz="2800" dirty="0"/>
          </a:p>
        </p:txBody>
      </p:sp>
      <p:pic>
        <p:nvPicPr>
          <p:cNvPr id="4" name="Picture 3"/>
          <p:cNvPicPr>
            <a:picLocks noChangeAspect="1"/>
          </p:cNvPicPr>
          <p:nvPr/>
        </p:nvPicPr>
        <p:blipFill>
          <a:blip r:embed="rId2"/>
          <a:stretch>
            <a:fillRect/>
          </a:stretch>
        </p:blipFill>
        <p:spPr>
          <a:xfrm>
            <a:off x="3386138" y="3417379"/>
            <a:ext cx="4638675" cy="2597658"/>
          </a:xfrm>
          <a:prstGeom prst="rect">
            <a:avLst/>
          </a:prstGeom>
        </p:spPr>
      </p:pic>
    </p:spTree>
    <p:extLst>
      <p:ext uri="{BB962C8B-B14F-4D97-AF65-F5344CB8AC3E}">
        <p14:creationId xmlns:p14="http://schemas.microsoft.com/office/powerpoint/2010/main" val="1509615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713" y="959227"/>
            <a:ext cx="10472738" cy="467820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workforce performance and how to calculate absentee rates.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Calculate absentee rates and discuss with the group.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labour turnover and calculate this with the group.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Use your knowledge to work out labour turnover.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Describe labour productivity and calculate this with the group.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a:t>
            </a:r>
            <a:r>
              <a:rPr kumimoji="0" lang="en-GB" sz="2800" b="0" i="0" u="none" strike="noStrike" kern="0" cap="none" spc="0" normalizeH="0" baseline="0" noProof="0" dirty="0" err="1">
                <a:ln>
                  <a:noFill/>
                </a:ln>
                <a:solidFill>
                  <a:sysClr val="windowText" lastClr="000000"/>
                </a:solidFill>
                <a:effectLst/>
                <a:uLnTx/>
                <a:uFillTx/>
              </a:rPr>
              <a:t>Kahoot</a:t>
            </a:r>
            <a:r>
              <a:rPr kumimoji="0" lang="en-GB" sz="2800" b="0" i="0" u="none" strike="noStrike" kern="0" cap="none" spc="0" normalizeH="0" baseline="0" noProof="0" dirty="0">
                <a:ln>
                  <a:noFill/>
                </a:ln>
                <a:solidFill>
                  <a:sysClr val="windowText" lastClr="000000"/>
                </a:solidFill>
                <a:effectLst/>
                <a:uLnTx/>
                <a:uFillTx/>
              </a:rPr>
              <a:t> quiz on the topics above.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Answers quiz questions as revision.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p:txBody>
      </p:sp>
      <p:sp>
        <p:nvSpPr>
          <p:cNvPr id="5" name="Rectangle 4"/>
          <p:cNvSpPr/>
          <p:nvPr/>
        </p:nvSpPr>
        <p:spPr>
          <a:xfrm>
            <a:off x="2088269" y="207347"/>
            <a:ext cx="7215373"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Workforce performance </a:t>
            </a:r>
          </a:p>
        </p:txBody>
      </p:sp>
      <p:pic>
        <p:nvPicPr>
          <p:cNvPr id="6" name="Picture 5"/>
          <p:cNvPicPr>
            <a:picLocks noChangeAspect="1"/>
          </p:cNvPicPr>
          <p:nvPr/>
        </p:nvPicPr>
        <p:blipFill>
          <a:blip r:embed="rId2"/>
          <a:stretch>
            <a:fillRect/>
          </a:stretch>
        </p:blipFill>
        <p:spPr>
          <a:xfrm>
            <a:off x="8891587" y="4713506"/>
            <a:ext cx="2466975" cy="1847850"/>
          </a:xfrm>
          <a:prstGeom prst="rect">
            <a:avLst/>
          </a:prstGeom>
        </p:spPr>
      </p:pic>
    </p:spTree>
    <p:extLst>
      <p:ext uri="{BB962C8B-B14F-4D97-AF65-F5344CB8AC3E}">
        <p14:creationId xmlns:p14="http://schemas.microsoft.com/office/powerpoint/2010/main" val="123491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75" y="1418214"/>
            <a:ext cx="10129838" cy="4401205"/>
          </a:xfrm>
          <a:prstGeom prst="rect">
            <a:avLst/>
          </a:prstGeom>
        </p:spPr>
        <p:txBody>
          <a:bodyPr wrap="square">
            <a:spAutoFit/>
          </a:bodyPr>
          <a:lstStyle/>
          <a:p>
            <a:r>
              <a:rPr lang="en-GB" sz="2800" dirty="0"/>
              <a:t>However, there are a number of ways of more precisely measuring the effectiveness of HRM policies and workforce performance. </a:t>
            </a:r>
          </a:p>
          <a:p>
            <a:endParaRPr lang="en-GB" sz="2800" dirty="0"/>
          </a:p>
          <a:p>
            <a:r>
              <a:rPr lang="en-GB" sz="2800" b="1" dirty="0"/>
              <a:t>The most popular of these are:</a:t>
            </a:r>
          </a:p>
          <a:p>
            <a:endParaRPr lang="en-GB" sz="2800" dirty="0"/>
          </a:p>
          <a:p>
            <a:pPr marL="285750" indent="-285750">
              <a:buFont typeface="Arial" panose="020B0604020202020204" pitchFamily="34" charset="0"/>
              <a:buChar char="•"/>
            </a:pPr>
            <a:r>
              <a:rPr lang="en-GB" sz="2800" dirty="0"/>
              <a:t>Absenteeism rates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Labour turnover</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Labour productivity</a:t>
            </a:r>
            <a:endParaRPr lang="en-GB" sz="2800" dirty="0"/>
          </a:p>
        </p:txBody>
      </p:sp>
      <p:sp>
        <p:nvSpPr>
          <p:cNvPr id="3" name="Rectangle 2"/>
          <p:cNvSpPr/>
          <p:nvPr/>
        </p:nvSpPr>
        <p:spPr>
          <a:xfrm>
            <a:off x="2537588" y="181273"/>
            <a:ext cx="720254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performance </a:t>
            </a:r>
          </a:p>
        </p:txBody>
      </p:sp>
      <p:pic>
        <p:nvPicPr>
          <p:cNvPr id="4" name="Picture 3"/>
          <p:cNvPicPr>
            <a:picLocks noChangeAspect="1"/>
          </p:cNvPicPr>
          <p:nvPr/>
        </p:nvPicPr>
        <p:blipFill>
          <a:blip r:embed="rId2"/>
          <a:stretch>
            <a:fillRect/>
          </a:stretch>
        </p:blipFill>
        <p:spPr>
          <a:xfrm>
            <a:off x="6667500" y="3128963"/>
            <a:ext cx="3810000" cy="2286000"/>
          </a:xfrm>
          <a:prstGeom prst="rect">
            <a:avLst/>
          </a:prstGeom>
        </p:spPr>
      </p:pic>
    </p:spTree>
    <p:extLst>
      <p:ext uri="{BB962C8B-B14F-4D97-AF65-F5344CB8AC3E}">
        <p14:creationId xmlns:p14="http://schemas.microsoft.com/office/powerpoint/2010/main" val="109329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18890"/>
            <a:ext cx="10044113" cy="4832092"/>
          </a:xfrm>
          <a:prstGeom prst="rect">
            <a:avLst/>
          </a:prstGeom>
        </p:spPr>
        <p:txBody>
          <a:bodyPr wrap="square">
            <a:spAutoFit/>
          </a:bodyPr>
          <a:lstStyle/>
          <a:p>
            <a:r>
              <a:rPr lang="en-GB" sz="2800"/>
              <a:t>Absence from the workforce can occur for a wide variety of reasons. Whatever the reason it is a problem for businesses of all sizes and it needs to be carefully monitored. </a:t>
            </a:r>
          </a:p>
          <a:p>
            <a:endParaRPr lang="en-GB" sz="2800"/>
          </a:p>
          <a:p>
            <a:endParaRPr lang="en-GB" sz="2800"/>
          </a:p>
          <a:p>
            <a:endParaRPr lang="en-GB" sz="2800"/>
          </a:p>
          <a:p>
            <a:endParaRPr lang="en-GB" sz="2800"/>
          </a:p>
          <a:p>
            <a:endParaRPr lang="en-GB" sz="2800"/>
          </a:p>
          <a:p>
            <a:endParaRPr lang="en-GB" sz="2800"/>
          </a:p>
          <a:p>
            <a:r>
              <a:rPr lang="en-GB" sz="2800"/>
              <a:t>If an employee misses 13 working days out of 253 working days in a year, the absenteeism rate for that </a:t>
            </a:r>
            <a:r>
              <a:rPr lang="en-GB" sz="2800" b="1"/>
              <a:t>individual would be over 5%. </a:t>
            </a:r>
            <a:endParaRPr lang="en-GB" sz="2800" b="1" dirty="0"/>
          </a:p>
        </p:txBody>
      </p:sp>
      <p:sp>
        <p:nvSpPr>
          <p:cNvPr id="3" name="Rectangle 2"/>
          <p:cNvSpPr/>
          <p:nvPr/>
        </p:nvSpPr>
        <p:spPr>
          <a:xfrm>
            <a:off x="3048000" y="195560"/>
            <a:ext cx="547752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Absenteeism rates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548563" y="2691140"/>
            <a:ext cx="2724150" cy="1676400"/>
          </a:xfrm>
          <a:prstGeom prst="rect">
            <a:avLst/>
          </a:prstGeom>
        </p:spPr>
      </p:pic>
      <p:pic>
        <p:nvPicPr>
          <p:cNvPr id="5" name="Picture 4"/>
          <p:cNvPicPr>
            <a:picLocks noChangeAspect="1"/>
          </p:cNvPicPr>
          <p:nvPr/>
        </p:nvPicPr>
        <p:blipFill>
          <a:blip r:embed="rId3"/>
          <a:stretch>
            <a:fillRect/>
          </a:stretch>
        </p:blipFill>
        <p:spPr>
          <a:xfrm>
            <a:off x="2628901" y="2871233"/>
            <a:ext cx="2847974" cy="1905554"/>
          </a:xfrm>
          <a:prstGeom prst="rect">
            <a:avLst/>
          </a:prstGeom>
        </p:spPr>
      </p:pic>
    </p:spTree>
    <p:extLst>
      <p:ext uri="{BB962C8B-B14F-4D97-AF65-F5344CB8AC3E}">
        <p14:creationId xmlns:p14="http://schemas.microsoft.com/office/powerpoint/2010/main" val="283119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63" y="1120765"/>
            <a:ext cx="9429750" cy="5262979"/>
          </a:xfrm>
          <a:prstGeom prst="rect">
            <a:avLst/>
          </a:prstGeom>
        </p:spPr>
        <p:txBody>
          <a:bodyPr wrap="square">
            <a:spAutoFit/>
          </a:bodyPr>
          <a:lstStyle/>
          <a:p>
            <a:r>
              <a:rPr lang="en-GB" sz="2800" dirty="0"/>
              <a:t>To calculate a business’s absenteeism rates take the total number of workers (say 300 workers) and multiply by the number of working days in a year (this varies from job to job, but is typically 253 days per year) – this gives the total number of working days as 75 900. </a:t>
            </a:r>
          </a:p>
          <a:p>
            <a:endParaRPr lang="en-GB" sz="2800" dirty="0"/>
          </a:p>
          <a:p>
            <a:endParaRPr lang="en-GB" sz="2800" dirty="0"/>
          </a:p>
          <a:p>
            <a:endParaRPr lang="en-GB" sz="2800" dirty="0"/>
          </a:p>
          <a:p>
            <a:endParaRPr lang="en-GB" sz="2800" dirty="0"/>
          </a:p>
          <a:p>
            <a:endParaRPr lang="en-GB" sz="2800" b="1" dirty="0"/>
          </a:p>
          <a:p>
            <a:r>
              <a:rPr lang="en-GB" sz="2800" b="1" dirty="0"/>
              <a:t>If there was a total of 980 sick days taken in the year, the business’s absenteeism rate would be 1.29%. </a:t>
            </a:r>
            <a:endParaRPr lang="en-GB" sz="2800" b="1" dirty="0"/>
          </a:p>
        </p:txBody>
      </p:sp>
      <p:pic>
        <p:nvPicPr>
          <p:cNvPr id="3" name="Picture 2"/>
          <p:cNvPicPr>
            <a:picLocks noChangeAspect="1"/>
          </p:cNvPicPr>
          <p:nvPr/>
        </p:nvPicPr>
        <p:blipFill>
          <a:blip r:embed="rId2"/>
          <a:stretch>
            <a:fillRect/>
          </a:stretch>
        </p:blipFill>
        <p:spPr>
          <a:xfrm>
            <a:off x="3302089" y="409361"/>
            <a:ext cx="5273497" cy="524301"/>
          </a:xfrm>
          <a:prstGeom prst="rect">
            <a:avLst/>
          </a:prstGeom>
        </p:spPr>
      </p:pic>
      <p:pic>
        <p:nvPicPr>
          <p:cNvPr id="4" name="Picture 3"/>
          <p:cNvPicPr>
            <a:picLocks noChangeAspect="1"/>
          </p:cNvPicPr>
          <p:nvPr/>
        </p:nvPicPr>
        <p:blipFill>
          <a:blip r:embed="rId3"/>
          <a:stretch>
            <a:fillRect/>
          </a:stretch>
        </p:blipFill>
        <p:spPr>
          <a:xfrm>
            <a:off x="6872287" y="3143249"/>
            <a:ext cx="2619375" cy="1743075"/>
          </a:xfrm>
          <a:prstGeom prst="rect">
            <a:avLst/>
          </a:prstGeom>
        </p:spPr>
      </p:pic>
      <p:pic>
        <p:nvPicPr>
          <p:cNvPr id="5" name="Picture 4"/>
          <p:cNvPicPr>
            <a:picLocks noChangeAspect="1"/>
          </p:cNvPicPr>
          <p:nvPr/>
        </p:nvPicPr>
        <p:blipFill>
          <a:blip r:embed="rId3"/>
          <a:stretch>
            <a:fillRect/>
          </a:stretch>
        </p:blipFill>
        <p:spPr>
          <a:xfrm>
            <a:off x="2986088" y="3585064"/>
            <a:ext cx="2205036" cy="1467351"/>
          </a:xfrm>
          <a:prstGeom prst="rect">
            <a:avLst/>
          </a:prstGeom>
        </p:spPr>
      </p:pic>
    </p:spTree>
    <p:extLst>
      <p:ext uri="{BB962C8B-B14F-4D97-AF65-F5344CB8AC3E}">
        <p14:creationId xmlns:p14="http://schemas.microsoft.com/office/powerpoint/2010/main" val="226097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574" y="1108799"/>
            <a:ext cx="10215563" cy="5262979"/>
          </a:xfrm>
          <a:prstGeom prst="rect">
            <a:avLst/>
          </a:prstGeom>
        </p:spPr>
        <p:txBody>
          <a:bodyPr wrap="square">
            <a:spAutoFit/>
          </a:bodyPr>
          <a:lstStyle/>
          <a:p>
            <a:r>
              <a:rPr lang="en-GB" sz="2800" b="1" dirty="0"/>
              <a:t>A high level of absenteeism may be an indicator of dissatisfaction and demotivation in the workplace. </a:t>
            </a:r>
            <a:r>
              <a:rPr lang="en-GB" sz="2800" dirty="0"/>
              <a:t>Whatever the reason, a business needs to address the issue as the impact of absenteeism is never positive. </a:t>
            </a:r>
          </a:p>
          <a:p>
            <a:endParaRPr lang="en-GB" sz="2800" dirty="0"/>
          </a:p>
          <a:p>
            <a:endParaRPr lang="en-GB" sz="2800" dirty="0"/>
          </a:p>
          <a:p>
            <a:endParaRPr lang="en-GB" sz="2800" dirty="0"/>
          </a:p>
          <a:p>
            <a:endParaRPr lang="en-GB" sz="2800" dirty="0"/>
          </a:p>
          <a:p>
            <a:endParaRPr lang="en-GB" sz="2800" dirty="0"/>
          </a:p>
          <a:p>
            <a:r>
              <a:rPr lang="en-GB" sz="2800" dirty="0"/>
              <a:t>Absenteeism also increases costs for a business and may impact on the performance of the business, such as missed phone calls or poor quality service.</a:t>
            </a:r>
            <a:endParaRPr lang="en-GB" sz="2800" dirty="0"/>
          </a:p>
        </p:txBody>
      </p:sp>
      <p:pic>
        <p:nvPicPr>
          <p:cNvPr id="3" name="Picture 2"/>
          <p:cNvPicPr>
            <a:picLocks noChangeAspect="1"/>
          </p:cNvPicPr>
          <p:nvPr/>
        </p:nvPicPr>
        <p:blipFill>
          <a:blip r:embed="rId2"/>
          <a:stretch>
            <a:fillRect/>
          </a:stretch>
        </p:blipFill>
        <p:spPr>
          <a:xfrm>
            <a:off x="3202076" y="409361"/>
            <a:ext cx="5273497" cy="524301"/>
          </a:xfrm>
          <a:prstGeom prst="rect">
            <a:avLst/>
          </a:prstGeom>
        </p:spPr>
      </p:pic>
      <p:pic>
        <p:nvPicPr>
          <p:cNvPr id="4" name="Picture 3"/>
          <p:cNvPicPr>
            <a:picLocks noChangeAspect="1"/>
          </p:cNvPicPr>
          <p:nvPr/>
        </p:nvPicPr>
        <p:blipFill>
          <a:blip r:embed="rId3"/>
          <a:stretch>
            <a:fillRect/>
          </a:stretch>
        </p:blipFill>
        <p:spPr>
          <a:xfrm>
            <a:off x="8181856" y="2843212"/>
            <a:ext cx="1776531" cy="2066925"/>
          </a:xfrm>
          <a:prstGeom prst="rect">
            <a:avLst/>
          </a:prstGeom>
        </p:spPr>
      </p:pic>
      <p:pic>
        <p:nvPicPr>
          <p:cNvPr id="5" name="Picture 4"/>
          <p:cNvPicPr>
            <a:picLocks noChangeAspect="1"/>
          </p:cNvPicPr>
          <p:nvPr/>
        </p:nvPicPr>
        <p:blipFill>
          <a:blip r:embed="rId4"/>
          <a:stretch>
            <a:fillRect/>
          </a:stretch>
        </p:blipFill>
        <p:spPr>
          <a:xfrm>
            <a:off x="3486151" y="3295329"/>
            <a:ext cx="2281236" cy="1614808"/>
          </a:xfrm>
          <a:prstGeom prst="rect">
            <a:avLst/>
          </a:prstGeom>
        </p:spPr>
      </p:pic>
    </p:spTree>
    <p:extLst>
      <p:ext uri="{BB962C8B-B14F-4D97-AF65-F5344CB8AC3E}">
        <p14:creationId xmlns:p14="http://schemas.microsoft.com/office/powerpoint/2010/main" val="147547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987" y="1552873"/>
            <a:ext cx="11530013" cy="5262979"/>
          </a:xfrm>
          <a:prstGeom prst="rect">
            <a:avLst/>
          </a:prstGeom>
        </p:spPr>
        <p:txBody>
          <a:bodyPr wrap="square">
            <a:spAutoFit/>
          </a:bodyPr>
          <a:lstStyle/>
          <a:p>
            <a:r>
              <a:rPr lang="en-GB" sz="2800" b="1" dirty="0"/>
              <a:t>Absenteeism rate =</a:t>
            </a:r>
          </a:p>
          <a:p>
            <a:endParaRPr lang="en-GB" sz="2800" b="1" dirty="0"/>
          </a:p>
          <a:p>
            <a:r>
              <a:rPr lang="en-GB" sz="2800" u="sng" dirty="0"/>
              <a:t>Total number of staff absence days over a year   </a:t>
            </a:r>
          </a:p>
          <a:p>
            <a:r>
              <a:rPr lang="en-GB" sz="2800" dirty="0"/>
              <a:t>Total number of working days that should have been worked   x 100/1 </a:t>
            </a:r>
          </a:p>
          <a:p>
            <a:endParaRPr lang="en-GB" sz="2800" dirty="0"/>
          </a:p>
          <a:p>
            <a:r>
              <a:rPr lang="en-GB" sz="2800" dirty="0"/>
              <a:t>Total number of staff absence days = 344</a:t>
            </a:r>
          </a:p>
          <a:p>
            <a:endParaRPr lang="en-GB" sz="2800" dirty="0"/>
          </a:p>
          <a:p>
            <a:r>
              <a:rPr lang="en-GB" sz="2800" dirty="0"/>
              <a:t>Total number of working days = 7,800</a:t>
            </a:r>
          </a:p>
          <a:p>
            <a:endParaRPr lang="en-GB" sz="2800" b="1" dirty="0"/>
          </a:p>
          <a:p>
            <a:r>
              <a:rPr lang="en-GB" sz="2800" b="1" dirty="0"/>
              <a:t>Absenteeism rate = 4.41%</a:t>
            </a:r>
          </a:p>
          <a:p>
            <a:endParaRPr lang="en-GB" sz="2800" dirty="0"/>
          </a:p>
          <a:p>
            <a:endParaRPr lang="en-GB" sz="2800" dirty="0"/>
          </a:p>
        </p:txBody>
      </p:sp>
      <p:sp>
        <p:nvSpPr>
          <p:cNvPr id="3" name="Rectangle 2"/>
          <p:cNvSpPr/>
          <p:nvPr/>
        </p:nvSpPr>
        <p:spPr>
          <a:xfrm>
            <a:off x="1943199" y="252710"/>
            <a:ext cx="839133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Absenteeism rate – Formula </a:t>
            </a:r>
          </a:p>
        </p:txBody>
      </p:sp>
      <p:pic>
        <p:nvPicPr>
          <p:cNvPr id="4" name="Picture 3"/>
          <p:cNvPicPr>
            <a:picLocks noChangeAspect="1"/>
          </p:cNvPicPr>
          <p:nvPr/>
        </p:nvPicPr>
        <p:blipFill>
          <a:blip r:embed="rId2"/>
          <a:stretch>
            <a:fillRect/>
          </a:stretch>
        </p:blipFill>
        <p:spPr>
          <a:xfrm>
            <a:off x="8029574" y="4184362"/>
            <a:ext cx="2619375" cy="1743075"/>
          </a:xfrm>
          <a:prstGeom prst="rect">
            <a:avLst/>
          </a:prstGeom>
        </p:spPr>
      </p:pic>
    </p:spTree>
    <p:extLst>
      <p:ext uri="{BB962C8B-B14F-4D97-AF65-F5344CB8AC3E}">
        <p14:creationId xmlns:p14="http://schemas.microsoft.com/office/powerpoint/2010/main" val="410709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066831"/>
            <a:ext cx="10344150" cy="5262979"/>
          </a:xfrm>
          <a:prstGeom prst="rect">
            <a:avLst/>
          </a:prstGeom>
        </p:spPr>
        <p:txBody>
          <a:bodyPr wrap="square">
            <a:spAutoFit/>
          </a:bodyPr>
          <a:lstStyle/>
          <a:p>
            <a:r>
              <a:rPr lang="en-GB" sz="2800" dirty="0"/>
              <a:t>Approximately 40 million days are lost each year in the UK due to workplace absenteeism. A total of 93% of employees say that colds and flu are the reason for being away from work. However, research indicates that in reality at least half of all workplace absence has absolutely nothing whatsoever to do with health. </a:t>
            </a:r>
          </a:p>
          <a:p>
            <a:endParaRPr lang="en-GB" sz="2800" dirty="0"/>
          </a:p>
          <a:p>
            <a:endParaRPr lang="en-GB" sz="2800" dirty="0"/>
          </a:p>
          <a:p>
            <a:endParaRPr lang="en-GB" sz="2800" dirty="0"/>
          </a:p>
          <a:p>
            <a:r>
              <a:rPr lang="en-GB" sz="2800" dirty="0"/>
              <a:t>In fact workers may decide to stay away from the office for a variety of work, personal or domestic issues. These include bullying in the workplace, responsibility for children or elderly relatives, job demotivation, low pay and the occasional hangover.</a:t>
            </a:r>
            <a:endParaRPr lang="en-GB" sz="2800" dirty="0"/>
          </a:p>
        </p:txBody>
      </p:sp>
      <p:pic>
        <p:nvPicPr>
          <p:cNvPr id="4" name="Picture 3"/>
          <p:cNvPicPr>
            <a:picLocks noChangeAspect="1"/>
          </p:cNvPicPr>
          <p:nvPr/>
        </p:nvPicPr>
        <p:blipFill>
          <a:blip r:embed="rId2"/>
          <a:stretch>
            <a:fillRect/>
          </a:stretch>
        </p:blipFill>
        <p:spPr>
          <a:xfrm>
            <a:off x="3130639" y="237911"/>
            <a:ext cx="5273497" cy="524301"/>
          </a:xfrm>
          <a:prstGeom prst="rect">
            <a:avLst/>
          </a:prstGeom>
        </p:spPr>
      </p:pic>
      <p:pic>
        <p:nvPicPr>
          <p:cNvPr id="5" name="Picture 4"/>
          <p:cNvPicPr>
            <a:picLocks noChangeAspect="1"/>
          </p:cNvPicPr>
          <p:nvPr/>
        </p:nvPicPr>
        <p:blipFill>
          <a:blip r:embed="rId3"/>
          <a:stretch>
            <a:fillRect/>
          </a:stretch>
        </p:blipFill>
        <p:spPr>
          <a:xfrm>
            <a:off x="5567362" y="3371850"/>
            <a:ext cx="4714875" cy="971550"/>
          </a:xfrm>
          <a:prstGeom prst="rect">
            <a:avLst/>
          </a:prstGeom>
        </p:spPr>
      </p:pic>
      <p:pic>
        <p:nvPicPr>
          <p:cNvPr id="6" name="Picture 5"/>
          <p:cNvPicPr>
            <a:picLocks noChangeAspect="1"/>
          </p:cNvPicPr>
          <p:nvPr/>
        </p:nvPicPr>
        <p:blipFill>
          <a:blip r:embed="rId4"/>
          <a:stretch>
            <a:fillRect/>
          </a:stretch>
        </p:blipFill>
        <p:spPr>
          <a:xfrm>
            <a:off x="2004308" y="3371850"/>
            <a:ext cx="2252662" cy="917751"/>
          </a:xfrm>
          <a:prstGeom prst="rect">
            <a:avLst/>
          </a:prstGeom>
        </p:spPr>
      </p:pic>
    </p:spTree>
    <p:extLst>
      <p:ext uri="{BB962C8B-B14F-4D97-AF65-F5344CB8AC3E}">
        <p14:creationId xmlns:p14="http://schemas.microsoft.com/office/powerpoint/2010/main" val="392817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962" y="1190326"/>
            <a:ext cx="6096000" cy="4401205"/>
          </a:xfrm>
          <a:prstGeom prst="rect">
            <a:avLst/>
          </a:prstGeom>
        </p:spPr>
        <p:txBody>
          <a:bodyPr>
            <a:spAutoFit/>
          </a:bodyPr>
          <a:lstStyle/>
          <a:p>
            <a:r>
              <a:rPr lang="en-GB" sz="2800" b="1" u="sng" dirty="0"/>
              <a:t>Task: </a:t>
            </a:r>
          </a:p>
          <a:p>
            <a:endParaRPr lang="en-GB" sz="2800" dirty="0"/>
          </a:p>
          <a:p>
            <a:r>
              <a:rPr lang="en-GB" sz="2800" dirty="0"/>
              <a:t>Calculate absentee rates</a:t>
            </a:r>
          </a:p>
          <a:p>
            <a:endParaRPr lang="en-GB" sz="2800" dirty="0"/>
          </a:p>
          <a:p>
            <a:endParaRPr lang="en-GB" sz="2800" dirty="0"/>
          </a:p>
          <a:p>
            <a:endParaRPr lang="en-GB" sz="2800" dirty="0"/>
          </a:p>
          <a:p>
            <a:endParaRPr lang="en-GB" sz="2800" dirty="0"/>
          </a:p>
          <a:p>
            <a:endParaRPr lang="en-GB" sz="2800" dirty="0"/>
          </a:p>
          <a:p>
            <a:r>
              <a:rPr lang="en-GB" sz="2800" b="1" dirty="0"/>
              <a:t> </a:t>
            </a:r>
          </a:p>
          <a:p>
            <a:r>
              <a:rPr lang="en-GB" sz="2800" b="1" dirty="0"/>
              <a:t>Time: 15 mins </a:t>
            </a:r>
          </a:p>
        </p:txBody>
      </p:sp>
      <p:sp>
        <p:nvSpPr>
          <p:cNvPr id="3" name="Rectangle 2"/>
          <p:cNvSpPr/>
          <p:nvPr/>
        </p:nvSpPr>
        <p:spPr>
          <a:xfrm>
            <a:off x="4249182" y="13841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415088" y="2005013"/>
            <a:ext cx="3386137" cy="3386137"/>
          </a:xfrm>
          <a:prstGeom prst="rect">
            <a:avLst/>
          </a:prstGeom>
        </p:spPr>
      </p:pic>
    </p:spTree>
    <p:extLst>
      <p:ext uri="{BB962C8B-B14F-4D97-AF65-F5344CB8AC3E}">
        <p14:creationId xmlns:p14="http://schemas.microsoft.com/office/powerpoint/2010/main" val="395310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1105</Words>
  <Application>Microsoft Office PowerPoint</Application>
  <PresentationFormat>Widescreen</PresentationFormat>
  <Paragraphs>197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7</cp:revision>
  <dcterms:created xsi:type="dcterms:W3CDTF">2016-11-21T19:01:06Z</dcterms:created>
  <dcterms:modified xsi:type="dcterms:W3CDTF">2016-11-21T20:14:27Z</dcterms:modified>
</cp:coreProperties>
</file>