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83" r:id="rId8"/>
    <p:sldId id="271" r:id="rId9"/>
    <p:sldId id="284" r:id="rId10"/>
    <p:sldId id="296" r:id="rId11"/>
    <p:sldId id="285" r:id="rId12"/>
    <p:sldId id="272" r:id="rId13"/>
    <p:sldId id="297" r:id="rId14"/>
    <p:sldId id="261" r:id="rId15"/>
    <p:sldId id="291" r:id="rId16"/>
    <p:sldId id="262" r:id="rId17"/>
    <p:sldId id="263" r:id="rId18"/>
    <p:sldId id="292" r:id="rId19"/>
    <p:sldId id="299" r:id="rId20"/>
    <p:sldId id="264" r:id="rId21"/>
    <p:sldId id="286" r:id="rId22"/>
    <p:sldId id="265" r:id="rId23"/>
    <p:sldId id="266" r:id="rId24"/>
    <p:sldId id="267" r:id="rId25"/>
    <p:sldId id="293" r:id="rId26"/>
    <p:sldId id="274" r:id="rId27"/>
    <p:sldId id="268" r:id="rId28"/>
    <p:sldId id="273" r:id="rId29"/>
    <p:sldId id="275" r:id="rId30"/>
    <p:sldId id="287" r:id="rId31"/>
    <p:sldId id="280" r:id="rId32"/>
    <p:sldId id="276" r:id="rId33"/>
    <p:sldId id="294" r:id="rId34"/>
    <p:sldId id="288" r:id="rId35"/>
    <p:sldId id="289" r:id="rId36"/>
    <p:sldId id="277" r:id="rId37"/>
    <p:sldId id="295" r:id="rId38"/>
    <p:sldId id="278" r:id="rId39"/>
    <p:sldId id="290" r:id="rId40"/>
    <p:sldId id="279" r:id="rId41"/>
    <p:sldId id="298" r:id="rId42"/>
    <p:sldId id="281" r:id="rId43"/>
    <p:sldId id="300" r:id="rId44"/>
    <p:sldId id="282" r:id="rId45"/>
    <p:sldId id="26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showGuides="1">
      <p:cViewPr varScale="1">
        <p:scale>
          <a:sx n="71" d="100"/>
          <a:sy n="71"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A64D7E-0C67-481D-8FB6-6C4A09FEE90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165273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A64D7E-0C67-481D-8FB6-6C4A09FEE90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143805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A64D7E-0C67-481D-8FB6-6C4A09FEE90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239955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A64D7E-0C67-481D-8FB6-6C4A09FEE90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306438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A64D7E-0C67-481D-8FB6-6C4A09FEE90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354285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A64D7E-0C67-481D-8FB6-6C4A09FEE90B}"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40192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A64D7E-0C67-481D-8FB6-6C4A09FEE90B}" type="datetimeFigureOut">
              <a:rPr lang="en-GB" smtClean="0"/>
              <a:t>12/06/2018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303840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A64D7E-0C67-481D-8FB6-6C4A09FEE90B}" type="datetimeFigureOut">
              <a:rPr lang="en-GB" smtClean="0"/>
              <a:t>12/06/2018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243930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64D7E-0C67-481D-8FB6-6C4A09FEE90B}" type="datetimeFigureOut">
              <a:rPr lang="en-GB" smtClean="0"/>
              <a:t>12/06/2018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188573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A64D7E-0C67-481D-8FB6-6C4A09FEE90B}"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52235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A64D7E-0C67-481D-8FB6-6C4A09FEE90B}"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41032-7BA3-4FD0-A4E8-798161DF340F}" type="slidenum">
              <a:rPr lang="en-GB" smtClean="0"/>
              <a:t>‹#›</a:t>
            </a:fld>
            <a:endParaRPr lang="en-GB"/>
          </a:p>
        </p:txBody>
      </p:sp>
    </p:spTree>
    <p:extLst>
      <p:ext uri="{BB962C8B-B14F-4D97-AF65-F5344CB8AC3E}">
        <p14:creationId xmlns:p14="http://schemas.microsoft.com/office/powerpoint/2010/main" val="124926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64D7E-0C67-481D-8FB6-6C4A09FEE90B}" type="datetimeFigureOut">
              <a:rPr lang="en-GB" smtClean="0"/>
              <a:t>12/06/2018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41032-7BA3-4FD0-A4E8-798161DF340F}" type="slidenum">
              <a:rPr lang="en-GB" smtClean="0"/>
              <a:t>‹#›</a:t>
            </a:fld>
            <a:endParaRPr lang="en-GB"/>
          </a:p>
        </p:txBody>
      </p:sp>
    </p:spTree>
    <p:extLst>
      <p:ext uri="{BB962C8B-B14F-4D97-AF65-F5344CB8AC3E}">
        <p14:creationId xmlns:p14="http://schemas.microsoft.com/office/powerpoint/2010/main" val="66728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412" y="1118890"/>
            <a:ext cx="10758488" cy="4832092"/>
          </a:xfrm>
          <a:prstGeom prst="rect">
            <a:avLst/>
          </a:prstGeom>
        </p:spPr>
        <p:txBody>
          <a:bodyPr wrap="square">
            <a:spAutoFit/>
          </a:bodyPr>
          <a:lstStyle/>
          <a:p>
            <a:pPr marL="285750" indent="-285750">
              <a:buFont typeface="Arial" panose="020B0604020202020204" pitchFamily="34" charset="0"/>
              <a:buChar char="•"/>
            </a:pPr>
            <a:r>
              <a:rPr lang="en-GB" sz="2800" dirty="0"/>
              <a:t>Introduce the aims and objectives for the session. </a:t>
            </a:r>
          </a:p>
          <a:p>
            <a:pPr marL="285750" indent="-285750">
              <a:buFont typeface="Arial" panose="020B0604020202020204" pitchFamily="34" charset="0"/>
              <a:buChar char="•"/>
            </a:pPr>
            <a:r>
              <a:rPr lang="en-GB" sz="2800" dirty="0"/>
              <a:t>Discuss in groups what organisational design is. </a:t>
            </a:r>
          </a:p>
          <a:p>
            <a:pPr marL="285750" indent="-285750">
              <a:buFont typeface="Arial" panose="020B0604020202020204" pitchFamily="34" charset="0"/>
              <a:buChar char="•"/>
            </a:pPr>
            <a:r>
              <a:rPr lang="en-GB" sz="2800" dirty="0"/>
              <a:t>Explain organisational design and hierarchical structures. </a:t>
            </a:r>
          </a:p>
          <a:p>
            <a:pPr marL="285750" indent="-285750">
              <a:buFont typeface="Arial" panose="020B0604020202020204" pitchFamily="34" charset="0"/>
              <a:buChar char="•"/>
            </a:pPr>
            <a:r>
              <a:rPr lang="en-GB" sz="2800" dirty="0"/>
              <a:t>Draw, describe and discuss </a:t>
            </a:r>
            <a:r>
              <a:rPr lang="en-GB" sz="2800" dirty="0" err="1"/>
              <a:t>adv</a:t>
            </a:r>
            <a:r>
              <a:rPr lang="en-GB" sz="2800" dirty="0"/>
              <a:t>/ dis of hierarchical structure.</a:t>
            </a:r>
          </a:p>
          <a:p>
            <a:pPr marL="285750" indent="-285750">
              <a:buFont typeface="Arial" panose="020B0604020202020204" pitchFamily="34" charset="0"/>
              <a:buChar char="•"/>
            </a:pPr>
            <a:r>
              <a:rPr lang="en-GB" sz="2800" dirty="0"/>
              <a:t>Describe a flat organisational structure and evaluate the </a:t>
            </a:r>
            <a:r>
              <a:rPr lang="en-GB" sz="2800" dirty="0" err="1"/>
              <a:t>adv</a:t>
            </a:r>
            <a:r>
              <a:rPr lang="en-GB" sz="2800" dirty="0"/>
              <a:t> and dis. </a:t>
            </a:r>
          </a:p>
          <a:p>
            <a:pPr marL="285750" indent="-285750">
              <a:buFont typeface="Arial" panose="020B0604020202020204" pitchFamily="34" charset="0"/>
              <a:buChar char="•"/>
            </a:pPr>
            <a:r>
              <a:rPr lang="en-GB" sz="2800" dirty="0"/>
              <a:t>Draw, describe and discuss </a:t>
            </a:r>
            <a:r>
              <a:rPr lang="en-GB" sz="2800" dirty="0" err="1"/>
              <a:t>adv</a:t>
            </a:r>
            <a:r>
              <a:rPr lang="en-GB" sz="2800" dirty="0"/>
              <a:t>/ dis of flat structure.</a:t>
            </a:r>
          </a:p>
          <a:p>
            <a:pPr marL="285750" indent="-285750">
              <a:buFont typeface="Arial" panose="020B0604020202020204" pitchFamily="34" charset="0"/>
              <a:buChar char="•"/>
            </a:pPr>
            <a:r>
              <a:rPr lang="en-GB" sz="2800" dirty="0"/>
              <a:t>Describe a matrix organisational structure and evaluate the </a:t>
            </a:r>
            <a:r>
              <a:rPr lang="en-GB" sz="2800" dirty="0" err="1"/>
              <a:t>adv</a:t>
            </a:r>
            <a:r>
              <a:rPr lang="en-GB" sz="2800" dirty="0"/>
              <a:t> and dis.</a:t>
            </a:r>
          </a:p>
          <a:p>
            <a:pPr marL="285750" indent="-285750">
              <a:buFont typeface="Arial" panose="020B0604020202020204" pitchFamily="34" charset="0"/>
              <a:buChar char="•"/>
            </a:pPr>
            <a:r>
              <a:rPr lang="en-GB" sz="2800" dirty="0"/>
              <a:t>Draw, describe and discuss </a:t>
            </a:r>
            <a:r>
              <a:rPr lang="en-GB" sz="2800" dirty="0" err="1"/>
              <a:t>adv</a:t>
            </a:r>
            <a:r>
              <a:rPr lang="en-GB" sz="2800" dirty="0"/>
              <a:t>/ dis of </a:t>
            </a:r>
            <a:r>
              <a:rPr lang="en-GB" sz="2800" dirty="0" err="1"/>
              <a:t>heirachial</a:t>
            </a:r>
            <a:r>
              <a:rPr lang="en-GB" sz="2800" dirty="0"/>
              <a:t> structure.</a:t>
            </a:r>
          </a:p>
          <a:p>
            <a:pPr marL="285750" indent="-285750">
              <a:buFont typeface="Arial" panose="020B0604020202020204" pitchFamily="34" charset="0"/>
              <a:buChar char="•"/>
            </a:pPr>
            <a:r>
              <a:rPr lang="en-GB" sz="2800" dirty="0"/>
              <a:t>Complete a </a:t>
            </a:r>
            <a:r>
              <a:rPr lang="en-GB" sz="2800" dirty="0" err="1"/>
              <a:t>Kahoot</a:t>
            </a:r>
            <a:r>
              <a:rPr lang="en-GB" sz="2800" dirty="0"/>
              <a:t> quiz on business organisational design. </a:t>
            </a:r>
          </a:p>
          <a:p>
            <a:pPr marL="285750" indent="-285750">
              <a:buFont typeface="Arial" panose="020B0604020202020204" pitchFamily="34" charset="0"/>
              <a:buChar char="•"/>
            </a:pPr>
            <a:r>
              <a:rPr lang="en-GB" sz="2800" dirty="0"/>
              <a:t>Recap the aims and objectives for the session.</a:t>
            </a:r>
          </a:p>
        </p:txBody>
      </p:sp>
      <p:sp>
        <p:nvSpPr>
          <p:cNvPr id="5" name="Rectangle 4"/>
          <p:cNvSpPr/>
          <p:nvPr/>
        </p:nvSpPr>
        <p:spPr>
          <a:xfrm>
            <a:off x="2027521" y="195560"/>
            <a:ext cx="756546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Organizational </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structures </a:t>
            </a:r>
          </a:p>
        </p:txBody>
      </p:sp>
      <p:pic>
        <p:nvPicPr>
          <p:cNvPr id="6" name="Picture 5"/>
          <p:cNvPicPr>
            <a:picLocks noChangeAspect="1"/>
          </p:cNvPicPr>
          <p:nvPr/>
        </p:nvPicPr>
        <p:blipFill>
          <a:blip r:embed="rId2"/>
          <a:stretch>
            <a:fillRect/>
          </a:stretch>
        </p:blipFill>
        <p:spPr>
          <a:xfrm>
            <a:off x="9921977" y="4513007"/>
            <a:ext cx="1850923" cy="2079523"/>
          </a:xfrm>
          <a:prstGeom prst="rect">
            <a:avLst/>
          </a:prstGeom>
        </p:spPr>
      </p:pic>
    </p:spTree>
    <p:extLst>
      <p:ext uri="{BB962C8B-B14F-4D97-AF65-F5344CB8AC3E}">
        <p14:creationId xmlns:p14="http://schemas.microsoft.com/office/powerpoint/2010/main" val="2102754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0187" y="1662970"/>
            <a:ext cx="8973671" cy="1384995"/>
          </a:xfrm>
          <a:prstGeom prst="rect">
            <a:avLst/>
          </a:prstGeom>
        </p:spPr>
        <p:txBody>
          <a:bodyPr wrap="square">
            <a:spAutoFit/>
          </a:bodyPr>
          <a:lstStyle/>
          <a:p>
            <a:r>
              <a:rPr lang="en-GB" sz="2800" dirty="0"/>
              <a:t>Other businesses, often in the </a:t>
            </a:r>
            <a:r>
              <a:rPr lang="en-GB" sz="2800" b="1" dirty="0"/>
              <a:t>‘new economy’, </a:t>
            </a:r>
            <a:r>
              <a:rPr lang="en-GB" sz="2800" dirty="0"/>
              <a:t>work towards achieving a </a:t>
            </a:r>
            <a:r>
              <a:rPr lang="en-GB" sz="2800" b="1" dirty="0"/>
              <a:t>less rigid organisational structure</a:t>
            </a:r>
            <a:r>
              <a:rPr lang="en-GB" sz="2800" dirty="0"/>
              <a:t>, consisting of fewer layers of hierarchy. </a:t>
            </a:r>
          </a:p>
        </p:txBody>
      </p:sp>
      <p:pic>
        <p:nvPicPr>
          <p:cNvPr id="3" name="Picture 2"/>
          <p:cNvPicPr>
            <a:picLocks noChangeAspect="1"/>
          </p:cNvPicPr>
          <p:nvPr/>
        </p:nvPicPr>
        <p:blipFill>
          <a:blip r:embed="rId2"/>
          <a:stretch>
            <a:fillRect/>
          </a:stretch>
        </p:blipFill>
        <p:spPr>
          <a:xfrm>
            <a:off x="2387343" y="649201"/>
            <a:ext cx="7309738" cy="530398"/>
          </a:xfrm>
          <a:prstGeom prst="rect">
            <a:avLst/>
          </a:prstGeom>
        </p:spPr>
      </p:pic>
      <p:pic>
        <p:nvPicPr>
          <p:cNvPr id="4" name="Picture 3"/>
          <p:cNvPicPr>
            <a:picLocks noChangeAspect="1"/>
          </p:cNvPicPr>
          <p:nvPr/>
        </p:nvPicPr>
        <p:blipFill>
          <a:blip r:embed="rId3"/>
          <a:stretch>
            <a:fillRect/>
          </a:stretch>
        </p:blipFill>
        <p:spPr>
          <a:xfrm>
            <a:off x="6042212" y="2769436"/>
            <a:ext cx="4956362" cy="3432740"/>
          </a:xfrm>
          <a:prstGeom prst="rect">
            <a:avLst/>
          </a:prstGeom>
        </p:spPr>
      </p:pic>
      <p:pic>
        <p:nvPicPr>
          <p:cNvPr id="5" name="Picture 4"/>
          <p:cNvPicPr>
            <a:picLocks noChangeAspect="1"/>
          </p:cNvPicPr>
          <p:nvPr/>
        </p:nvPicPr>
        <p:blipFill>
          <a:blip r:embed="rId4"/>
          <a:stretch>
            <a:fillRect/>
          </a:stretch>
        </p:blipFill>
        <p:spPr>
          <a:xfrm>
            <a:off x="1409419" y="3426321"/>
            <a:ext cx="4048125" cy="1791138"/>
          </a:xfrm>
          <a:prstGeom prst="rect">
            <a:avLst/>
          </a:prstGeom>
        </p:spPr>
      </p:pic>
    </p:spTree>
    <p:extLst>
      <p:ext uri="{BB962C8B-B14F-4D97-AF65-F5344CB8AC3E}">
        <p14:creationId xmlns:p14="http://schemas.microsoft.com/office/powerpoint/2010/main" val="187326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3156" y="1045159"/>
            <a:ext cx="9042384" cy="5262979"/>
          </a:xfrm>
          <a:prstGeom prst="rect">
            <a:avLst/>
          </a:prstGeom>
        </p:spPr>
        <p:txBody>
          <a:bodyPr wrap="square">
            <a:spAutoFit/>
          </a:bodyPr>
          <a:lstStyle/>
          <a:p>
            <a:endParaRPr lang="en-GB" sz="2800" dirty="0"/>
          </a:p>
          <a:p>
            <a:r>
              <a:rPr lang="en-GB" sz="2800" dirty="0"/>
              <a:t> The more </a:t>
            </a:r>
            <a:r>
              <a:rPr lang="en-GB" sz="2800" b="1" dirty="0"/>
              <a:t>highly skilled the workforce</a:t>
            </a:r>
            <a:r>
              <a:rPr lang="en-GB" sz="2800" dirty="0"/>
              <a:t>, the more likely they are to </a:t>
            </a:r>
            <a:r>
              <a:rPr lang="en-GB" sz="2800" b="1" dirty="0"/>
              <a:t>need less supervision.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This results in a </a:t>
            </a:r>
            <a:r>
              <a:rPr lang="en-GB" sz="2800" b="1" dirty="0"/>
              <a:t>flatter, more open structure </a:t>
            </a:r>
            <a:r>
              <a:rPr lang="en-GB" sz="2800" dirty="0"/>
              <a:t>where involvement in the decision-making process is encouraged at all levels.</a:t>
            </a:r>
          </a:p>
        </p:txBody>
      </p:sp>
      <p:sp>
        <p:nvSpPr>
          <p:cNvPr id="3" name="Rectangle 2"/>
          <p:cNvSpPr/>
          <p:nvPr/>
        </p:nvSpPr>
        <p:spPr>
          <a:xfrm>
            <a:off x="2574958" y="280124"/>
            <a:ext cx="656904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Skills of the workforce</a:t>
            </a:r>
          </a:p>
        </p:txBody>
      </p:sp>
      <p:pic>
        <p:nvPicPr>
          <p:cNvPr id="4" name="Picture 3"/>
          <p:cNvPicPr>
            <a:picLocks noChangeAspect="1"/>
          </p:cNvPicPr>
          <p:nvPr/>
        </p:nvPicPr>
        <p:blipFill>
          <a:blip r:embed="rId2"/>
          <a:stretch>
            <a:fillRect/>
          </a:stretch>
        </p:blipFill>
        <p:spPr>
          <a:xfrm>
            <a:off x="6869562" y="2281528"/>
            <a:ext cx="2982371" cy="2162175"/>
          </a:xfrm>
          <a:prstGeom prst="rect">
            <a:avLst/>
          </a:prstGeom>
        </p:spPr>
      </p:pic>
      <p:pic>
        <p:nvPicPr>
          <p:cNvPr id="5" name="Picture 4"/>
          <p:cNvPicPr>
            <a:picLocks noChangeAspect="1"/>
          </p:cNvPicPr>
          <p:nvPr/>
        </p:nvPicPr>
        <p:blipFill>
          <a:blip r:embed="rId3"/>
          <a:stretch>
            <a:fillRect/>
          </a:stretch>
        </p:blipFill>
        <p:spPr>
          <a:xfrm>
            <a:off x="2828924" y="2700628"/>
            <a:ext cx="2619375" cy="1743075"/>
          </a:xfrm>
          <a:prstGeom prst="rect">
            <a:avLst/>
          </a:prstGeom>
        </p:spPr>
      </p:pic>
    </p:spTree>
    <p:extLst>
      <p:ext uri="{BB962C8B-B14F-4D97-AF65-F5344CB8AC3E}">
        <p14:creationId xmlns:p14="http://schemas.microsoft.com/office/powerpoint/2010/main" val="288316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641" y="1245088"/>
            <a:ext cx="10139422" cy="4832092"/>
          </a:xfrm>
          <a:prstGeom prst="rect">
            <a:avLst/>
          </a:prstGeom>
        </p:spPr>
        <p:txBody>
          <a:bodyPr wrap="square">
            <a:spAutoFit/>
          </a:bodyPr>
          <a:lstStyle/>
          <a:p>
            <a:r>
              <a:rPr lang="en-GB" sz="2800" dirty="0"/>
              <a:t>This is the </a:t>
            </a:r>
            <a:r>
              <a:rPr lang="en-GB" sz="2800" b="1" dirty="0"/>
              <a:t>management structure </a:t>
            </a:r>
            <a:r>
              <a:rPr lang="en-GB" sz="2800" dirty="0"/>
              <a:t>of an organisation and indicates </a:t>
            </a:r>
            <a:r>
              <a:rPr lang="en-GB" sz="2800" b="1" dirty="0">
                <a:solidFill>
                  <a:srgbClr val="FF0000"/>
                </a:solidFill>
              </a:rPr>
              <a:t>who is responsible to whom. </a:t>
            </a:r>
          </a:p>
          <a:p>
            <a:endParaRPr lang="en-GB" sz="2800" dirty="0"/>
          </a:p>
          <a:p>
            <a:endParaRPr lang="en-GB" sz="2800" dirty="0"/>
          </a:p>
          <a:p>
            <a:endParaRPr lang="en-GB" sz="2800" dirty="0"/>
          </a:p>
          <a:p>
            <a:endParaRPr lang="en-GB" sz="2800" dirty="0" smtClean="0"/>
          </a:p>
          <a:p>
            <a:endParaRPr lang="en-GB" sz="2800" dirty="0"/>
          </a:p>
          <a:p>
            <a:endParaRPr lang="en-GB" sz="2800" dirty="0" smtClean="0"/>
          </a:p>
          <a:p>
            <a:endParaRPr lang="en-GB" sz="2800" dirty="0"/>
          </a:p>
          <a:p>
            <a:r>
              <a:rPr lang="en-GB" sz="2800" dirty="0"/>
              <a:t>For example, in the police force, there is a </a:t>
            </a:r>
            <a:r>
              <a:rPr lang="en-GB" sz="2800" b="1" dirty="0"/>
              <a:t>chain of command </a:t>
            </a:r>
            <a:r>
              <a:rPr lang="en-GB" sz="2800" dirty="0"/>
              <a:t>all the way from </a:t>
            </a:r>
            <a:r>
              <a:rPr lang="en-GB" sz="2800" b="1" dirty="0"/>
              <a:t>Chief Constable down to Constable. </a:t>
            </a:r>
          </a:p>
        </p:txBody>
      </p:sp>
      <p:sp>
        <p:nvSpPr>
          <p:cNvPr id="3" name="Rectangle 2"/>
          <p:cNvSpPr/>
          <p:nvPr/>
        </p:nvSpPr>
        <p:spPr>
          <a:xfrm>
            <a:off x="2980765" y="253537"/>
            <a:ext cx="557345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Layers of hierarchy</a:t>
            </a:r>
          </a:p>
        </p:txBody>
      </p:sp>
      <p:pic>
        <p:nvPicPr>
          <p:cNvPr id="4" name="Picture 3"/>
          <p:cNvPicPr>
            <a:picLocks noChangeAspect="1"/>
          </p:cNvPicPr>
          <p:nvPr/>
        </p:nvPicPr>
        <p:blipFill>
          <a:blip r:embed="rId2"/>
          <a:stretch>
            <a:fillRect/>
          </a:stretch>
        </p:blipFill>
        <p:spPr>
          <a:xfrm>
            <a:off x="1994984" y="2452087"/>
            <a:ext cx="3732546" cy="2090226"/>
          </a:xfrm>
          <a:prstGeom prst="rect">
            <a:avLst/>
          </a:prstGeom>
        </p:spPr>
      </p:pic>
      <p:pic>
        <p:nvPicPr>
          <p:cNvPr id="5" name="Picture 4"/>
          <p:cNvPicPr>
            <a:picLocks noChangeAspect="1"/>
          </p:cNvPicPr>
          <p:nvPr/>
        </p:nvPicPr>
        <p:blipFill>
          <a:blip r:embed="rId3"/>
          <a:stretch>
            <a:fillRect/>
          </a:stretch>
        </p:blipFill>
        <p:spPr>
          <a:xfrm>
            <a:off x="6853718" y="2307704"/>
            <a:ext cx="3724348" cy="2234609"/>
          </a:xfrm>
          <a:prstGeom prst="rect">
            <a:avLst/>
          </a:prstGeom>
        </p:spPr>
      </p:pic>
    </p:spTree>
    <p:extLst>
      <p:ext uri="{BB962C8B-B14F-4D97-AF65-F5344CB8AC3E}">
        <p14:creationId xmlns:p14="http://schemas.microsoft.com/office/powerpoint/2010/main" val="181250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9602" y="403025"/>
            <a:ext cx="5346655" cy="646232"/>
          </a:xfrm>
          <a:prstGeom prst="rect">
            <a:avLst/>
          </a:prstGeom>
        </p:spPr>
      </p:pic>
      <p:sp>
        <p:nvSpPr>
          <p:cNvPr id="3" name="Rectangle 2"/>
          <p:cNvSpPr/>
          <p:nvPr/>
        </p:nvSpPr>
        <p:spPr>
          <a:xfrm>
            <a:off x="1416424" y="1430342"/>
            <a:ext cx="10775576" cy="4832092"/>
          </a:xfrm>
          <a:prstGeom prst="rect">
            <a:avLst/>
          </a:prstGeom>
        </p:spPr>
        <p:txBody>
          <a:bodyPr wrap="square">
            <a:spAutoFit/>
          </a:bodyPr>
          <a:lstStyle/>
          <a:p>
            <a:r>
              <a:rPr lang="en-GB" sz="2800" dirty="0"/>
              <a:t>In between we </a:t>
            </a:r>
            <a:r>
              <a:rPr lang="en-GB" sz="2800" dirty="0" smtClean="0"/>
              <a:t>have: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Assistant </a:t>
            </a:r>
            <a:r>
              <a:rPr lang="en-GB" sz="2800" dirty="0"/>
              <a:t>Chief </a:t>
            </a:r>
            <a:r>
              <a:rPr lang="en-GB" sz="2800" dirty="0" smtClean="0"/>
              <a:t>Constable</a:t>
            </a:r>
          </a:p>
          <a:p>
            <a:pPr marL="457200" indent="-457200">
              <a:buFont typeface="Arial" panose="020B0604020202020204" pitchFamily="34" charset="0"/>
              <a:buChar char="•"/>
            </a:pPr>
            <a:r>
              <a:rPr lang="en-GB" sz="2800" dirty="0" smtClean="0"/>
              <a:t>Deputy </a:t>
            </a:r>
            <a:r>
              <a:rPr lang="en-GB" sz="2800" dirty="0"/>
              <a:t>Assistant Chief </a:t>
            </a:r>
            <a:r>
              <a:rPr lang="en-GB" sz="2800" dirty="0" smtClean="0"/>
              <a:t>Constable</a:t>
            </a:r>
          </a:p>
          <a:p>
            <a:pPr marL="457200" indent="-457200">
              <a:buFont typeface="Arial" panose="020B0604020202020204" pitchFamily="34" charset="0"/>
              <a:buChar char="•"/>
            </a:pPr>
            <a:r>
              <a:rPr lang="en-GB" sz="2800" dirty="0" smtClean="0"/>
              <a:t>Chief Superintendent</a:t>
            </a:r>
          </a:p>
          <a:p>
            <a:pPr marL="457200" indent="-457200">
              <a:buFont typeface="Arial" panose="020B0604020202020204" pitchFamily="34" charset="0"/>
              <a:buChar char="•"/>
            </a:pPr>
            <a:r>
              <a:rPr lang="en-GB" sz="2800" dirty="0" smtClean="0"/>
              <a:t>Superintendent</a:t>
            </a:r>
          </a:p>
          <a:p>
            <a:pPr marL="457200" indent="-457200">
              <a:buFont typeface="Arial" panose="020B0604020202020204" pitchFamily="34" charset="0"/>
              <a:buChar char="•"/>
            </a:pPr>
            <a:r>
              <a:rPr lang="en-GB" sz="2800" dirty="0" smtClean="0"/>
              <a:t>Chief Inspector</a:t>
            </a:r>
          </a:p>
          <a:p>
            <a:pPr marL="457200" indent="-457200">
              <a:buFont typeface="Arial" panose="020B0604020202020204" pitchFamily="34" charset="0"/>
              <a:buChar char="•"/>
            </a:pPr>
            <a:r>
              <a:rPr lang="en-GB" sz="2800" dirty="0" smtClean="0"/>
              <a:t>Inspector </a:t>
            </a:r>
            <a:endParaRPr lang="en-GB" sz="2800" dirty="0"/>
          </a:p>
          <a:p>
            <a:pPr marL="457200" indent="-457200">
              <a:buFont typeface="Arial" panose="020B0604020202020204" pitchFamily="34" charset="0"/>
              <a:buChar char="•"/>
            </a:pPr>
            <a:r>
              <a:rPr lang="en-GB" sz="2800" dirty="0" smtClean="0"/>
              <a:t>Sergeant</a:t>
            </a:r>
            <a:r>
              <a:rPr lang="en-GB" sz="2800" dirty="0"/>
              <a:t>. </a:t>
            </a:r>
            <a:endParaRPr lang="en-GB" sz="2800" dirty="0" smtClean="0"/>
          </a:p>
          <a:p>
            <a:endParaRPr lang="en-GB" sz="2800" dirty="0"/>
          </a:p>
          <a:p>
            <a:r>
              <a:rPr lang="en-GB" sz="2800" dirty="0" smtClean="0"/>
              <a:t>There </a:t>
            </a:r>
            <a:r>
              <a:rPr lang="en-GB" sz="2800" dirty="0"/>
              <a:t>are </a:t>
            </a:r>
            <a:r>
              <a:rPr lang="en-GB" sz="2800" b="1" dirty="0"/>
              <a:t>nine layers or levels of hierarchy </a:t>
            </a:r>
            <a:r>
              <a:rPr lang="en-GB" sz="2800" dirty="0"/>
              <a:t>in this organisation. </a:t>
            </a:r>
          </a:p>
        </p:txBody>
      </p:sp>
      <p:pic>
        <p:nvPicPr>
          <p:cNvPr id="4" name="Picture 3"/>
          <p:cNvPicPr>
            <a:picLocks noChangeAspect="1"/>
          </p:cNvPicPr>
          <p:nvPr/>
        </p:nvPicPr>
        <p:blipFill>
          <a:blip r:embed="rId3"/>
          <a:stretch>
            <a:fillRect/>
          </a:stretch>
        </p:blipFill>
        <p:spPr>
          <a:xfrm>
            <a:off x="7301416" y="2124636"/>
            <a:ext cx="4194698" cy="2614301"/>
          </a:xfrm>
          <a:prstGeom prst="rect">
            <a:avLst/>
          </a:prstGeom>
        </p:spPr>
      </p:pic>
    </p:spTree>
    <p:extLst>
      <p:ext uri="{BB962C8B-B14F-4D97-AF65-F5344CB8AC3E}">
        <p14:creationId xmlns:p14="http://schemas.microsoft.com/office/powerpoint/2010/main" val="280209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7638" y="1541681"/>
            <a:ext cx="9639437" cy="1815882"/>
          </a:xfrm>
          <a:prstGeom prst="rect">
            <a:avLst/>
          </a:prstGeom>
        </p:spPr>
        <p:txBody>
          <a:bodyPr wrap="square">
            <a:spAutoFit/>
          </a:bodyPr>
          <a:lstStyle/>
          <a:p>
            <a:r>
              <a:rPr lang="en-GB" sz="2800" dirty="0"/>
              <a:t>These are the </a:t>
            </a:r>
            <a:r>
              <a:rPr lang="en-GB" sz="2800" b="1" dirty="0"/>
              <a:t>paths along which communication takes place </a:t>
            </a:r>
            <a:r>
              <a:rPr lang="en-GB" sz="2800" dirty="0"/>
              <a:t>and instructions or orders are passed down. Using the police force as an example, the Chief Constable may make a decision to stamp out begging. </a:t>
            </a:r>
          </a:p>
        </p:txBody>
      </p:sp>
      <p:sp>
        <p:nvSpPr>
          <p:cNvPr id="3" name="Rectangle 2"/>
          <p:cNvSpPr/>
          <p:nvPr/>
        </p:nvSpPr>
        <p:spPr>
          <a:xfrm>
            <a:off x="2708422" y="241131"/>
            <a:ext cx="585750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Chains of command</a:t>
            </a:r>
          </a:p>
        </p:txBody>
      </p:sp>
      <p:pic>
        <p:nvPicPr>
          <p:cNvPr id="4" name="Picture 3"/>
          <p:cNvPicPr>
            <a:picLocks noChangeAspect="1"/>
          </p:cNvPicPr>
          <p:nvPr/>
        </p:nvPicPr>
        <p:blipFill>
          <a:blip r:embed="rId2"/>
          <a:stretch>
            <a:fillRect/>
          </a:stretch>
        </p:blipFill>
        <p:spPr>
          <a:xfrm>
            <a:off x="7872413" y="3219451"/>
            <a:ext cx="2652712" cy="2652712"/>
          </a:xfrm>
          <a:prstGeom prst="rect">
            <a:avLst/>
          </a:prstGeom>
        </p:spPr>
      </p:pic>
      <p:pic>
        <p:nvPicPr>
          <p:cNvPr id="9" name="Picture 8"/>
          <p:cNvPicPr>
            <a:picLocks noChangeAspect="1"/>
          </p:cNvPicPr>
          <p:nvPr/>
        </p:nvPicPr>
        <p:blipFill>
          <a:blip r:embed="rId3"/>
          <a:stretch>
            <a:fillRect/>
          </a:stretch>
        </p:blipFill>
        <p:spPr>
          <a:xfrm>
            <a:off x="2808435" y="3624485"/>
            <a:ext cx="4200524" cy="2785840"/>
          </a:xfrm>
          <a:prstGeom prst="rect">
            <a:avLst/>
          </a:prstGeom>
        </p:spPr>
      </p:pic>
    </p:spTree>
    <p:extLst>
      <p:ext uri="{BB962C8B-B14F-4D97-AF65-F5344CB8AC3E}">
        <p14:creationId xmlns:p14="http://schemas.microsoft.com/office/powerpoint/2010/main" val="162059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512" y="377738"/>
            <a:ext cx="10086975" cy="5970865"/>
          </a:xfrm>
          <a:prstGeom prst="rect">
            <a:avLst/>
          </a:prstGeom>
        </p:spPr>
        <p:txBody>
          <a:bodyPr wrap="square">
            <a:spAutoFit/>
          </a:bodyPr>
          <a:lstStyle/>
          <a:p>
            <a:endParaRPr lang="en-GB" dirty="0"/>
          </a:p>
          <a:p>
            <a:endParaRPr lang="en-GB" sz="2800" dirty="0"/>
          </a:p>
          <a:p>
            <a:r>
              <a:rPr lang="en-GB" sz="2800" dirty="0"/>
              <a:t>This </a:t>
            </a:r>
            <a:r>
              <a:rPr lang="en-GB" sz="2800" b="1" dirty="0"/>
              <a:t>instruction is passed down through the layers of auth</a:t>
            </a:r>
            <a:r>
              <a:rPr lang="en-GB" sz="2800" dirty="0"/>
              <a:t>ority and decisions will be made as to what methods will be used to carry out the policy. </a:t>
            </a:r>
          </a:p>
          <a:p>
            <a:endParaRPr lang="en-GB" sz="2800" dirty="0"/>
          </a:p>
          <a:p>
            <a:endParaRPr lang="en-GB" sz="2800" dirty="0"/>
          </a:p>
          <a:p>
            <a:endParaRPr lang="en-GB" sz="2800" dirty="0"/>
          </a:p>
          <a:p>
            <a:endParaRPr lang="en-GB" sz="2800" dirty="0"/>
          </a:p>
          <a:p>
            <a:endParaRPr lang="en-GB" sz="2800" dirty="0"/>
          </a:p>
          <a:p>
            <a:r>
              <a:rPr lang="en-GB" sz="2800" dirty="0"/>
              <a:t>The constables, who will have responsibility for carrying out the task of removing beggars from the streets, will eventually be ordered to carry out the policy using the methods devised by their superiors in the chain of command.</a:t>
            </a:r>
          </a:p>
        </p:txBody>
      </p:sp>
      <p:pic>
        <p:nvPicPr>
          <p:cNvPr id="3" name="Picture 2"/>
          <p:cNvPicPr>
            <a:picLocks noChangeAspect="1"/>
          </p:cNvPicPr>
          <p:nvPr/>
        </p:nvPicPr>
        <p:blipFill>
          <a:blip r:embed="rId2"/>
          <a:stretch>
            <a:fillRect/>
          </a:stretch>
        </p:blipFill>
        <p:spPr>
          <a:xfrm>
            <a:off x="3291597" y="377738"/>
            <a:ext cx="5608806" cy="530398"/>
          </a:xfrm>
          <a:prstGeom prst="rect">
            <a:avLst/>
          </a:prstGeom>
        </p:spPr>
      </p:pic>
      <p:pic>
        <p:nvPicPr>
          <p:cNvPr id="4" name="Picture 3"/>
          <p:cNvPicPr>
            <a:picLocks noChangeAspect="1"/>
          </p:cNvPicPr>
          <p:nvPr/>
        </p:nvPicPr>
        <p:blipFill>
          <a:blip r:embed="rId3"/>
          <a:stretch>
            <a:fillRect/>
          </a:stretch>
        </p:blipFill>
        <p:spPr>
          <a:xfrm>
            <a:off x="7954360" y="2202656"/>
            <a:ext cx="1489677" cy="2014537"/>
          </a:xfrm>
          <a:prstGeom prst="rect">
            <a:avLst/>
          </a:prstGeom>
        </p:spPr>
      </p:pic>
      <p:pic>
        <p:nvPicPr>
          <p:cNvPr id="5" name="Picture 4"/>
          <p:cNvPicPr>
            <a:picLocks noChangeAspect="1"/>
          </p:cNvPicPr>
          <p:nvPr/>
        </p:nvPicPr>
        <p:blipFill>
          <a:blip r:embed="rId4"/>
          <a:stretch>
            <a:fillRect/>
          </a:stretch>
        </p:blipFill>
        <p:spPr>
          <a:xfrm>
            <a:off x="3505692" y="2228850"/>
            <a:ext cx="2324100" cy="1962150"/>
          </a:xfrm>
          <a:prstGeom prst="rect">
            <a:avLst/>
          </a:prstGeom>
        </p:spPr>
      </p:pic>
    </p:spTree>
    <p:extLst>
      <p:ext uri="{BB962C8B-B14F-4D97-AF65-F5344CB8AC3E}">
        <p14:creationId xmlns:p14="http://schemas.microsoft.com/office/powerpoint/2010/main" val="186653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541" y="1380127"/>
            <a:ext cx="9951871" cy="4832092"/>
          </a:xfrm>
          <a:prstGeom prst="rect">
            <a:avLst/>
          </a:prstGeom>
        </p:spPr>
        <p:txBody>
          <a:bodyPr wrap="square">
            <a:spAutoFit/>
          </a:bodyPr>
          <a:lstStyle/>
          <a:p>
            <a:r>
              <a:rPr lang="en-GB" sz="2800" dirty="0"/>
              <a:t>Each </a:t>
            </a:r>
            <a:r>
              <a:rPr lang="en-GB" sz="2800" b="1" dirty="0"/>
              <a:t>layer of the hierarchy </a:t>
            </a:r>
            <a:r>
              <a:rPr lang="en-GB" sz="2800" dirty="0"/>
              <a:t>will have its </a:t>
            </a:r>
            <a:r>
              <a:rPr lang="en-GB" sz="2800" b="1" dirty="0"/>
              <a:t>own level of responsibility</a:t>
            </a:r>
            <a:r>
              <a:rPr lang="en-GB" sz="2800" dirty="0"/>
              <a:t>. The amount of responsibility and the </a:t>
            </a:r>
            <a:r>
              <a:rPr lang="en-GB" sz="2800" b="1" dirty="0"/>
              <a:t>freedom to make decisions </a:t>
            </a:r>
            <a:r>
              <a:rPr lang="en-GB" sz="2800" dirty="0"/>
              <a:t>based on this responsibility will </a:t>
            </a:r>
            <a:r>
              <a:rPr lang="en-GB" sz="2800" b="1" dirty="0"/>
              <a:t>depend on the amount of control that has been delegated from above.</a:t>
            </a:r>
          </a:p>
          <a:p>
            <a:endParaRPr lang="en-GB" sz="2800" dirty="0"/>
          </a:p>
          <a:p>
            <a:endParaRPr lang="en-GB" sz="2800" dirty="0"/>
          </a:p>
          <a:p>
            <a:endParaRPr lang="en-GB" sz="2800" dirty="0"/>
          </a:p>
          <a:p>
            <a:endParaRPr lang="en-GB" sz="2800" dirty="0"/>
          </a:p>
          <a:p>
            <a:endParaRPr lang="en-GB" sz="2800" dirty="0"/>
          </a:p>
          <a:p>
            <a:r>
              <a:rPr lang="en-GB" sz="2800" dirty="0"/>
              <a:t> The amount of delegated control will depend on business structure, style of management and the type of business involved.</a:t>
            </a:r>
          </a:p>
        </p:txBody>
      </p:sp>
      <p:sp>
        <p:nvSpPr>
          <p:cNvPr id="3" name="Rectangle 2"/>
          <p:cNvSpPr/>
          <p:nvPr/>
        </p:nvSpPr>
        <p:spPr>
          <a:xfrm>
            <a:off x="2617201" y="260229"/>
            <a:ext cx="671696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Levels of responsibility</a:t>
            </a:r>
          </a:p>
        </p:txBody>
      </p:sp>
      <p:sp>
        <p:nvSpPr>
          <p:cNvPr id="4" name="AutoShape 2" descr="Image result for responsibilit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7453312" y="3157537"/>
            <a:ext cx="2914650" cy="1571625"/>
          </a:xfrm>
          <a:prstGeom prst="rect">
            <a:avLst/>
          </a:prstGeom>
        </p:spPr>
      </p:pic>
      <p:pic>
        <p:nvPicPr>
          <p:cNvPr id="6" name="Picture 5"/>
          <p:cNvPicPr>
            <a:picLocks noChangeAspect="1"/>
          </p:cNvPicPr>
          <p:nvPr/>
        </p:nvPicPr>
        <p:blipFill>
          <a:blip r:embed="rId3"/>
          <a:stretch>
            <a:fillRect/>
          </a:stretch>
        </p:blipFill>
        <p:spPr>
          <a:xfrm>
            <a:off x="2921794" y="3276600"/>
            <a:ext cx="2619375" cy="1743075"/>
          </a:xfrm>
          <a:prstGeom prst="rect">
            <a:avLst/>
          </a:prstGeom>
        </p:spPr>
      </p:pic>
    </p:spTree>
    <p:extLst>
      <p:ext uri="{BB962C8B-B14F-4D97-AF65-F5344CB8AC3E}">
        <p14:creationId xmlns:p14="http://schemas.microsoft.com/office/powerpoint/2010/main" val="92286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037" y="801885"/>
            <a:ext cx="9877926" cy="5539978"/>
          </a:xfrm>
          <a:prstGeom prst="rect">
            <a:avLst/>
          </a:prstGeom>
        </p:spPr>
        <p:txBody>
          <a:bodyPr wrap="square">
            <a:spAutoFit/>
          </a:bodyPr>
          <a:lstStyle/>
          <a:p>
            <a:r>
              <a:rPr lang="en-GB" dirty="0"/>
              <a:t> </a:t>
            </a:r>
          </a:p>
          <a:p>
            <a:r>
              <a:rPr lang="en-GB" sz="2800" dirty="0"/>
              <a:t>The </a:t>
            </a:r>
            <a:r>
              <a:rPr lang="en-GB" sz="2800" b="1" dirty="0"/>
              <a:t>span of control tells us how many workers are directly responsible to a manager or supervisor.</a:t>
            </a:r>
            <a:r>
              <a:rPr lang="en-GB" sz="2800" dirty="0"/>
              <a:t> When there has been a high level of delegation the span of control is often wide. </a:t>
            </a:r>
          </a:p>
          <a:p>
            <a:endParaRPr lang="en-GB" sz="2800" dirty="0"/>
          </a:p>
          <a:p>
            <a:endParaRPr lang="en-GB" sz="2800" dirty="0"/>
          </a:p>
          <a:p>
            <a:endParaRPr lang="en-GB" sz="2800" dirty="0"/>
          </a:p>
          <a:p>
            <a:endParaRPr lang="en-GB" sz="2800" dirty="0"/>
          </a:p>
          <a:p>
            <a:endParaRPr lang="en-GB" sz="2800" dirty="0"/>
          </a:p>
          <a:p>
            <a:r>
              <a:rPr lang="en-GB" sz="2800" dirty="0"/>
              <a:t>Workers are trusted to achieve quality and complete their tasks without constant supervision or monitoring. A </a:t>
            </a:r>
            <a:r>
              <a:rPr lang="en-GB" sz="2800" b="1" dirty="0"/>
              <a:t>narrower span of control</a:t>
            </a:r>
            <a:r>
              <a:rPr lang="en-GB" sz="2800" dirty="0"/>
              <a:t> operates in strictly hierarchical organisations where </a:t>
            </a:r>
            <a:r>
              <a:rPr lang="en-GB" sz="2800" b="1" dirty="0"/>
              <a:t>control is tight and centralised.</a:t>
            </a:r>
          </a:p>
        </p:txBody>
      </p:sp>
      <p:sp>
        <p:nvSpPr>
          <p:cNvPr id="3" name="Rectangle 2"/>
          <p:cNvSpPr/>
          <p:nvPr/>
        </p:nvSpPr>
        <p:spPr>
          <a:xfrm>
            <a:off x="3461352" y="63698"/>
            <a:ext cx="454739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Span of control</a:t>
            </a:r>
          </a:p>
        </p:txBody>
      </p:sp>
      <p:pic>
        <p:nvPicPr>
          <p:cNvPr id="4" name="Picture 3"/>
          <p:cNvPicPr>
            <a:picLocks noChangeAspect="1"/>
          </p:cNvPicPr>
          <p:nvPr/>
        </p:nvPicPr>
        <p:blipFill>
          <a:blip r:embed="rId2"/>
          <a:stretch>
            <a:fillRect/>
          </a:stretch>
        </p:blipFill>
        <p:spPr>
          <a:xfrm>
            <a:off x="2061177" y="2625258"/>
            <a:ext cx="2800350" cy="1638300"/>
          </a:xfrm>
          <a:prstGeom prst="rect">
            <a:avLst/>
          </a:prstGeom>
        </p:spPr>
      </p:pic>
      <p:pic>
        <p:nvPicPr>
          <p:cNvPr id="5" name="Picture 4"/>
          <p:cNvPicPr>
            <a:picLocks noChangeAspect="1"/>
          </p:cNvPicPr>
          <p:nvPr/>
        </p:nvPicPr>
        <p:blipFill>
          <a:blip r:embed="rId3"/>
          <a:stretch>
            <a:fillRect/>
          </a:stretch>
        </p:blipFill>
        <p:spPr>
          <a:xfrm>
            <a:off x="6191000" y="3014662"/>
            <a:ext cx="3048000" cy="1114425"/>
          </a:xfrm>
          <a:prstGeom prst="rect">
            <a:avLst/>
          </a:prstGeom>
        </p:spPr>
      </p:pic>
    </p:spTree>
    <p:extLst>
      <p:ext uri="{BB962C8B-B14F-4D97-AF65-F5344CB8AC3E}">
        <p14:creationId xmlns:p14="http://schemas.microsoft.com/office/powerpoint/2010/main" val="106431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964" y="124113"/>
            <a:ext cx="9822786" cy="3504912"/>
          </a:xfrm>
          <a:prstGeom prst="rect">
            <a:avLst/>
          </a:prstGeom>
        </p:spPr>
      </p:pic>
      <p:pic>
        <p:nvPicPr>
          <p:cNvPr id="3" name="Picture 2"/>
          <p:cNvPicPr>
            <a:picLocks noChangeAspect="1"/>
          </p:cNvPicPr>
          <p:nvPr/>
        </p:nvPicPr>
        <p:blipFill>
          <a:blip r:embed="rId3"/>
          <a:stretch>
            <a:fillRect/>
          </a:stretch>
        </p:blipFill>
        <p:spPr>
          <a:xfrm>
            <a:off x="1042986" y="3629025"/>
            <a:ext cx="9958389" cy="2863941"/>
          </a:xfrm>
          <a:prstGeom prst="rect">
            <a:avLst/>
          </a:prstGeom>
        </p:spPr>
      </p:pic>
    </p:spTree>
    <p:extLst>
      <p:ext uri="{BB962C8B-B14F-4D97-AF65-F5344CB8AC3E}">
        <p14:creationId xmlns:p14="http://schemas.microsoft.com/office/powerpoint/2010/main" val="117553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7802" y="385500"/>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460651" y="1644206"/>
            <a:ext cx="7661649" cy="1384995"/>
          </a:xfrm>
          <a:prstGeom prst="rect">
            <a:avLst/>
          </a:prstGeom>
        </p:spPr>
        <p:txBody>
          <a:bodyPr wrap="none">
            <a:spAutoFit/>
          </a:bodyPr>
          <a:lstStyle/>
          <a:p>
            <a:r>
              <a:rPr lang="en-GB" sz="2800" b="1" u="sng" dirty="0" smtClean="0"/>
              <a:t>Span of control </a:t>
            </a:r>
          </a:p>
          <a:p>
            <a:endParaRPr lang="en-GB" sz="2800" dirty="0" smtClean="0"/>
          </a:p>
          <a:p>
            <a:r>
              <a:rPr lang="en-GB" sz="2800" dirty="0" smtClean="0"/>
              <a:t>https</a:t>
            </a:r>
            <a:r>
              <a:rPr lang="en-GB" sz="2800" dirty="0"/>
              <a:t>://www.youtube.com/watch?v=XwwsY84EcB8</a:t>
            </a:r>
          </a:p>
        </p:txBody>
      </p:sp>
      <p:pic>
        <p:nvPicPr>
          <p:cNvPr id="4" name="Picture 3"/>
          <p:cNvPicPr>
            <a:picLocks noChangeAspect="1"/>
          </p:cNvPicPr>
          <p:nvPr/>
        </p:nvPicPr>
        <p:blipFill>
          <a:blip r:embed="rId2"/>
          <a:stretch>
            <a:fillRect/>
          </a:stretch>
        </p:blipFill>
        <p:spPr>
          <a:xfrm>
            <a:off x="1748117" y="3364577"/>
            <a:ext cx="8374183" cy="2987069"/>
          </a:xfrm>
          <a:prstGeom prst="rect">
            <a:avLst/>
          </a:prstGeom>
        </p:spPr>
      </p:pic>
    </p:spTree>
    <p:extLst>
      <p:ext uri="{BB962C8B-B14F-4D97-AF65-F5344CB8AC3E}">
        <p14:creationId xmlns:p14="http://schemas.microsoft.com/office/powerpoint/2010/main" val="287498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388" y="1362760"/>
            <a:ext cx="6096000" cy="4401205"/>
          </a:xfrm>
          <a:prstGeom prst="rect">
            <a:avLst/>
          </a:prstGeom>
        </p:spPr>
        <p:txBody>
          <a:bodyPr>
            <a:spAutoFit/>
          </a:bodyPr>
          <a:lstStyle/>
          <a:p>
            <a:r>
              <a:rPr lang="en-GB" sz="2800" b="1" u="sng" dirty="0"/>
              <a:t>Task:</a:t>
            </a:r>
          </a:p>
          <a:p>
            <a:endParaRPr lang="en-GB" sz="2800" dirty="0"/>
          </a:p>
          <a:p>
            <a:r>
              <a:rPr lang="en-GB" sz="2800" dirty="0"/>
              <a:t>What is organisational design?</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5 mins </a:t>
            </a:r>
          </a:p>
        </p:txBody>
      </p:sp>
      <p:sp>
        <p:nvSpPr>
          <p:cNvPr id="3" name="Rectangle 2"/>
          <p:cNvSpPr/>
          <p:nvPr/>
        </p:nvSpPr>
        <p:spPr>
          <a:xfrm>
            <a:off x="4049157" y="295573"/>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pic>
        <p:nvPicPr>
          <p:cNvPr id="4" name="Picture 3"/>
          <p:cNvPicPr>
            <a:picLocks noChangeAspect="1"/>
          </p:cNvPicPr>
          <p:nvPr/>
        </p:nvPicPr>
        <p:blipFill>
          <a:blip r:embed="rId2"/>
          <a:stretch>
            <a:fillRect/>
          </a:stretch>
        </p:blipFill>
        <p:spPr>
          <a:xfrm>
            <a:off x="4252072" y="3414713"/>
            <a:ext cx="7397003" cy="2733675"/>
          </a:xfrm>
          <a:prstGeom prst="rect">
            <a:avLst/>
          </a:prstGeom>
        </p:spPr>
      </p:pic>
    </p:spTree>
    <p:extLst>
      <p:ext uri="{BB962C8B-B14F-4D97-AF65-F5344CB8AC3E}">
        <p14:creationId xmlns:p14="http://schemas.microsoft.com/office/powerpoint/2010/main" val="64215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717" y="1582341"/>
            <a:ext cx="9618562" cy="3539430"/>
          </a:xfrm>
          <a:prstGeom prst="rect">
            <a:avLst/>
          </a:prstGeom>
        </p:spPr>
        <p:txBody>
          <a:bodyPr wrap="square">
            <a:spAutoFit/>
          </a:bodyPr>
          <a:lstStyle/>
          <a:p>
            <a:r>
              <a:rPr lang="en-GB" sz="2800" dirty="0"/>
              <a:t>There are </a:t>
            </a:r>
            <a:r>
              <a:rPr lang="en-GB" sz="2800" b="1" dirty="0"/>
              <a:t>many levels or layers to the hierarchy </a:t>
            </a:r>
            <a:r>
              <a:rPr lang="en-GB" sz="2800" dirty="0"/>
              <a:t>and the </a:t>
            </a:r>
            <a:r>
              <a:rPr lang="en-GB" sz="2800" b="1" dirty="0"/>
              <a:t>span of control is narrow at the top</a:t>
            </a:r>
            <a:r>
              <a:rPr lang="en-GB" sz="2800" dirty="0"/>
              <a:t>, but will </a:t>
            </a:r>
            <a:r>
              <a:rPr lang="en-GB" sz="2800" b="1" dirty="0"/>
              <a:t>widen</a:t>
            </a:r>
            <a:r>
              <a:rPr lang="en-GB" sz="2800" dirty="0"/>
              <a:t> somewhat at the </a:t>
            </a:r>
            <a:r>
              <a:rPr lang="en-GB" sz="2800" b="1" dirty="0"/>
              <a:t>bottom </a:t>
            </a:r>
            <a:r>
              <a:rPr lang="en-GB" sz="2800" dirty="0"/>
              <a:t>where supervisors’ key role is to monitor performance. The path in red is one typical chain of command. </a:t>
            </a:r>
          </a:p>
          <a:p>
            <a:endParaRPr lang="en-GB" sz="2800" dirty="0"/>
          </a:p>
          <a:p>
            <a:endParaRPr lang="en-GB" sz="2800" dirty="0"/>
          </a:p>
          <a:p>
            <a:r>
              <a:rPr lang="en-GB" sz="2800" dirty="0"/>
              <a:t>At the </a:t>
            </a:r>
            <a:r>
              <a:rPr lang="en-GB" sz="2800" b="1" dirty="0"/>
              <a:t>top </a:t>
            </a:r>
            <a:r>
              <a:rPr lang="en-GB" sz="2800" dirty="0"/>
              <a:t>of the hierarchy </a:t>
            </a:r>
          </a:p>
          <a:p>
            <a:r>
              <a:rPr lang="en-GB" sz="2800" dirty="0"/>
              <a:t>are the </a:t>
            </a:r>
            <a:r>
              <a:rPr lang="en-GB" sz="2800" b="1" dirty="0"/>
              <a:t>senior management. </a:t>
            </a:r>
          </a:p>
        </p:txBody>
      </p:sp>
      <p:sp>
        <p:nvSpPr>
          <p:cNvPr id="3" name="Rectangle 2"/>
          <p:cNvSpPr/>
          <p:nvPr/>
        </p:nvSpPr>
        <p:spPr>
          <a:xfrm>
            <a:off x="1630605" y="420904"/>
            <a:ext cx="953267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Traditional hierarchical structure</a:t>
            </a:r>
          </a:p>
        </p:txBody>
      </p:sp>
      <p:pic>
        <p:nvPicPr>
          <p:cNvPr id="4" name="Picture 3"/>
          <p:cNvPicPr>
            <a:picLocks noChangeAspect="1"/>
          </p:cNvPicPr>
          <p:nvPr/>
        </p:nvPicPr>
        <p:blipFill>
          <a:blip r:embed="rId2"/>
          <a:stretch>
            <a:fillRect/>
          </a:stretch>
        </p:blipFill>
        <p:spPr>
          <a:xfrm>
            <a:off x="6729413" y="3591243"/>
            <a:ext cx="4324349" cy="3061056"/>
          </a:xfrm>
          <a:prstGeom prst="rect">
            <a:avLst/>
          </a:prstGeom>
        </p:spPr>
      </p:pic>
    </p:spTree>
    <p:extLst>
      <p:ext uri="{BB962C8B-B14F-4D97-AF65-F5344CB8AC3E}">
        <p14:creationId xmlns:p14="http://schemas.microsoft.com/office/powerpoint/2010/main" val="2999438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238" y="1463420"/>
            <a:ext cx="9711159" cy="3970318"/>
          </a:xfrm>
          <a:prstGeom prst="rect">
            <a:avLst/>
          </a:prstGeom>
        </p:spPr>
        <p:txBody>
          <a:bodyPr wrap="square">
            <a:spAutoFit/>
          </a:bodyPr>
          <a:lstStyle/>
          <a:p>
            <a:r>
              <a:rPr lang="en-GB" sz="2800" dirty="0"/>
              <a:t>At the </a:t>
            </a:r>
            <a:r>
              <a:rPr lang="en-GB" sz="2800" b="1" dirty="0"/>
              <a:t>bottom of the hierarchy are the shop floor workers</a:t>
            </a:r>
            <a:r>
              <a:rPr lang="en-GB" sz="2800" dirty="0"/>
              <a:t>; in between there are </a:t>
            </a:r>
            <a:r>
              <a:rPr lang="en-GB" sz="2800" b="1" dirty="0"/>
              <a:t>layers of middle management and supervisors</a:t>
            </a:r>
            <a:r>
              <a:rPr lang="en-GB" sz="2800" dirty="0"/>
              <a:t>. Functional departments in large organisations have been typically organised in this way. </a:t>
            </a:r>
          </a:p>
          <a:p>
            <a:endParaRPr lang="en-GB" sz="2800" dirty="0"/>
          </a:p>
          <a:p>
            <a:endParaRPr lang="en-GB" sz="2800" dirty="0"/>
          </a:p>
          <a:p>
            <a:r>
              <a:rPr lang="en-GB" sz="2800" dirty="0"/>
              <a:t>This type of organisational </a:t>
            </a:r>
          </a:p>
          <a:p>
            <a:r>
              <a:rPr lang="en-GB" sz="2800" dirty="0"/>
              <a:t>structure is </a:t>
            </a:r>
            <a:r>
              <a:rPr lang="en-GB" sz="2800" b="1" dirty="0"/>
              <a:t>often referred </a:t>
            </a:r>
          </a:p>
          <a:p>
            <a:r>
              <a:rPr lang="en-GB" sz="2800" b="1" dirty="0"/>
              <a:t>to as a ‘tall’ structure.</a:t>
            </a:r>
          </a:p>
        </p:txBody>
      </p:sp>
      <p:pic>
        <p:nvPicPr>
          <p:cNvPr id="3" name="Picture 2"/>
          <p:cNvPicPr>
            <a:picLocks noChangeAspect="1"/>
          </p:cNvPicPr>
          <p:nvPr/>
        </p:nvPicPr>
        <p:blipFill>
          <a:blip r:embed="rId2"/>
          <a:stretch>
            <a:fillRect/>
          </a:stretch>
        </p:blipFill>
        <p:spPr>
          <a:xfrm>
            <a:off x="1481560" y="536190"/>
            <a:ext cx="9291109" cy="524301"/>
          </a:xfrm>
          <a:prstGeom prst="rect">
            <a:avLst/>
          </a:prstGeom>
        </p:spPr>
      </p:pic>
      <p:pic>
        <p:nvPicPr>
          <p:cNvPr id="4" name="Picture 3"/>
          <p:cNvPicPr>
            <a:picLocks noChangeAspect="1"/>
          </p:cNvPicPr>
          <p:nvPr/>
        </p:nvPicPr>
        <p:blipFill>
          <a:blip r:embed="rId3"/>
          <a:stretch>
            <a:fillRect/>
          </a:stretch>
        </p:blipFill>
        <p:spPr>
          <a:xfrm>
            <a:off x="6257925" y="3218337"/>
            <a:ext cx="4195761" cy="3125842"/>
          </a:xfrm>
          <a:prstGeom prst="rect">
            <a:avLst/>
          </a:prstGeom>
        </p:spPr>
      </p:pic>
    </p:spTree>
    <p:extLst>
      <p:ext uri="{BB962C8B-B14F-4D97-AF65-F5344CB8AC3E}">
        <p14:creationId xmlns:p14="http://schemas.microsoft.com/office/powerpoint/2010/main" val="305394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816" y="173621"/>
            <a:ext cx="11181144" cy="6452885"/>
          </a:xfrm>
          <a:prstGeom prst="rect">
            <a:avLst/>
          </a:prstGeom>
        </p:spPr>
      </p:pic>
    </p:spTree>
    <p:extLst>
      <p:ext uri="{BB962C8B-B14F-4D97-AF65-F5344CB8AC3E}">
        <p14:creationId xmlns:p14="http://schemas.microsoft.com/office/powerpoint/2010/main" val="298343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518" y="1366767"/>
            <a:ext cx="9884780" cy="4832092"/>
          </a:xfrm>
          <a:prstGeom prst="rect">
            <a:avLst/>
          </a:prstGeom>
        </p:spPr>
        <p:txBody>
          <a:bodyPr wrap="square">
            <a:spAutoFit/>
          </a:bodyPr>
          <a:lstStyle/>
          <a:p>
            <a:r>
              <a:rPr lang="en-GB" sz="2800" dirty="0"/>
              <a:t>• </a:t>
            </a:r>
            <a:r>
              <a:rPr lang="en-GB" sz="2800" b="1" dirty="0"/>
              <a:t>Control is at the centre</a:t>
            </a:r>
            <a:r>
              <a:rPr lang="en-GB" sz="2800" dirty="0"/>
              <a:t>, and senior management fully understand exactly who does what, and what their responsibilities are. </a:t>
            </a:r>
          </a:p>
          <a:p>
            <a:endParaRPr lang="en-GB" sz="2800" dirty="0" smtClean="0"/>
          </a:p>
          <a:p>
            <a:endParaRPr lang="en-GB" sz="2800" dirty="0"/>
          </a:p>
          <a:p>
            <a:r>
              <a:rPr lang="en-GB" sz="2800" dirty="0"/>
              <a:t>• Paths of </a:t>
            </a:r>
            <a:r>
              <a:rPr lang="en-GB" sz="2800" b="1" dirty="0"/>
              <a:t>communication and responsibility </a:t>
            </a:r>
            <a:r>
              <a:rPr lang="en-GB" sz="2800" dirty="0"/>
              <a:t>are clearly defined. </a:t>
            </a:r>
          </a:p>
          <a:p>
            <a:endParaRPr lang="en-GB" sz="2800" dirty="0"/>
          </a:p>
          <a:p>
            <a:r>
              <a:rPr lang="en-GB" sz="2800" dirty="0"/>
              <a:t>• Departments </a:t>
            </a:r>
            <a:r>
              <a:rPr lang="en-GB" sz="2800" b="1" dirty="0"/>
              <a:t>understand their position</a:t>
            </a:r>
            <a:r>
              <a:rPr lang="en-GB" sz="2800" dirty="0"/>
              <a:t> in relation to other departments within the organisation. </a:t>
            </a:r>
          </a:p>
          <a:p>
            <a:endParaRPr lang="en-GB" sz="2800" dirty="0"/>
          </a:p>
          <a:p>
            <a:r>
              <a:rPr lang="en-GB" sz="2800" dirty="0"/>
              <a:t>• Each worker knows how they fit into the organisational structure.</a:t>
            </a:r>
          </a:p>
        </p:txBody>
      </p:sp>
      <p:sp>
        <p:nvSpPr>
          <p:cNvPr id="3" name="Rectangle 2"/>
          <p:cNvSpPr/>
          <p:nvPr/>
        </p:nvSpPr>
        <p:spPr>
          <a:xfrm>
            <a:off x="277710" y="328307"/>
            <a:ext cx="1163658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Hierarchical structure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advantages (A04)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3644153" y="2399665"/>
            <a:ext cx="4699841" cy="994831"/>
          </a:xfrm>
          <a:prstGeom prst="rect">
            <a:avLst/>
          </a:prstGeom>
        </p:spPr>
      </p:pic>
    </p:spTree>
    <p:extLst>
      <p:ext uri="{BB962C8B-B14F-4D97-AF65-F5344CB8AC3E}">
        <p14:creationId xmlns:p14="http://schemas.microsoft.com/office/powerpoint/2010/main" val="180972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396" y="1518216"/>
            <a:ext cx="9873205" cy="2677656"/>
          </a:xfrm>
          <a:prstGeom prst="rect">
            <a:avLst/>
          </a:prstGeom>
        </p:spPr>
        <p:txBody>
          <a:bodyPr wrap="square">
            <a:spAutoFit/>
          </a:bodyPr>
          <a:lstStyle/>
          <a:p>
            <a:r>
              <a:rPr lang="en-GB" sz="2800" b="1" dirty="0"/>
              <a:t>• Senior management are distanced </a:t>
            </a:r>
            <a:r>
              <a:rPr lang="en-GB" sz="2800" dirty="0"/>
              <a:t>from those who implement decisions. What senior managers perceive as being the case may, in reality, be very different. </a:t>
            </a:r>
          </a:p>
          <a:p>
            <a:endParaRPr lang="en-GB" sz="2800" dirty="0"/>
          </a:p>
          <a:p>
            <a:r>
              <a:rPr lang="en-GB" sz="2800" b="1" dirty="0">
                <a:solidFill>
                  <a:srgbClr val="FF0000"/>
                </a:solidFill>
              </a:rPr>
              <a:t>• Communication between different departments is hampered </a:t>
            </a:r>
            <a:r>
              <a:rPr lang="en-GB" sz="2800" dirty="0"/>
              <a:t>by the lack of direct contact between departments.</a:t>
            </a:r>
          </a:p>
        </p:txBody>
      </p:sp>
      <p:sp>
        <p:nvSpPr>
          <p:cNvPr id="3" name="Rectangle 2"/>
          <p:cNvSpPr/>
          <p:nvPr/>
        </p:nvSpPr>
        <p:spPr>
          <a:xfrm>
            <a:off x="602757" y="456675"/>
            <a:ext cx="11093358" cy="830997"/>
          </a:xfrm>
          <a:prstGeom prst="rect">
            <a:avLst/>
          </a:prstGeom>
          <a:noFill/>
        </p:spPr>
        <p:txBody>
          <a:bodyPr wrap="none" lIns="91440" tIns="45720" rIns="91440" bIns="45720">
            <a:spAutoFit/>
          </a:bodyPr>
          <a:lstStyle/>
          <a:p>
            <a:pPr algn="ctr"/>
            <a:r>
              <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Hierarchical structure </a:t>
            </a:r>
            <a:r>
              <a:rPr lang="en-GB"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disadvantages (A04) </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400176" y="4795748"/>
            <a:ext cx="9498521" cy="1392124"/>
          </a:xfrm>
          <a:prstGeom prst="rect">
            <a:avLst/>
          </a:prstGeom>
        </p:spPr>
      </p:pic>
    </p:spTree>
    <p:extLst>
      <p:ext uri="{BB962C8B-B14F-4D97-AF65-F5344CB8AC3E}">
        <p14:creationId xmlns:p14="http://schemas.microsoft.com/office/powerpoint/2010/main" val="1633968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9692" y="1247299"/>
            <a:ext cx="9701213" cy="2246769"/>
          </a:xfrm>
          <a:prstGeom prst="rect">
            <a:avLst/>
          </a:prstGeom>
        </p:spPr>
        <p:txBody>
          <a:bodyPr wrap="square">
            <a:spAutoFit/>
          </a:bodyPr>
          <a:lstStyle/>
          <a:p>
            <a:endParaRPr lang="en-GB" sz="2800" dirty="0"/>
          </a:p>
          <a:p>
            <a:r>
              <a:rPr lang="en-GB" sz="2800" dirty="0"/>
              <a:t>• </a:t>
            </a:r>
            <a:r>
              <a:rPr lang="en-GB" sz="2800" b="1" dirty="0"/>
              <a:t>Vertical communication is difficult</a:t>
            </a:r>
            <a:r>
              <a:rPr lang="en-GB" sz="2800" dirty="0"/>
              <a:t>, with information that is received by management distorted by the layers it must pass through. </a:t>
            </a:r>
            <a:r>
              <a:rPr lang="en-GB" sz="2800" b="1" dirty="0"/>
              <a:t>Very long chains of communication</a:t>
            </a:r>
            <a:r>
              <a:rPr lang="en-GB" sz="2800" dirty="0"/>
              <a:t> could even mean that </a:t>
            </a:r>
            <a:r>
              <a:rPr lang="en-GB" sz="2800" b="1" dirty="0">
                <a:solidFill>
                  <a:srgbClr val="FF0000"/>
                </a:solidFill>
              </a:rPr>
              <a:t>instructions are out of date by the time they are received. </a:t>
            </a:r>
          </a:p>
        </p:txBody>
      </p:sp>
      <p:pic>
        <p:nvPicPr>
          <p:cNvPr id="4" name="Picture 3"/>
          <p:cNvPicPr>
            <a:picLocks noChangeAspect="1"/>
          </p:cNvPicPr>
          <p:nvPr/>
        </p:nvPicPr>
        <p:blipFill>
          <a:blip r:embed="rId2"/>
          <a:stretch>
            <a:fillRect/>
          </a:stretch>
        </p:blipFill>
        <p:spPr>
          <a:xfrm>
            <a:off x="3286127" y="3882119"/>
            <a:ext cx="5043486" cy="2161494"/>
          </a:xfrm>
          <a:prstGeom prst="rect">
            <a:avLst/>
          </a:prstGeom>
        </p:spPr>
      </p:pic>
      <p:pic>
        <p:nvPicPr>
          <p:cNvPr id="5" name="Picture 4"/>
          <p:cNvPicPr>
            <a:picLocks noChangeAspect="1"/>
          </p:cNvPicPr>
          <p:nvPr/>
        </p:nvPicPr>
        <p:blipFill>
          <a:blip r:embed="rId3"/>
          <a:stretch>
            <a:fillRect/>
          </a:stretch>
        </p:blipFill>
        <p:spPr>
          <a:xfrm>
            <a:off x="888028" y="569663"/>
            <a:ext cx="10644539" cy="579170"/>
          </a:xfrm>
          <a:prstGeom prst="rect">
            <a:avLst/>
          </a:prstGeom>
        </p:spPr>
      </p:pic>
    </p:spTree>
    <p:extLst>
      <p:ext uri="{BB962C8B-B14F-4D97-AF65-F5344CB8AC3E}">
        <p14:creationId xmlns:p14="http://schemas.microsoft.com/office/powerpoint/2010/main" val="4182984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2506" y="1532471"/>
            <a:ext cx="9144000" cy="4678204"/>
          </a:xfrm>
          <a:prstGeom prst="rect">
            <a:avLst/>
          </a:prstGeom>
        </p:spPr>
        <p:txBody>
          <a:bodyPr wrap="square">
            <a:spAutoFit/>
          </a:bodyPr>
          <a:lstStyle/>
          <a:p>
            <a:r>
              <a:rPr lang="en-GB" sz="2800" b="1" u="sng" dirty="0"/>
              <a:t>Task: </a:t>
            </a:r>
          </a:p>
          <a:p>
            <a:endParaRPr lang="en-GB" sz="2800" dirty="0"/>
          </a:p>
          <a:p>
            <a:r>
              <a:rPr lang="en-GB" sz="2800" dirty="0"/>
              <a:t>Draw, describe and discuss </a:t>
            </a:r>
            <a:r>
              <a:rPr lang="en-GB" sz="2800" dirty="0" err="1"/>
              <a:t>Adv</a:t>
            </a:r>
            <a:r>
              <a:rPr lang="en-GB" sz="2800" dirty="0"/>
              <a:t>/ dis of hierarchical structure.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20 mins </a:t>
            </a:r>
          </a:p>
          <a:p>
            <a:endParaRPr lang="en-GB" dirty="0"/>
          </a:p>
        </p:txBody>
      </p:sp>
      <p:sp>
        <p:nvSpPr>
          <p:cNvPr id="3" name="Rectangle 2"/>
          <p:cNvSpPr/>
          <p:nvPr/>
        </p:nvSpPr>
        <p:spPr>
          <a:xfrm>
            <a:off x="4346302" y="282009"/>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pic>
        <p:nvPicPr>
          <p:cNvPr id="4" name="Picture 3"/>
          <p:cNvPicPr>
            <a:picLocks noChangeAspect="1"/>
          </p:cNvPicPr>
          <p:nvPr/>
        </p:nvPicPr>
        <p:blipFill>
          <a:blip r:embed="rId2"/>
          <a:stretch>
            <a:fillRect/>
          </a:stretch>
        </p:blipFill>
        <p:spPr>
          <a:xfrm>
            <a:off x="5386389" y="3206837"/>
            <a:ext cx="4200524" cy="3146338"/>
          </a:xfrm>
          <a:prstGeom prst="rect">
            <a:avLst/>
          </a:prstGeom>
        </p:spPr>
      </p:pic>
    </p:spTree>
    <p:extLst>
      <p:ext uri="{BB962C8B-B14F-4D97-AF65-F5344CB8AC3E}">
        <p14:creationId xmlns:p14="http://schemas.microsoft.com/office/powerpoint/2010/main" val="1795302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6" y="1417588"/>
            <a:ext cx="10372724" cy="4832092"/>
          </a:xfrm>
          <a:prstGeom prst="rect">
            <a:avLst/>
          </a:prstGeom>
        </p:spPr>
        <p:txBody>
          <a:bodyPr wrap="square">
            <a:spAutoFit/>
          </a:bodyPr>
          <a:lstStyle/>
          <a:p>
            <a:r>
              <a:rPr lang="en-GB" sz="2800" b="1" dirty="0"/>
              <a:t>The span of control is wider, the chain of command is shorter </a:t>
            </a:r>
            <a:r>
              <a:rPr lang="en-GB" sz="2800" dirty="0"/>
              <a:t>and </a:t>
            </a:r>
            <a:r>
              <a:rPr lang="en-GB" sz="2800" b="1" dirty="0"/>
              <a:t>there are fewer layers in the hierarchy. </a:t>
            </a:r>
          </a:p>
          <a:p>
            <a:endParaRPr lang="en-GB" sz="2800" dirty="0"/>
          </a:p>
          <a:p>
            <a:endParaRPr lang="en-GB" sz="2800" dirty="0"/>
          </a:p>
          <a:p>
            <a:endParaRPr lang="en-GB" sz="2800" dirty="0"/>
          </a:p>
          <a:p>
            <a:endParaRPr lang="en-GB" sz="2800" dirty="0"/>
          </a:p>
          <a:p>
            <a:endParaRPr lang="en-GB" sz="2800" dirty="0"/>
          </a:p>
          <a:p>
            <a:r>
              <a:rPr lang="en-GB" sz="2800" dirty="0"/>
              <a:t>If existing traditional businesses wish to achieve this structure, delayering must occur. </a:t>
            </a:r>
            <a:r>
              <a:rPr lang="en-GB" sz="2800" b="1" dirty="0"/>
              <a:t>Delayering means the removal of whole layers of hierarchy and management. </a:t>
            </a:r>
            <a:r>
              <a:rPr lang="en-GB" sz="2800" dirty="0"/>
              <a:t>This is normally achieved through compulsory redundancy programmes. </a:t>
            </a:r>
          </a:p>
        </p:txBody>
      </p:sp>
      <p:sp>
        <p:nvSpPr>
          <p:cNvPr id="3" name="Rectangle 2"/>
          <p:cNvSpPr/>
          <p:nvPr/>
        </p:nvSpPr>
        <p:spPr>
          <a:xfrm>
            <a:off x="1704369" y="266998"/>
            <a:ext cx="832606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Flatter hierarchical structure</a:t>
            </a:r>
          </a:p>
        </p:txBody>
      </p:sp>
      <p:pic>
        <p:nvPicPr>
          <p:cNvPr id="4" name="Picture 3"/>
          <p:cNvPicPr>
            <a:picLocks noChangeAspect="1"/>
          </p:cNvPicPr>
          <p:nvPr/>
        </p:nvPicPr>
        <p:blipFill>
          <a:blip r:embed="rId2"/>
          <a:stretch>
            <a:fillRect/>
          </a:stretch>
        </p:blipFill>
        <p:spPr>
          <a:xfrm>
            <a:off x="7515831" y="2269377"/>
            <a:ext cx="2514600" cy="1883523"/>
          </a:xfrm>
          <a:prstGeom prst="rect">
            <a:avLst/>
          </a:prstGeom>
        </p:spPr>
      </p:pic>
      <p:pic>
        <p:nvPicPr>
          <p:cNvPr id="5" name="Picture 4"/>
          <p:cNvPicPr>
            <a:picLocks noChangeAspect="1"/>
          </p:cNvPicPr>
          <p:nvPr/>
        </p:nvPicPr>
        <p:blipFill>
          <a:blip r:embed="rId3"/>
          <a:stretch>
            <a:fillRect/>
          </a:stretch>
        </p:blipFill>
        <p:spPr>
          <a:xfrm>
            <a:off x="1949075" y="2585540"/>
            <a:ext cx="4224337" cy="1391147"/>
          </a:xfrm>
          <a:prstGeom prst="rect">
            <a:avLst/>
          </a:prstGeom>
        </p:spPr>
      </p:pic>
    </p:spTree>
    <p:extLst>
      <p:ext uri="{BB962C8B-B14F-4D97-AF65-F5344CB8AC3E}">
        <p14:creationId xmlns:p14="http://schemas.microsoft.com/office/powerpoint/2010/main" val="418206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7225" y="208475"/>
            <a:ext cx="10954241" cy="6449500"/>
          </a:xfrm>
          <a:prstGeom prst="rect">
            <a:avLst/>
          </a:prstGeom>
        </p:spPr>
      </p:pic>
    </p:spTree>
    <p:extLst>
      <p:ext uri="{BB962C8B-B14F-4D97-AF65-F5344CB8AC3E}">
        <p14:creationId xmlns:p14="http://schemas.microsoft.com/office/powerpoint/2010/main" val="1144787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054" y="1746202"/>
            <a:ext cx="9789884" cy="3108543"/>
          </a:xfrm>
          <a:prstGeom prst="rect">
            <a:avLst/>
          </a:prstGeom>
        </p:spPr>
        <p:txBody>
          <a:bodyPr wrap="square">
            <a:spAutoFit/>
          </a:bodyPr>
          <a:lstStyle/>
          <a:p>
            <a:r>
              <a:rPr lang="en-GB" sz="2800" dirty="0"/>
              <a:t>• </a:t>
            </a:r>
            <a:r>
              <a:rPr lang="en-GB" sz="2800" b="1" dirty="0" smtClean="0"/>
              <a:t>Increased </a:t>
            </a:r>
            <a:r>
              <a:rPr lang="en-GB" sz="2800" b="1" dirty="0"/>
              <a:t>motivation </a:t>
            </a:r>
            <a:r>
              <a:rPr lang="en-GB" sz="2800" dirty="0"/>
              <a:t>as a result of the delegation of authority; </a:t>
            </a:r>
          </a:p>
          <a:p>
            <a:endParaRPr lang="en-GB" sz="2800" dirty="0"/>
          </a:p>
          <a:p>
            <a:r>
              <a:rPr lang="en-GB" sz="2800" dirty="0"/>
              <a:t>• </a:t>
            </a:r>
            <a:r>
              <a:rPr lang="en-GB" sz="2800" b="1" dirty="0" smtClean="0"/>
              <a:t>Decisions</a:t>
            </a:r>
            <a:r>
              <a:rPr lang="en-GB" sz="2800" dirty="0" smtClean="0"/>
              <a:t> </a:t>
            </a:r>
            <a:r>
              <a:rPr lang="en-GB" sz="2800" dirty="0"/>
              <a:t>are </a:t>
            </a:r>
            <a:r>
              <a:rPr lang="en-GB" sz="2800" b="1" dirty="0"/>
              <a:t>made more quickly </a:t>
            </a:r>
            <a:r>
              <a:rPr lang="en-GB" sz="2800" dirty="0"/>
              <a:t>by those nearest the ‘ground’; </a:t>
            </a:r>
          </a:p>
          <a:p>
            <a:endParaRPr lang="en-GB" sz="2800" dirty="0"/>
          </a:p>
          <a:p>
            <a:r>
              <a:rPr lang="en-GB" sz="2800" dirty="0"/>
              <a:t>• </a:t>
            </a:r>
            <a:r>
              <a:rPr lang="en-GB" sz="2800" b="1" dirty="0" smtClean="0"/>
              <a:t>Communication </a:t>
            </a:r>
            <a:r>
              <a:rPr lang="en-GB" sz="2800" b="1" dirty="0"/>
              <a:t>is quicker </a:t>
            </a:r>
            <a:r>
              <a:rPr lang="en-GB" sz="2800" dirty="0"/>
              <a:t>and suffers less distortion; </a:t>
            </a:r>
          </a:p>
          <a:p>
            <a:endParaRPr lang="en-GB" sz="2800" dirty="0"/>
          </a:p>
          <a:p>
            <a:r>
              <a:rPr lang="en-GB" sz="2800" dirty="0"/>
              <a:t>• </a:t>
            </a:r>
            <a:r>
              <a:rPr lang="en-GB" sz="2800" b="1" dirty="0" smtClean="0"/>
              <a:t>Empowerment</a:t>
            </a:r>
            <a:r>
              <a:rPr lang="en-GB" sz="2800" dirty="0" smtClean="0"/>
              <a:t> </a:t>
            </a:r>
            <a:r>
              <a:rPr lang="en-GB" sz="2800" dirty="0"/>
              <a:t>of workers.</a:t>
            </a:r>
          </a:p>
        </p:txBody>
      </p:sp>
      <p:sp>
        <p:nvSpPr>
          <p:cNvPr id="3" name="Rectangle 2"/>
          <p:cNvSpPr/>
          <p:nvPr/>
        </p:nvSpPr>
        <p:spPr>
          <a:xfrm>
            <a:off x="829820" y="467022"/>
            <a:ext cx="11064631"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Flat </a:t>
            </a:r>
            <a:r>
              <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organizational </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structur</a:t>
            </a: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 </a:t>
            </a: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advantages (A04) </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129338" y="4168332"/>
            <a:ext cx="4267200" cy="2389632"/>
          </a:xfrm>
          <a:prstGeom prst="rect">
            <a:avLst/>
          </a:prstGeom>
        </p:spPr>
      </p:pic>
    </p:spTree>
    <p:extLst>
      <p:ext uri="{BB962C8B-B14F-4D97-AF65-F5344CB8AC3E}">
        <p14:creationId xmlns:p14="http://schemas.microsoft.com/office/powerpoint/2010/main" val="322356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1131" y="1508850"/>
            <a:ext cx="9741694" cy="4832092"/>
          </a:xfrm>
          <a:prstGeom prst="rect">
            <a:avLst/>
          </a:prstGeom>
        </p:spPr>
        <p:txBody>
          <a:bodyPr wrap="square">
            <a:spAutoFit/>
          </a:bodyPr>
          <a:lstStyle/>
          <a:p>
            <a:r>
              <a:rPr lang="en-GB" sz="2800" dirty="0"/>
              <a:t>All but the smallest businesses will have a </a:t>
            </a:r>
            <a:r>
              <a:rPr lang="en-GB" sz="2800" b="1" dirty="0"/>
              <a:t>recognisable internal structure</a:t>
            </a:r>
            <a:r>
              <a:rPr lang="en-GB" sz="2800" dirty="0"/>
              <a:t> and there are a wide variety of structural types that could possibly be adopted by any business.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 form that a business’s internal structure takes will </a:t>
            </a:r>
            <a:r>
              <a:rPr lang="en-GB" sz="2800" b="1" dirty="0"/>
              <a:t>depend on a number of factors.</a:t>
            </a:r>
          </a:p>
        </p:txBody>
      </p:sp>
      <p:sp>
        <p:nvSpPr>
          <p:cNvPr id="3" name="Rectangle 2"/>
          <p:cNvSpPr/>
          <p:nvPr/>
        </p:nvSpPr>
        <p:spPr>
          <a:xfrm>
            <a:off x="2572026" y="295573"/>
            <a:ext cx="639072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Organisational design</a:t>
            </a:r>
          </a:p>
        </p:txBody>
      </p:sp>
      <p:pic>
        <p:nvPicPr>
          <p:cNvPr id="4" name="Picture 3"/>
          <p:cNvPicPr>
            <a:picLocks noChangeAspect="1"/>
          </p:cNvPicPr>
          <p:nvPr/>
        </p:nvPicPr>
        <p:blipFill>
          <a:blip r:embed="rId2"/>
          <a:stretch>
            <a:fillRect/>
          </a:stretch>
        </p:blipFill>
        <p:spPr>
          <a:xfrm>
            <a:off x="8096250" y="2972396"/>
            <a:ext cx="2400300" cy="1905000"/>
          </a:xfrm>
          <a:prstGeom prst="rect">
            <a:avLst/>
          </a:prstGeom>
        </p:spPr>
      </p:pic>
      <p:pic>
        <p:nvPicPr>
          <p:cNvPr id="5" name="Picture 4"/>
          <p:cNvPicPr>
            <a:picLocks noChangeAspect="1"/>
          </p:cNvPicPr>
          <p:nvPr/>
        </p:nvPicPr>
        <p:blipFill>
          <a:blip r:embed="rId3"/>
          <a:stretch>
            <a:fillRect/>
          </a:stretch>
        </p:blipFill>
        <p:spPr>
          <a:xfrm>
            <a:off x="2400301" y="3190288"/>
            <a:ext cx="4058840" cy="1687108"/>
          </a:xfrm>
          <a:prstGeom prst="rect">
            <a:avLst/>
          </a:prstGeom>
        </p:spPr>
      </p:pic>
    </p:spTree>
    <p:extLst>
      <p:ext uri="{BB962C8B-B14F-4D97-AF65-F5344CB8AC3E}">
        <p14:creationId xmlns:p14="http://schemas.microsoft.com/office/powerpoint/2010/main" val="2952605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076" y="1695748"/>
            <a:ext cx="9144000" cy="4401205"/>
          </a:xfrm>
          <a:prstGeom prst="rect">
            <a:avLst/>
          </a:prstGeom>
        </p:spPr>
        <p:txBody>
          <a:bodyPr wrap="square">
            <a:spAutoFit/>
          </a:bodyPr>
          <a:lstStyle/>
          <a:p>
            <a:r>
              <a:rPr lang="en-GB" sz="2800" dirty="0"/>
              <a:t>• </a:t>
            </a:r>
            <a:r>
              <a:rPr lang="en-GB" sz="2800" b="1" dirty="0" smtClean="0"/>
              <a:t>Loss </a:t>
            </a:r>
            <a:r>
              <a:rPr lang="en-GB" sz="2800" b="1" dirty="0"/>
              <a:t>of central control </a:t>
            </a:r>
            <a:r>
              <a:rPr lang="en-GB" sz="2800" dirty="0"/>
              <a:t>of the workforce;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a:t>
            </a:r>
            <a:r>
              <a:rPr lang="en-GB" sz="2800" dirty="0" smtClean="0"/>
              <a:t>Different </a:t>
            </a:r>
            <a:r>
              <a:rPr lang="en-GB" sz="2800" b="1" dirty="0"/>
              <a:t>departments may not be working to the same </a:t>
            </a:r>
            <a:r>
              <a:rPr lang="en-GB" sz="2800" b="1" dirty="0" smtClean="0"/>
              <a:t>objectives. </a:t>
            </a:r>
            <a:endParaRPr lang="en-GB" sz="2800" b="1" dirty="0"/>
          </a:p>
        </p:txBody>
      </p:sp>
      <p:sp>
        <p:nvSpPr>
          <p:cNvPr id="3" name="Rectangle 2"/>
          <p:cNvSpPr/>
          <p:nvPr/>
        </p:nvSpPr>
        <p:spPr>
          <a:xfrm>
            <a:off x="1261597" y="438447"/>
            <a:ext cx="1012193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Flat structure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disadvantages (A04)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929564" y="1867575"/>
            <a:ext cx="3567112" cy="2637749"/>
          </a:xfrm>
          <a:prstGeom prst="rect">
            <a:avLst/>
          </a:prstGeom>
        </p:spPr>
      </p:pic>
      <p:pic>
        <p:nvPicPr>
          <p:cNvPr id="5" name="Picture 4"/>
          <p:cNvPicPr>
            <a:picLocks noChangeAspect="1"/>
          </p:cNvPicPr>
          <p:nvPr/>
        </p:nvPicPr>
        <p:blipFill>
          <a:blip r:embed="rId3"/>
          <a:stretch>
            <a:fillRect/>
          </a:stretch>
        </p:blipFill>
        <p:spPr>
          <a:xfrm>
            <a:off x="1265098" y="2614612"/>
            <a:ext cx="5773866" cy="1709737"/>
          </a:xfrm>
          <a:prstGeom prst="rect">
            <a:avLst/>
          </a:prstGeom>
        </p:spPr>
      </p:pic>
    </p:spTree>
    <p:extLst>
      <p:ext uri="{BB962C8B-B14F-4D97-AF65-F5344CB8AC3E}">
        <p14:creationId xmlns:p14="http://schemas.microsoft.com/office/powerpoint/2010/main" val="1336680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4937" y="1147465"/>
            <a:ext cx="9525000" cy="4401205"/>
          </a:xfrm>
          <a:prstGeom prst="rect">
            <a:avLst/>
          </a:prstGeom>
        </p:spPr>
        <p:txBody>
          <a:bodyPr wrap="square">
            <a:spAutoFit/>
          </a:bodyPr>
          <a:lstStyle/>
          <a:p>
            <a:r>
              <a:rPr lang="en-GB" sz="2800" b="1" u="sng" dirty="0"/>
              <a:t>Task: </a:t>
            </a:r>
          </a:p>
          <a:p>
            <a:endParaRPr lang="en-GB" sz="2800" dirty="0"/>
          </a:p>
          <a:p>
            <a:endParaRPr lang="en-GB" sz="2800" dirty="0"/>
          </a:p>
          <a:p>
            <a:r>
              <a:rPr lang="en-GB" sz="2800" dirty="0"/>
              <a:t>Draw, describe and discuss </a:t>
            </a:r>
            <a:r>
              <a:rPr lang="en-GB" sz="2800" dirty="0" err="1"/>
              <a:t>Adv</a:t>
            </a:r>
            <a:r>
              <a:rPr lang="en-GB" sz="2800" dirty="0"/>
              <a:t>/ dis of flat structure. </a:t>
            </a:r>
          </a:p>
          <a:p>
            <a:endParaRPr lang="en-GB" sz="2800" dirty="0"/>
          </a:p>
          <a:p>
            <a:endParaRPr lang="en-GB" sz="2800" dirty="0"/>
          </a:p>
          <a:p>
            <a:endParaRPr lang="en-GB" sz="2800" dirty="0"/>
          </a:p>
          <a:p>
            <a:endParaRPr lang="en-GB" sz="2800" dirty="0"/>
          </a:p>
          <a:p>
            <a:endParaRPr lang="en-GB" sz="2800" dirty="0"/>
          </a:p>
          <a:p>
            <a:r>
              <a:rPr lang="en-GB" sz="2800" b="1" dirty="0"/>
              <a:t>Time: 15 mins</a:t>
            </a:r>
          </a:p>
        </p:txBody>
      </p:sp>
      <p:sp>
        <p:nvSpPr>
          <p:cNvPr id="3" name="Rectangle 2"/>
          <p:cNvSpPr/>
          <p:nvPr/>
        </p:nvSpPr>
        <p:spPr>
          <a:xfrm>
            <a:off x="4120595" y="224135"/>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pic>
        <p:nvPicPr>
          <p:cNvPr id="4" name="Picture 3"/>
          <p:cNvPicPr>
            <a:picLocks noChangeAspect="1"/>
          </p:cNvPicPr>
          <p:nvPr/>
        </p:nvPicPr>
        <p:blipFill>
          <a:blip r:embed="rId2"/>
          <a:stretch>
            <a:fillRect/>
          </a:stretch>
        </p:blipFill>
        <p:spPr>
          <a:xfrm>
            <a:off x="5386388" y="3559962"/>
            <a:ext cx="5248275" cy="2479246"/>
          </a:xfrm>
          <a:prstGeom prst="rect">
            <a:avLst/>
          </a:prstGeom>
        </p:spPr>
      </p:pic>
    </p:spTree>
    <p:extLst>
      <p:ext uri="{BB962C8B-B14F-4D97-AF65-F5344CB8AC3E}">
        <p14:creationId xmlns:p14="http://schemas.microsoft.com/office/powerpoint/2010/main" val="3900087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2" y="1347491"/>
            <a:ext cx="9986963" cy="5262979"/>
          </a:xfrm>
          <a:prstGeom prst="rect">
            <a:avLst/>
          </a:prstGeom>
        </p:spPr>
        <p:txBody>
          <a:bodyPr wrap="square">
            <a:spAutoFit/>
          </a:bodyPr>
          <a:lstStyle/>
          <a:p>
            <a:r>
              <a:rPr lang="en-GB" sz="2800" dirty="0"/>
              <a:t>Matrix structures attempt to organise the management of different tasks in a way that cuts across traditional departmental boundaries.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This structure enables people with </a:t>
            </a:r>
            <a:r>
              <a:rPr lang="en-GB" sz="2800" b="1" dirty="0"/>
              <a:t>particular specialist skills to work together in project teams. </a:t>
            </a:r>
          </a:p>
          <a:p>
            <a:endParaRPr lang="en-GB" sz="2800" dirty="0"/>
          </a:p>
        </p:txBody>
      </p:sp>
      <p:sp>
        <p:nvSpPr>
          <p:cNvPr id="3" name="Rectangle 2"/>
          <p:cNvSpPr/>
          <p:nvPr/>
        </p:nvSpPr>
        <p:spPr>
          <a:xfrm>
            <a:off x="2796871" y="309861"/>
            <a:ext cx="605056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matrix structure</a:t>
            </a:r>
          </a:p>
        </p:txBody>
      </p:sp>
      <p:pic>
        <p:nvPicPr>
          <p:cNvPr id="4" name="Picture 3"/>
          <p:cNvPicPr>
            <a:picLocks noChangeAspect="1"/>
          </p:cNvPicPr>
          <p:nvPr/>
        </p:nvPicPr>
        <p:blipFill>
          <a:blip r:embed="rId2"/>
          <a:stretch>
            <a:fillRect/>
          </a:stretch>
        </p:blipFill>
        <p:spPr>
          <a:xfrm>
            <a:off x="2052186" y="2600326"/>
            <a:ext cx="3229428" cy="2286000"/>
          </a:xfrm>
          <a:prstGeom prst="rect">
            <a:avLst/>
          </a:prstGeom>
        </p:spPr>
      </p:pic>
      <p:pic>
        <p:nvPicPr>
          <p:cNvPr id="5" name="Picture 4"/>
          <p:cNvPicPr>
            <a:picLocks noChangeAspect="1"/>
          </p:cNvPicPr>
          <p:nvPr/>
        </p:nvPicPr>
        <p:blipFill>
          <a:blip r:embed="rId3"/>
          <a:stretch>
            <a:fillRect/>
          </a:stretch>
        </p:blipFill>
        <p:spPr>
          <a:xfrm>
            <a:off x="5903471" y="2600326"/>
            <a:ext cx="4511667" cy="2471738"/>
          </a:xfrm>
          <a:prstGeom prst="rect">
            <a:avLst/>
          </a:prstGeom>
        </p:spPr>
      </p:pic>
    </p:spTree>
    <p:extLst>
      <p:ext uri="{BB962C8B-B14F-4D97-AF65-F5344CB8AC3E}">
        <p14:creationId xmlns:p14="http://schemas.microsoft.com/office/powerpoint/2010/main" val="373824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093" y="1062250"/>
            <a:ext cx="9929813" cy="5262979"/>
          </a:xfrm>
          <a:prstGeom prst="rect">
            <a:avLst/>
          </a:prstGeom>
        </p:spPr>
        <p:txBody>
          <a:bodyPr wrap="square">
            <a:spAutoFit/>
          </a:bodyPr>
          <a:lstStyle/>
          <a:p>
            <a:endParaRPr lang="en-GB" sz="2800" dirty="0"/>
          </a:p>
          <a:p>
            <a:r>
              <a:rPr lang="en-GB" sz="2800" dirty="0"/>
              <a:t>For example, </a:t>
            </a:r>
            <a:r>
              <a:rPr lang="en-GB" sz="2800" b="1" dirty="0"/>
              <a:t>Project A </a:t>
            </a:r>
            <a:r>
              <a:rPr lang="en-GB" sz="2800" dirty="0"/>
              <a:t>could be the formation of a </a:t>
            </a:r>
            <a:r>
              <a:rPr lang="en-GB" sz="2800" b="1" dirty="0"/>
              <a:t>new product </a:t>
            </a:r>
            <a:r>
              <a:rPr lang="en-GB" sz="2800" dirty="0"/>
              <a:t>development team.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It might </a:t>
            </a:r>
            <a:r>
              <a:rPr lang="en-GB" sz="2800" b="1" dirty="0"/>
              <a:t>consist </a:t>
            </a:r>
            <a:r>
              <a:rPr lang="en-GB" sz="2800" dirty="0"/>
              <a:t>of a designer from the </a:t>
            </a:r>
            <a:r>
              <a:rPr lang="en-GB" sz="2800" b="1" dirty="0"/>
              <a:t>R&amp;D department,</a:t>
            </a:r>
            <a:r>
              <a:rPr lang="en-GB" sz="2800" dirty="0"/>
              <a:t> an engineer from </a:t>
            </a:r>
            <a:r>
              <a:rPr lang="en-GB" sz="2800" b="1" dirty="0"/>
              <a:t>Production</a:t>
            </a:r>
            <a:r>
              <a:rPr lang="en-GB" sz="2800" dirty="0"/>
              <a:t>, a researcher from the </a:t>
            </a:r>
            <a:r>
              <a:rPr lang="en-GB" sz="2800" b="1" dirty="0"/>
              <a:t>Marketing department</a:t>
            </a:r>
            <a:r>
              <a:rPr lang="en-GB" sz="2800" dirty="0"/>
              <a:t> and a cost accountant from the </a:t>
            </a:r>
            <a:r>
              <a:rPr lang="en-GB" sz="2800" b="1" dirty="0"/>
              <a:t>Accounts department.</a:t>
            </a:r>
          </a:p>
        </p:txBody>
      </p:sp>
      <p:pic>
        <p:nvPicPr>
          <p:cNvPr id="3" name="Picture 2"/>
          <p:cNvPicPr>
            <a:picLocks noChangeAspect="1"/>
          </p:cNvPicPr>
          <p:nvPr/>
        </p:nvPicPr>
        <p:blipFill>
          <a:blip r:embed="rId2"/>
          <a:stretch>
            <a:fillRect/>
          </a:stretch>
        </p:blipFill>
        <p:spPr>
          <a:xfrm>
            <a:off x="3175763" y="537949"/>
            <a:ext cx="5840474" cy="524301"/>
          </a:xfrm>
          <a:prstGeom prst="rect">
            <a:avLst/>
          </a:prstGeom>
        </p:spPr>
      </p:pic>
      <p:pic>
        <p:nvPicPr>
          <p:cNvPr id="4" name="Picture 3"/>
          <p:cNvPicPr>
            <a:picLocks noChangeAspect="1"/>
          </p:cNvPicPr>
          <p:nvPr/>
        </p:nvPicPr>
        <p:blipFill>
          <a:blip r:embed="rId3"/>
          <a:stretch>
            <a:fillRect/>
          </a:stretch>
        </p:blipFill>
        <p:spPr>
          <a:xfrm>
            <a:off x="6215062" y="2138732"/>
            <a:ext cx="4567237" cy="2614243"/>
          </a:xfrm>
          <a:prstGeom prst="rect">
            <a:avLst/>
          </a:prstGeom>
        </p:spPr>
      </p:pic>
      <p:pic>
        <p:nvPicPr>
          <p:cNvPr id="5" name="Picture 4"/>
          <p:cNvPicPr>
            <a:picLocks noChangeAspect="1"/>
          </p:cNvPicPr>
          <p:nvPr/>
        </p:nvPicPr>
        <p:blipFill>
          <a:blip r:embed="rId4"/>
          <a:stretch>
            <a:fillRect/>
          </a:stretch>
        </p:blipFill>
        <p:spPr>
          <a:xfrm>
            <a:off x="2014538" y="2620113"/>
            <a:ext cx="3277790" cy="1906470"/>
          </a:xfrm>
          <a:prstGeom prst="rect">
            <a:avLst/>
          </a:prstGeom>
        </p:spPr>
      </p:pic>
    </p:spTree>
    <p:extLst>
      <p:ext uri="{BB962C8B-B14F-4D97-AF65-F5344CB8AC3E}">
        <p14:creationId xmlns:p14="http://schemas.microsoft.com/office/powerpoint/2010/main" val="3344658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2" y="890800"/>
            <a:ext cx="10229850" cy="5693866"/>
          </a:xfrm>
          <a:prstGeom prst="rect">
            <a:avLst/>
          </a:prstGeom>
        </p:spPr>
        <p:txBody>
          <a:bodyPr wrap="square">
            <a:spAutoFit/>
          </a:bodyPr>
          <a:lstStyle/>
          <a:p>
            <a:endParaRPr lang="en-GB" sz="2800" dirty="0"/>
          </a:p>
          <a:p>
            <a:r>
              <a:rPr lang="en-GB" sz="2800" dirty="0"/>
              <a:t> </a:t>
            </a:r>
            <a:r>
              <a:rPr lang="en-GB" sz="2800" b="1" dirty="0"/>
              <a:t>Each individual</a:t>
            </a:r>
            <a:r>
              <a:rPr lang="en-GB" sz="2800" dirty="0"/>
              <a:t> in the team will </a:t>
            </a:r>
            <a:r>
              <a:rPr lang="en-GB" sz="2800" b="1" dirty="0"/>
              <a:t>have their own responsibility </a:t>
            </a:r>
            <a:r>
              <a:rPr lang="en-GB" sz="2800" dirty="0"/>
              <a:t>for certain aspects of the project but they </a:t>
            </a:r>
            <a:r>
              <a:rPr lang="en-GB" sz="2800" b="1" dirty="0">
                <a:solidFill>
                  <a:srgbClr val="FF0000"/>
                </a:solidFill>
              </a:rPr>
              <a:t>will be working together to achieve a specific objective. </a:t>
            </a:r>
          </a:p>
          <a:p>
            <a:endParaRPr lang="en-GB" sz="2800" dirty="0"/>
          </a:p>
          <a:p>
            <a:endParaRPr lang="en-GB" sz="2800" dirty="0"/>
          </a:p>
          <a:p>
            <a:endParaRPr lang="en-GB" sz="2800" dirty="0"/>
          </a:p>
          <a:p>
            <a:endParaRPr lang="en-GB" sz="2800" dirty="0"/>
          </a:p>
          <a:p>
            <a:endParaRPr lang="en-GB" sz="2800" dirty="0"/>
          </a:p>
          <a:p>
            <a:r>
              <a:rPr lang="en-GB" sz="2800" dirty="0"/>
              <a:t>In the diagram </a:t>
            </a:r>
            <a:r>
              <a:rPr lang="en-GB" sz="2800" b="1" dirty="0"/>
              <a:t>three projects are ongoing</a:t>
            </a:r>
            <a:r>
              <a:rPr lang="en-GB" sz="2800" dirty="0"/>
              <a:t>: this means that more people will have the opportunity to use their abilities. However, this does mean that each member of a project team has two bosses and this can be problematic. </a:t>
            </a:r>
          </a:p>
        </p:txBody>
      </p:sp>
      <p:pic>
        <p:nvPicPr>
          <p:cNvPr id="3" name="Picture 2"/>
          <p:cNvPicPr>
            <a:picLocks noChangeAspect="1"/>
          </p:cNvPicPr>
          <p:nvPr/>
        </p:nvPicPr>
        <p:blipFill>
          <a:blip r:embed="rId2"/>
          <a:stretch>
            <a:fillRect/>
          </a:stretch>
        </p:blipFill>
        <p:spPr>
          <a:xfrm>
            <a:off x="2918588" y="366499"/>
            <a:ext cx="5840474" cy="524301"/>
          </a:xfrm>
          <a:prstGeom prst="rect">
            <a:avLst/>
          </a:prstGeom>
        </p:spPr>
      </p:pic>
      <p:pic>
        <p:nvPicPr>
          <p:cNvPr id="4" name="Picture 3"/>
          <p:cNvPicPr>
            <a:picLocks noChangeAspect="1"/>
          </p:cNvPicPr>
          <p:nvPr/>
        </p:nvPicPr>
        <p:blipFill>
          <a:blip r:embed="rId3"/>
          <a:stretch>
            <a:fillRect/>
          </a:stretch>
        </p:blipFill>
        <p:spPr>
          <a:xfrm>
            <a:off x="2309812" y="2809875"/>
            <a:ext cx="2886075" cy="1581150"/>
          </a:xfrm>
          <a:prstGeom prst="rect">
            <a:avLst/>
          </a:prstGeom>
        </p:spPr>
      </p:pic>
      <p:pic>
        <p:nvPicPr>
          <p:cNvPr id="5" name="Picture 4"/>
          <p:cNvPicPr>
            <a:picLocks noChangeAspect="1"/>
          </p:cNvPicPr>
          <p:nvPr/>
        </p:nvPicPr>
        <p:blipFill>
          <a:blip r:embed="rId4"/>
          <a:stretch>
            <a:fillRect/>
          </a:stretch>
        </p:blipFill>
        <p:spPr>
          <a:xfrm>
            <a:off x="6251797" y="2309812"/>
            <a:ext cx="4108004" cy="2309812"/>
          </a:xfrm>
          <a:prstGeom prst="rect">
            <a:avLst/>
          </a:prstGeom>
        </p:spPr>
      </p:pic>
    </p:spTree>
    <p:extLst>
      <p:ext uri="{BB962C8B-B14F-4D97-AF65-F5344CB8AC3E}">
        <p14:creationId xmlns:p14="http://schemas.microsoft.com/office/powerpoint/2010/main" val="352984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0" y="114300"/>
            <a:ext cx="11787187" cy="6564898"/>
          </a:xfrm>
          <a:prstGeom prst="rect">
            <a:avLst/>
          </a:prstGeom>
        </p:spPr>
      </p:pic>
    </p:spTree>
    <p:extLst>
      <p:ext uri="{BB962C8B-B14F-4D97-AF65-F5344CB8AC3E}">
        <p14:creationId xmlns:p14="http://schemas.microsoft.com/office/powerpoint/2010/main" val="152722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1" y="1413212"/>
            <a:ext cx="10401300" cy="4401205"/>
          </a:xfrm>
          <a:prstGeom prst="rect">
            <a:avLst/>
          </a:prstGeom>
        </p:spPr>
        <p:txBody>
          <a:bodyPr wrap="square">
            <a:spAutoFit/>
          </a:bodyPr>
          <a:lstStyle/>
          <a:p>
            <a:r>
              <a:rPr lang="en-GB" dirty="0"/>
              <a:t> </a:t>
            </a:r>
            <a:r>
              <a:rPr lang="en-GB" sz="2800" dirty="0"/>
              <a:t>• It allows individuals with </a:t>
            </a:r>
            <a:r>
              <a:rPr lang="en-GB" sz="2800" b="1" dirty="0"/>
              <a:t>specific skills to contribute to a number of different projects.</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 It </a:t>
            </a:r>
            <a:r>
              <a:rPr lang="en-GB" sz="2800" b="1" dirty="0"/>
              <a:t>breaks down barriers to communication </a:t>
            </a:r>
            <a:r>
              <a:rPr lang="en-GB" sz="2800" dirty="0"/>
              <a:t>and ensures that projects can be better coordinated. </a:t>
            </a:r>
          </a:p>
        </p:txBody>
      </p:sp>
      <p:sp>
        <p:nvSpPr>
          <p:cNvPr id="3" name="Rectangle 2"/>
          <p:cNvSpPr/>
          <p:nvPr/>
        </p:nvSpPr>
        <p:spPr>
          <a:xfrm>
            <a:off x="874531" y="238423"/>
            <a:ext cx="1015720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Matrix structure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advantages (A04)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443663" y="2280025"/>
            <a:ext cx="4538662" cy="2200563"/>
          </a:xfrm>
          <a:prstGeom prst="rect">
            <a:avLst/>
          </a:prstGeom>
        </p:spPr>
      </p:pic>
      <p:pic>
        <p:nvPicPr>
          <p:cNvPr id="5" name="Picture 4"/>
          <p:cNvPicPr>
            <a:picLocks noChangeAspect="1"/>
          </p:cNvPicPr>
          <p:nvPr/>
        </p:nvPicPr>
        <p:blipFill>
          <a:blip r:embed="rId3"/>
          <a:stretch>
            <a:fillRect/>
          </a:stretch>
        </p:blipFill>
        <p:spPr>
          <a:xfrm>
            <a:off x="2424112" y="2404138"/>
            <a:ext cx="2200275" cy="2076450"/>
          </a:xfrm>
          <a:prstGeom prst="rect">
            <a:avLst/>
          </a:prstGeom>
        </p:spPr>
      </p:pic>
    </p:spTree>
    <p:extLst>
      <p:ext uri="{BB962C8B-B14F-4D97-AF65-F5344CB8AC3E}">
        <p14:creationId xmlns:p14="http://schemas.microsoft.com/office/powerpoint/2010/main" val="217208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425" y="1147286"/>
            <a:ext cx="10515600" cy="4832092"/>
          </a:xfrm>
          <a:prstGeom prst="rect">
            <a:avLst/>
          </a:prstGeom>
        </p:spPr>
        <p:txBody>
          <a:bodyPr wrap="square">
            <a:spAutoFit/>
          </a:bodyPr>
          <a:lstStyle/>
          <a:p>
            <a:endParaRPr lang="en-GB" sz="2800" dirty="0"/>
          </a:p>
          <a:p>
            <a:r>
              <a:rPr lang="en-GB" sz="2800" dirty="0"/>
              <a:t>• It </a:t>
            </a:r>
            <a:r>
              <a:rPr lang="en-GB" sz="2800" b="1" dirty="0"/>
              <a:t>helps ideas and innovation spread </a:t>
            </a:r>
            <a:r>
              <a:rPr lang="en-GB" sz="2800" dirty="0"/>
              <a:t>throughout the business.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There is </a:t>
            </a:r>
            <a:r>
              <a:rPr lang="en-GB" sz="2800" b="1" dirty="0"/>
              <a:t>more efficient use of human resources</a:t>
            </a:r>
            <a:r>
              <a:rPr lang="en-GB" sz="2800" dirty="0"/>
              <a:t>. The structure can improve flexibility and the motivation of employees.</a:t>
            </a:r>
          </a:p>
        </p:txBody>
      </p:sp>
      <p:pic>
        <p:nvPicPr>
          <p:cNvPr id="4" name="Picture 3"/>
          <p:cNvPicPr>
            <a:picLocks noChangeAspect="1"/>
          </p:cNvPicPr>
          <p:nvPr/>
        </p:nvPicPr>
        <p:blipFill>
          <a:blip r:embed="rId2"/>
          <a:stretch>
            <a:fillRect/>
          </a:stretch>
        </p:blipFill>
        <p:spPr>
          <a:xfrm>
            <a:off x="7491412" y="2700188"/>
            <a:ext cx="3524250" cy="1295400"/>
          </a:xfrm>
          <a:prstGeom prst="rect">
            <a:avLst/>
          </a:prstGeom>
        </p:spPr>
      </p:pic>
      <p:pic>
        <p:nvPicPr>
          <p:cNvPr id="5" name="Picture 4"/>
          <p:cNvPicPr>
            <a:picLocks noChangeAspect="1"/>
          </p:cNvPicPr>
          <p:nvPr/>
        </p:nvPicPr>
        <p:blipFill>
          <a:blip r:embed="rId3"/>
          <a:stretch>
            <a:fillRect/>
          </a:stretch>
        </p:blipFill>
        <p:spPr>
          <a:xfrm>
            <a:off x="1814514" y="2691794"/>
            <a:ext cx="3990974" cy="1743075"/>
          </a:xfrm>
          <a:prstGeom prst="rect">
            <a:avLst/>
          </a:prstGeom>
        </p:spPr>
      </p:pic>
      <p:pic>
        <p:nvPicPr>
          <p:cNvPr id="6" name="Picture 5"/>
          <p:cNvPicPr>
            <a:picLocks noChangeAspect="1"/>
          </p:cNvPicPr>
          <p:nvPr/>
        </p:nvPicPr>
        <p:blipFill>
          <a:blip r:embed="rId4"/>
          <a:stretch>
            <a:fillRect/>
          </a:stretch>
        </p:blipFill>
        <p:spPr>
          <a:xfrm>
            <a:off x="1328278" y="494956"/>
            <a:ext cx="9687384" cy="652329"/>
          </a:xfrm>
          <a:prstGeom prst="rect">
            <a:avLst/>
          </a:prstGeom>
        </p:spPr>
      </p:pic>
    </p:spTree>
    <p:extLst>
      <p:ext uri="{BB962C8B-B14F-4D97-AF65-F5344CB8AC3E}">
        <p14:creationId xmlns:p14="http://schemas.microsoft.com/office/powerpoint/2010/main" val="1565848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074" y="1426339"/>
            <a:ext cx="10229850" cy="4832092"/>
          </a:xfrm>
          <a:prstGeom prst="rect">
            <a:avLst/>
          </a:prstGeom>
        </p:spPr>
        <p:txBody>
          <a:bodyPr wrap="square">
            <a:spAutoFit/>
          </a:bodyPr>
          <a:lstStyle/>
          <a:p>
            <a:r>
              <a:rPr lang="en-GB" sz="2800" dirty="0"/>
              <a:t>• Defining what each </a:t>
            </a:r>
            <a:r>
              <a:rPr lang="en-GB" sz="2800" b="1" dirty="0"/>
              <a:t>employee’s main responsibilities are is difficult </a:t>
            </a:r>
            <a:r>
              <a:rPr lang="en-GB" sz="2800" dirty="0"/>
              <a:t>– being answerable to two bosses may put a lot of strain on individuals. Placing </a:t>
            </a:r>
            <a:r>
              <a:rPr lang="en-GB" sz="2800" b="1" dirty="0"/>
              <a:t>too great a burden on individuals </a:t>
            </a:r>
            <a:r>
              <a:rPr lang="en-GB" sz="2800" dirty="0"/>
              <a:t>may slow down decision-making. </a:t>
            </a:r>
          </a:p>
          <a:p>
            <a:endParaRPr lang="en-GB" sz="2800" dirty="0"/>
          </a:p>
          <a:p>
            <a:endParaRPr lang="en-GB" sz="2800" dirty="0"/>
          </a:p>
          <a:p>
            <a:endParaRPr lang="en-GB" sz="2800" dirty="0"/>
          </a:p>
          <a:p>
            <a:endParaRPr lang="en-GB" sz="2800" dirty="0"/>
          </a:p>
          <a:p>
            <a:r>
              <a:rPr lang="en-GB" sz="2800" dirty="0"/>
              <a:t>• Project management using a matrix structure can be </a:t>
            </a:r>
            <a:r>
              <a:rPr lang="en-GB" sz="2800" b="1" dirty="0"/>
              <a:t>expensive because extra support systems</a:t>
            </a:r>
            <a:r>
              <a:rPr lang="en-GB" sz="2800" dirty="0"/>
              <a:t>, such as ICT and office staff, may be required. </a:t>
            </a:r>
          </a:p>
        </p:txBody>
      </p:sp>
      <p:sp>
        <p:nvSpPr>
          <p:cNvPr id="3" name="Rectangle 2"/>
          <p:cNvSpPr/>
          <p:nvPr/>
        </p:nvSpPr>
        <p:spPr>
          <a:xfrm>
            <a:off x="608633" y="266998"/>
            <a:ext cx="1097473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Matrix structure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disadvantages (A04)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972426" y="3069730"/>
            <a:ext cx="2057398" cy="1583232"/>
          </a:xfrm>
          <a:prstGeom prst="rect">
            <a:avLst/>
          </a:prstGeom>
        </p:spPr>
      </p:pic>
      <p:pic>
        <p:nvPicPr>
          <p:cNvPr id="5" name="Picture 4"/>
          <p:cNvPicPr>
            <a:picLocks noChangeAspect="1"/>
          </p:cNvPicPr>
          <p:nvPr/>
        </p:nvPicPr>
        <p:blipFill>
          <a:blip r:embed="rId3"/>
          <a:stretch>
            <a:fillRect/>
          </a:stretch>
        </p:blipFill>
        <p:spPr>
          <a:xfrm>
            <a:off x="4157663" y="3069730"/>
            <a:ext cx="2019301" cy="1429393"/>
          </a:xfrm>
          <a:prstGeom prst="rect">
            <a:avLst/>
          </a:prstGeom>
        </p:spPr>
      </p:pic>
    </p:spTree>
    <p:extLst>
      <p:ext uri="{BB962C8B-B14F-4D97-AF65-F5344CB8AC3E}">
        <p14:creationId xmlns:p14="http://schemas.microsoft.com/office/powerpoint/2010/main" val="4209120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0397" y="1610022"/>
            <a:ext cx="9218103" cy="1384995"/>
          </a:xfrm>
          <a:prstGeom prst="rect">
            <a:avLst/>
          </a:prstGeom>
        </p:spPr>
        <p:txBody>
          <a:bodyPr wrap="square">
            <a:spAutoFit/>
          </a:bodyPr>
          <a:lstStyle/>
          <a:p>
            <a:r>
              <a:rPr lang="en-GB" sz="2800" dirty="0"/>
              <a:t>• </a:t>
            </a:r>
            <a:r>
              <a:rPr lang="en-GB" sz="2800" b="1" dirty="0"/>
              <a:t>Coordinating a team </a:t>
            </a:r>
            <a:r>
              <a:rPr lang="en-GB" sz="2800" dirty="0"/>
              <a:t>drawn from a number of different departments may be difficult as the </a:t>
            </a:r>
            <a:r>
              <a:rPr lang="en-GB" sz="2800" b="1" dirty="0"/>
              <a:t>culture and methods </a:t>
            </a:r>
            <a:r>
              <a:rPr lang="en-GB" sz="2800" dirty="0"/>
              <a:t>of operation in each department may be </a:t>
            </a:r>
            <a:r>
              <a:rPr lang="en-GB" sz="2800" b="1" dirty="0"/>
              <a:t>very different.</a:t>
            </a:r>
          </a:p>
        </p:txBody>
      </p:sp>
      <p:pic>
        <p:nvPicPr>
          <p:cNvPr id="4" name="Picture 3"/>
          <p:cNvPicPr>
            <a:picLocks noChangeAspect="1"/>
          </p:cNvPicPr>
          <p:nvPr/>
        </p:nvPicPr>
        <p:blipFill>
          <a:blip r:embed="rId2"/>
          <a:stretch>
            <a:fillRect/>
          </a:stretch>
        </p:blipFill>
        <p:spPr>
          <a:xfrm>
            <a:off x="1200151" y="3709875"/>
            <a:ext cx="3443287" cy="1952737"/>
          </a:xfrm>
          <a:prstGeom prst="rect">
            <a:avLst/>
          </a:prstGeom>
        </p:spPr>
      </p:pic>
      <p:pic>
        <p:nvPicPr>
          <p:cNvPr id="5" name="Picture 4"/>
          <p:cNvPicPr>
            <a:picLocks noChangeAspect="1"/>
          </p:cNvPicPr>
          <p:nvPr/>
        </p:nvPicPr>
        <p:blipFill>
          <a:blip r:embed="rId3"/>
          <a:stretch>
            <a:fillRect/>
          </a:stretch>
        </p:blipFill>
        <p:spPr>
          <a:xfrm>
            <a:off x="6772276" y="3427722"/>
            <a:ext cx="2824162" cy="2824162"/>
          </a:xfrm>
          <a:prstGeom prst="rect">
            <a:avLst/>
          </a:prstGeom>
        </p:spPr>
      </p:pic>
      <p:pic>
        <p:nvPicPr>
          <p:cNvPr id="6" name="Picture 5"/>
          <p:cNvPicPr>
            <a:picLocks noChangeAspect="1"/>
          </p:cNvPicPr>
          <p:nvPr/>
        </p:nvPicPr>
        <p:blipFill>
          <a:blip r:embed="rId4"/>
          <a:stretch>
            <a:fillRect/>
          </a:stretch>
        </p:blipFill>
        <p:spPr>
          <a:xfrm>
            <a:off x="887230" y="524988"/>
            <a:ext cx="10498222" cy="652329"/>
          </a:xfrm>
          <a:prstGeom prst="rect">
            <a:avLst/>
          </a:prstGeom>
        </p:spPr>
      </p:pic>
    </p:spTree>
    <p:extLst>
      <p:ext uri="{BB962C8B-B14F-4D97-AF65-F5344CB8AC3E}">
        <p14:creationId xmlns:p14="http://schemas.microsoft.com/office/powerpoint/2010/main" val="267594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561623"/>
            <a:ext cx="10172700" cy="3970318"/>
          </a:xfrm>
          <a:prstGeom prst="rect">
            <a:avLst/>
          </a:prstGeom>
        </p:spPr>
        <p:txBody>
          <a:bodyPr wrap="square">
            <a:spAutoFit/>
          </a:bodyPr>
          <a:lstStyle/>
          <a:p>
            <a:r>
              <a:rPr lang="en-GB" sz="2800" dirty="0"/>
              <a:t>• </a:t>
            </a:r>
            <a:r>
              <a:rPr lang="en-GB" sz="2800" dirty="0" smtClean="0"/>
              <a:t>The </a:t>
            </a:r>
            <a:r>
              <a:rPr lang="en-GB" sz="2800" dirty="0"/>
              <a:t>views and </a:t>
            </a:r>
            <a:r>
              <a:rPr lang="en-GB" sz="2800" b="1" dirty="0"/>
              <a:t>philosophy of management</a:t>
            </a:r>
            <a:r>
              <a:rPr lang="en-GB" sz="2800" dirty="0"/>
              <a:t>; </a:t>
            </a:r>
          </a:p>
          <a:p>
            <a:endParaRPr lang="en-GB" sz="2800" dirty="0"/>
          </a:p>
          <a:p>
            <a:r>
              <a:rPr lang="en-GB" sz="2800" dirty="0"/>
              <a:t>• </a:t>
            </a:r>
            <a:r>
              <a:rPr lang="en-GB" sz="2800" dirty="0" smtClean="0"/>
              <a:t>The </a:t>
            </a:r>
            <a:r>
              <a:rPr lang="en-GB" sz="2800" dirty="0"/>
              <a:t>need for </a:t>
            </a:r>
            <a:r>
              <a:rPr lang="en-GB" sz="2800" b="1" dirty="0"/>
              <a:t>different communication systems; </a:t>
            </a:r>
          </a:p>
          <a:p>
            <a:endParaRPr lang="en-GB" sz="2800" dirty="0"/>
          </a:p>
          <a:p>
            <a:r>
              <a:rPr lang="en-GB" sz="2800" dirty="0"/>
              <a:t>• </a:t>
            </a:r>
            <a:r>
              <a:rPr lang="en-GB" sz="2800" dirty="0" smtClean="0"/>
              <a:t>The </a:t>
            </a:r>
            <a:r>
              <a:rPr lang="en-GB" sz="2800" b="1" dirty="0"/>
              <a:t>industry</a:t>
            </a:r>
            <a:r>
              <a:rPr lang="en-GB" sz="2800" dirty="0"/>
              <a:t> within which the business operates; </a:t>
            </a:r>
          </a:p>
          <a:p>
            <a:endParaRPr lang="en-GB" sz="2800" dirty="0"/>
          </a:p>
          <a:p>
            <a:r>
              <a:rPr lang="en-GB" sz="2800" dirty="0"/>
              <a:t>• </a:t>
            </a:r>
            <a:r>
              <a:rPr lang="en-GB" sz="2800" dirty="0" smtClean="0"/>
              <a:t>The </a:t>
            </a:r>
            <a:r>
              <a:rPr lang="en-GB" sz="2800" dirty="0"/>
              <a:t>traditions of the business; </a:t>
            </a:r>
          </a:p>
          <a:p>
            <a:endParaRPr lang="en-GB" sz="2800" dirty="0"/>
          </a:p>
          <a:p>
            <a:r>
              <a:rPr lang="en-GB" sz="2800" dirty="0"/>
              <a:t>• </a:t>
            </a:r>
            <a:r>
              <a:rPr lang="en-GB" sz="2800" dirty="0" smtClean="0"/>
              <a:t>The </a:t>
            </a:r>
            <a:r>
              <a:rPr lang="en-GB" sz="2800" b="1" dirty="0"/>
              <a:t>skills of the workforce.</a:t>
            </a:r>
          </a:p>
        </p:txBody>
      </p:sp>
      <p:sp>
        <p:nvSpPr>
          <p:cNvPr id="3" name="Rectangle 2"/>
          <p:cNvSpPr/>
          <p:nvPr/>
        </p:nvSpPr>
        <p:spPr>
          <a:xfrm>
            <a:off x="2452744" y="238423"/>
            <a:ext cx="642926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These factors include:</a:t>
            </a:r>
          </a:p>
        </p:txBody>
      </p:sp>
      <p:pic>
        <p:nvPicPr>
          <p:cNvPr id="4" name="Picture 3"/>
          <p:cNvPicPr>
            <a:picLocks noChangeAspect="1"/>
          </p:cNvPicPr>
          <p:nvPr/>
        </p:nvPicPr>
        <p:blipFill>
          <a:blip r:embed="rId2"/>
          <a:stretch>
            <a:fillRect/>
          </a:stretch>
        </p:blipFill>
        <p:spPr>
          <a:xfrm>
            <a:off x="7143750" y="3978825"/>
            <a:ext cx="4343400" cy="2541037"/>
          </a:xfrm>
          <a:prstGeom prst="rect">
            <a:avLst/>
          </a:prstGeom>
        </p:spPr>
      </p:pic>
    </p:spTree>
    <p:extLst>
      <p:ext uri="{BB962C8B-B14F-4D97-AF65-F5344CB8AC3E}">
        <p14:creationId xmlns:p14="http://schemas.microsoft.com/office/powerpoint/2010/main" val="3249887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817" y="1574751"/>
            <a:ext cx="9758363" cy="4832092"/>
          </a:xfrm>
          <a:prstGeom prst="rect">
            <a:avLst/>
          </a:prstGeom>
        </p:spPr>
        <p:txBody>
          <a:bodyPr wrap="square">
            <a:spAutoFit/>
          </a:bodyPr>
          <a:lstStyle/>
          <a:p>
            <a:r>
              <a:rPr lang="en-GB" sz="2800" dirty="0"/>
              <a:t>Each of these alternative systems has been designed with one overall objective – to </a:t>
            </a:r>
            <a:r>
              <a:rPr lang="en-GB" sz="2800" b="1" dirty="0"/>
              <a:t>improve efficiency of the organisation. </a:t>
            </a:r>
          </a:p>
          <a:p>
            <a:endParaRPr lang="en-GB" sz="2800" dirty="0"/>
          </a:p>
          <a:p>
            <a:r>
              <a:rPr lang="en-GB" sz="2800" dirty="0"/>
              <a:t>It is still rare to find business </a:t>
            </a:r>
          </a:p>
          <a:p>
            <a:r>
              <a:rPr lang="en-GB" sz="2800" dirty="0"/>
              <a:t>organisations that have </a:t>
            </a:r>
          </a:p>
          <a:p>
            <a:r>
              <a:rPr lang="en-GB" sz="2800" dirty="0"/>
              <a:t>completely abandoned </a:t>
            </a:r>
          </a:p>
          <a:p>
            <a:r>
              <a:rPr lang="en-GB" sz="2800" dirty="0"/>
              <a:t>traditional structures; </a:t>
            </a:r>
          </a:p>
          <a:p>
            <a:r>
              <a:rPr lang="en-GB" sz="2800" dirty="0"/>
              <a:t>instead it is much more </a:t>
            </a:r>
          </a:p>
          <a:p>
            <a:r>
              <a:rPr lang="en-GB" sz="2800" dirty="0"/>
              <a:t>likely to find </a:t>
            </a:r>
            <a:r>
              <a:rPr lang="en-GB" sz="2800" b="1" dirty="0"/>
              <a:t>alternative </a:t>
            </a:r>
          </a:p>
          <a:p>
            <a:r>
              <a:rPr lang="en-GB" sz="2800" b="1" dirty="0"/>
              <a:t>structures operating </a:t>
            </a:r>
          </a:p>
          <a:p>
            <a:r>
              <a:rPr lang="en-GB" sz="2800" b="1" dirty="0"/>
              <a:t>within the hierarchy. </a:t>
            </a:r>
          </a:p>
        </p:txBody>
      </p:sp>
      <p:sp>
        <p:nvSpPr>
          <p:cNvPr id="3" name="Rectangle 2"/>
          <p:cNvSpPr/>
          <p:nvPr/>
        </p:nvSpPr>
        <p:spPr>
          <a:xfrm>
            <a:off x="704363" y="209848"/>
            <a:ext cx="1078327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Organizational </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structures conclusion </a:t>
            </a:r>
          </a:p>
        </p:txBody>
      </p:sp>
      <p:pic>
        <p:nvPicPr>
          <p:cNvPr id="5" name="Picture 4"/>
          <p:cNvPicPr>
            <a:picLocks noChangeAspect="1"/>
          </p:cNvPicPr>
          <p:nvPr/>
        </p:nvPicPr>
        <p:blipFill>
          <a:blip r:embed="rId2"/>
          <a:stretch>
            <a:fillRect/>
          </a:stretch>
        </p:blipFill>
        <p:spPr>
          <a:xfrm>
            <a:off x="6306779" y="2744480"/>
            <a:ext cx="4156433" cy="3662363"/>
          </a:xfrm>
          <a:prstGeom prst="rect">
            <a:avLst/>
          </a:prstGeom>
        </p:spPr>
      </p:pic>
    </p:spTree>
    <p:extLst>
      <p:ext uri="{BB962C8B-B14F-4D97-AF65-F5344CB8AC3E}">
        <p14:creationId xmlns:p14="http://schemas.microsoft.com/office/powerpoint/2010/main" val="291737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6777" y="156900"/>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555120" y="1442428"/>
            <a:ext cx="7899791" cy="1384995"/>
          </a:xfrm>
          <a:prstGeom prst="rect">
            <a:avLst/>
          </a:prstGeom>
        </p:spPr>
        <p:txBody>
          <a:bodyPr wrap="none">
            <a:spAutoFit/>
          </a:bodyPr>
          <a:lstStyle/>
          <a:p>
            <a:r>
              <a:rPr lang="en-GB" sz="2800" b="1" u="sng" dirty="0" smtClean="0"/>
              <a:t>Organisational structures </a:t>
            </a:r>
          </a:p>
          <a:p>
            <a:endParaRPr lang="en-GB" sz="2800" dirty="0" smtClean="0"/>
          </a:p>
          <a:p>
            <a:r>
              <a:rPr lang="en-GB" sz="2800" dirty="0" smtClean="0"/>
              <a:t>https</a:t>
            </a:r>
            <a:r>
              <a:rPr lang="en-GB" sz="2800" dirty="0"/>
              <a:t>://www.youtube.com/watch?v=Chb3Mk7wVVQ</a:t>
            </a:r>
          </a:p>
        </p:txBody>
      </p:sp>
      <p:pic>
        <p:nvPicPr>
          <p:cNvPr id="4" name="Picture 3"/>
          <p:cNvPicPr>
            <a:picLocks noChangeAspect="1"/>
          </p:cNvPicPr>
          <p:nvPr/>
        </p:nvPicPr>
        <p:blipFill>
          <a:blip r:embed="rId2"/>
          <a:stretch>
            <a:fillRect/>
          </a:stretch>
        </p:blipFill>
        <p:spPr>
          <a:xfrm>
            <a:off x="3546777" y="3095491"/>
            <a:ext cx="5307645" cy="3301816"/>
          </a:xfrm>
          <a:prstGeom prst="rect">
            <a:avLst/>
          </a:prstGeom>
        </p:spPr>
      </p:pic>
    </p:spTree>
    <p:extLst>
      <p:ext uri="{BB962C8B-B14F-4D97-AF65-F5344CB8AC3E}">
        <p14:creationId xmlns:p14="http://schemas.microsoft.com/office/powerpoint/2010/main" val="874194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698" y="1424285"/>
            <a:ext cx="8658225" cy="4401205"/>
          </a:xfrm>
          <a:prstGeom prst="rect">
            <a:avLst/>
          </a:prstGeom>
        </p:spPr>
        <p:txBody>
          <a:bodyPr wrap="square">
            <a:spAutoFit/>
          </a:bodyPr>
          <a:lstStyle/>
          <a:p>
            <a:r>
              <a:rPr lang="en-GB" sz="2800" b="1" u="sng" dirty="0"/>
              <a:t>Task: </a:t>
            </a:r>
          </a:p>
          <a:p>
            <a:endParaRPr lang="en-GB" sz="2800" dirty="0"/>
          </a:p>
          <a:p>
            <a:r>
              <a:rPr lang="en-GB" sz="2800" dirty="0"/>
              <a:t>Draw, describe and discuss </a:t>
            </a:r>
            <a:r>
              <a:rPr lang="en-GB" sz="2800" dirty="0" err="1"/>
              <a:t>adv</a:t>
            </a:r>
            <a:r>
              <a:rPr lang="en-GB" sz="2800" dirty="0"/>
              <a:t>/ dis of a matrix structure.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15 mins</a:t>
            </a:r>
          </a:p>
        </p:txBody>
      </p:sp>
      <p:sp>
        <p:nvSpPr>
          <p:cNvPr id="3" name="Rectangle 2"/>
          <p:cNvSpPr/>
          <p:nvPr/>
        </p:nvSpPr>
        <p:spPr>
          <a:xfrm>
            <a:off x="4220607" y="238422"/>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pic>
        <p:nvPicPr>
          <p:cNvPr id="4" name="Picture 3"/>
          <p:cNvPicPr>
            <a:picLocks noChangeAspect="1"/>
          </p:cNvPicPr>
          <p:nvPr/>
        </p:nvPicPr>
        <p:blipFill>
          <a:blip r:embed="rId2"/>
          <a:stretch>
            <a:fillRect/>
          </a:stretch>
        </p:blipFill>
        <p:spPr>
          <a:xfrm>
            <a:off x="5157788" y="3258102"/>
            <a:ext cx="5100637" cy="2829921"/>
          </a:xfrm>
          <a:prstGeom prst="rect">
            <a:avLst/>
          </a:prstGeom>
        </p:spPr>
      </p:pic>
    </p:spTree>
    <p:extLst>
      <p:ext uri="{BB962C8B-B14F-4D97-AF65-F5344CB8AC3E}">
        <p14:creationId xmlns:p14="http://schemas.microsoft.com/office/powerpoint/2010/main" val="4035885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539" y="385500"/>
            <a:ext cx="303640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6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684321" y="1465729"/>
            <a:ext cx="8915133" cy="3970318"/>
          </a:xfrm>
          <a:prstGeom prst="rect">
            <a:avLst/>
          </a:prstGeom>
          <a:noFill/>
        </p:spPr>
        <p:txBody>
          <a:bodyPr wrap="none" rtlCol="0">
            <a:spAutoFit/>
          </a:bodyPr>
          <a:lstStyle/>
          <a:p>
            <a:r>
              <a:rPr lang="en-GB" sz="2800" b="1" u="sng" dirty="0" smtClean="0"/>
              <a:t>Task: </a:t>
            </a:r>
          </a:p>
          <a:p>
            <a:endParaRPr lang="en-GB" sz="2800" dirty="0"/>
          </a:p>
          <a:p>
            <a:r>
              <a:rPr lang="en-GB" sz="2800" dirty="0" smtClean="0"/>
              <a:t>Read an organisational structure case study with the group. </a:t>
            </a:r>
          </a:p>
          <a:p>
            <a:endParaRPr lang="en-GB" sz="2800" dirty="0"/>
          </a:p>
          <a:p>
            <a:endParaRPr lang="en-GB" sz="2800" dirty="0" smtClean="0"/>
          </a:p>
          <a:p>
            <a:endParaRPr lang="en-GB" sz="2800" dirty="0" smtClean="0"/>
          </a:p>
          <a:p>
            <a:endParaRPr lang="en-GB" sz="2800" dirty="0"/>
          </a:p>
          <a:p>
            <a:endParaRPr lang="en-GB" sz="2800" dirty="0"/>
          </a:p>
          <a:p>
            <a:r>
              <a:rPr lang="en-GB" sz="2800" b="1" dirty="0" smtClean="0"/>
              <a:t>Time: 10 mins </a:t>
            </a:r>
            <a:endParaRPr lang="en-GB" sz="2800" b="1" dirty="0"/>
          </a:p>
        </p:txBody>
      </p:sp>
      <p:pic>
        <p:nvPicPr>
          <p:cNvPr id="4" name="Picture 3"/>
          <p:cNvPicPr>
            <a:picLocks noChangeAspect="1"/>
          </p:cNvPicPr>
          <p:nvPr/>
        </p:nvPicPr>
        <p:blipFill>
          <a:blip r:embed="rId2"/>
          <a:stretch>
            <a:fillRect/>
          </a:stretch>
        </p:blipFill>
        <p:spPr>
          <a:xfrm>
            <a:off x="6028434" y="3401075"/>
            <a:ext cx="2795027" cy="2591098"/>
          </a:xfrm>
          <a:prstGeom prst="rect">
            <a:avLst/>
          </a:prstGeom>
        </p:spPr>
      </p:pic>
    </p:spTree>
    <p:extLst>
      <p:ext uri="{BB962C8B-B14F-4D97-AF65-F5344CB8AC3E}">
        <p14:creationId xmlns:p14="http://schemas.microsoft.com/office/powerpoint/2010/main" val="4102858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275" y="1495722"/>
            <a:ext cx="6096000" cy="4678204"/>
          </a:xfrm>
          <a:prstGeom prst="rect">
            <a:avLst/>
          </a:prstGeom>
        </p:spPr>
        <p:txBody>
          <a:bodyPr>
            <a:spAutoFit/>
          </a:bodyPr>
          <a:lstStyle/>
          <a:p>
            <a:r>
              <a:rPr lang="en-GB" sz="2800" b="1" u="sng" dirty="0"/>
              <a:t>Task: </a:t>
            </a:r>
          </a:p>
          <a:p>
            <a:endParaRPr lang="en-GB" sz="2800" dirty="0"/>
          </a:p>
          <a:p>
            <a:r>
              <a:rPr lang="en-GB" sz="2800" dirty="0" err="1"/>
              <a:t>Kahoot</a:t>
            </a:r>
            <a:r>
              <a:rPr lang="en-GB" sz="2800" dirty="0"/>
              <a:t> quiz </a:t>
            </a:r>
          </a:p>
          <a:p>
            <a:endParaRPr lang="en-GB" sz="2800" dirty="0"/>
          </a:p>
          <a:p>
            <a:endParaRPr lang="en-GB" sz="2800" dirty="0"/>
          </a:p>
          <a:p>
            <a:endParaRPr lang="en-GB" sz="2800" dirty="0"/>
          </a:p>
          <a:p>
            <a:endParaRPr lang="en-GB" sz="2800" b="1" dirty="0"/>
          </a:p>
          <a:p>
            <a:endParaRPr lang="en-GB" sz="2800" b="1" dirty="0"/>
          </a:p>
          <a:p>
            <a:endParaRPr lang="en-GB" sz="2800" b="1" dirty="0"/>
          </a:p>
          <a:p>
            <a:r>
              <a:rPr lang="en-GB" sz="2800" b="1" dirty="0"/>
              <a:t>Time: 10 mins </a:t>
            </a:r>
          </a:p>
          <a:p>
            <a:endParaRPr lang="en-GB" dirty="0"/>
          </a:p>
        </p:txBody>
      </p:sp>
      <p:sp>
        <p:nvSpPr>
          <p:cNvPr id="3" name="Rectangle 2"/>
          <p:cNvSpPr/>
          <p:nvPr/>
        </p:nvSpPr>
        <p:spPr>
          <a:xfrm>
            <a:off x="4192033" y="266997"/>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5 </a:t>
            </a:r>
          </a:p>
        </p:txBody>
      </p:sp>
      <p:sp>
        <p:nvSpPr>
          <p:cNvPr id="4" name="AutoShape 2" descr="Image result for kahoo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5457824" y="3276600"/>
            <a:ext cx="5469513" cy="1745297"/>
          </a:xfrm>
          <a:prstGeom prst="rect">
            <a:avLst/>
          </a:prstGeom>
        </p:spPr>
      </p:pic>
    </p:spTree>
    <p:extLst>
      <p:ext uri="{BB962C8B-B14F-4D97-AF65-F5344CB8AC3E}">
        <p14:creationId xmlns:p14="http://schemas.microsoft.com/office/powerpoint/2010/main" val="1343775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412" y="1118890"/>
            <a:ext cx="10758488" cy="4832092"/>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in groups what organisational design is.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organisational design and hierarchical structures.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Draw, describe and discuss </a:t>
            </a:r>
            <a:r>
              <a:rPr kumimoji="0" lang="en-GB" sz="2800" b="0" i="0" u="none" strike="noStrike" kern="0" cap="none" spc="0" normalizeH="0" baseline="0" noProof="0" dirty="0" err="1">
                <a:ln>
                  <a:noFill/>
                </a:ln>
                <a:solidFill>
                  <a:sysClr val="windowText" lastClr="000000"/>
                </a:solidFill>
                <a:effectLst/>
                <a:uLnTx/>
                <a:uFillTx/>
              </a:rPr>
              <a:t>adv</a:t>
            </a:r>
            <a:r>
              <a:rPr kumimoji="0" lang="en-GB" sz="2800" b="0" i="0" u="none" strike="noStrike" kern="0" cap="none" spc="0" normalizeH="0" baseline="0" noProof="0" dirty="0">
                <a:ln>
                  <a:noFill/>
                </a:ln>
                <a:solidFill>
                  <a:sysClr val="windowText" lastClr="000000"/>
                </a:solidFill>
                <a:effectLst/>
                <a:uLnTx/>
                <a:uFillTx/>
              </a:rPr>
              <a:t>/ dis of hierarchical structure.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Describe a flat organisational structure and evaluate the </a:t>
            </a:r>
            <a:r>
              <a:rPr kumimoji="0" lang="en-GB" sz="2800" b="0" i="0" u="none" strike="noStrike" kern="0" cap="none" spc="0" normalizeH="0" baseline="0" noProof="0" dirty="0" err="1">
                <a:ln>
                  <a:noFill/>
                </a:ln>
                <a:solidFill>
                  <a:sysClr val="windowText" lastClr="000000"/>
                </a:solidFill>
                <a:effectLst/>
                <a:uLnTx/>
                <a:uFillTx/>
              </a:rPr>
              <a:t>adv</a:t>
            </a:r>
            <a:r>
              <a:rPr kumimoji="0" lang="en-GB" sz="2800" b="0" i="0" u="none" strike="noStrike" kern="0" cap="none" spc="0" normalizeH="0" baseline="0" noProof="0" dirty="0">
                <a:ln>
                  <a:noFill/>
                </a:ln>
                <a:solidFill>
                  <a:sysClr val="windowText" lastClr="000000"/>
                </a:solidFill>
                <a:effectLst/>
                <a:uLnTx/>
                <a:uFillTx/>
              </a:rPr>
              <a:t> and dis.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Draw, describe and discuss </a:t>
            </a:r>
            <a:r>
              <a:rPr kumimoji="0" lang="en-GB" sz="2800" b="0" i="0" u="none" strike="noStrike" kern="0" cap="none" spc="0" normalizeH="0" baseline="0" noProof="0" dirty="0" err="1">
                <a:ln>
                  <a:noFill/>
                </a:ln>
                <a:solidFill>
                  <a:sysClr val="windowText" lastClr="000000"/>
                </a:solidFill>
                <a:effectLst/>
                <a:uLnTx/>
                <a:uFillTx/>
              </a:rPr>
              <a:t>adv</a:t>
            </a:r>
            <a:r>
              <a:rPr kumimoji="0" lang="en-GB" sz="2800" b="0" i="0" u="none" strike="noStrike" kern="0" cap="none" spc="0" normalizeH="0" baseline="0" noProof="0" dirty="0">
                <a:ln>
                  <a:noFill/>
                </a:ln>
                <a:solidFill>
                  <a:sysClr val="windowText" lastClr="000000"/>
                </a:solidFill>
                <a:effectLst/>
                <a:uLnTx/>
                <a:uFillTx/>
              </a:rPr>
              <a:t>/ dis of flat structure.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Describe a matrix organisational structure and evaluate the </a:t>
            </a:r>
            <a:r>
              <a:rPr kumimoji="0" lang="en-GB" sz="2800" b="0" i="0" u="none" strike="noStrike" kern="0" cap="none" spc="0" normalizeH="0" baseline="0" noProof="0" dirty="0" err="1">
                <a:ln>
                  <a:noFill/>
                </a:ln>
                <a:solidFill>
                  <a:sysClr val="windowText" lastClr="000000"/>
                </a:solidFill>
                <a:effectLst/>
                <a:uLnTx/>
                <a:uFillTx/>
              </a:rPr>
              <a:t>adv</a:t>
            </a:r>
            <a:r>
              <a:rPr kumimoji="0" lang="en-GB" sz="2800" b="0" i="0" u="none" strike="noStrike" kern="0" cap="none" spc="0" normalizeH="0" baseline="0" noProof="0" dirty="0">
                <a:ln>
                  <a:noFill/>
                </a:ln>
                <a:solidFill>
                  <a:sysClr val="windowText" lastClr="000000"/>
                </a:solidFill>
                <a:effectLst/>
                <a:uLnTx/>
                <a:uFillTx/>
              </a:rPr>
              <a:t> and dis.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Draw, describe and discuss </a:t>
            </a:r>
            <a:r>
              <a:rPr kumimoji="0" lang="en-GB" sz="2800" b="0" i="0" u="none" strike="noStrike" kern="0" cap="none" spc="0" normalizeH="0" baseline="0" noProof="0" dirty="0" err="1">
                <a:ln>
                  <a:noFill/>
                </a:ln>
                <a:solidFill>
                  <a:sysClr val="windowText" lastClr="000000"/>
                </a:solidFill>
                <a:effectLst/>
                <a:uLnTx/>
                <a:uFillTx/>
              </a:rPr>
              <a:t>adv</a:t>
            </a:r>
            <a:r>
              <a:rPr kumimoji="0" lang="en-GB" sz="2800" b="0" i="0" u="none" strike="noStrike" kern="0" cap="none" spc="0" normalizeH="0" baseline="0" noProof="0" dirty="0">
                <a:ln>
                  <a:noFill/>
                </a:ln>
                <a:solidFill>
                  <a:sysClr val="windowText" lastClr="000000"/>
                </a:solidFill>
                <a:effectLst/>
                <a:uLnTx/>
                <a:uFillTx/>
              </a:rPr>
              <a:t>/ dis of </a:t>
            </a:r>
            <a:r>
              <a:rPr kumimoji="0" lang="en-GB" sz="2800" b="0" i="0" u="none" strike="noStrike" kern="0" cap="none" spc="0" normalizeH="0" baseline="0" noProof="0" dirty="0" err="1">
                <a:ln>
                  <a:noFill/>
                </a:ln>
                <a:solidFill>
                  <a:sysClr val="windowText" lastClr="000000"/>
                </a:solidFill>
                <a:effectLst/>
                <a:uLnTx/>
                <a:uFillTx/>
              </a:rPr>
              <a:t>heirachial</a:t>
            </a:r>
            <a:r>
              <a:rPr kumimoji="0" lang="en-GB" sz="2800" b="0" i="0" u="none" strike="noStrike" kern="0" cap="none" spc="0" normalizeH="0" baseline="0" noProof="0" dirty="0">
                <a:ln>
                  <a:noFill/>
                </a:ln>
                <a:solidFill>
                  <a:sysClr val="windowText" lastClr="000000"/>
                </a:solidFill>
                <a:effectLst/>
                <a:uLnTx/>
                <a:uFillTx/>
              </a:rPr>
              <a:t> structure.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a:t>
            </a:r>
            <a:r>
              <a:rPr kumimoji="0" lang="en-GB" sz="2800" b="0" i="0" u="none" strike="noStrike" kern="0" cap="none" spc="0" normalizeH="0" baseline="0" noProof="0" dirty="0" err="1">
                <a:ln>
                  <a:noFill/>
                </a:ln>
                <a:solidFill>
                  <a:sysClr val="windowText" lastClr="000000"/>
                </a:solidFill>
                <a:effectLst/>
                <a:uLnTx/>
                <a:uFillTx/>
              </a:rPr>
              <a:t>Kahoot</a:t>
            </a:r>
            <a:r>
              <a:rPr kumimoji="0" lang="en-GB" sz="2800" b="0" i="0" u="none" strike="noStrike" kern="0" cap="none" spc="0" normalizeH="0" baseline="0" noProof="0" dirty="0">
                <a:ln>
                  <a:noFill/>
                </a:ln>
                <a:solidFill>
                  <a:sysClr val="windowText" lastClr="000000"/>
                </a:solidFill>
                <a:effectLst/>
                <a:uLnTx/>
                <a:uFillTx/>
              </a:rPr>
              <a:t> quiz on business organisational design.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p:txBody>
      </p:sp>
      <p:sp>
        <p:nvSpPr>
          <p:cNvPr id="5" name="Rectangle 4"/>
          <p:cNvSpPr/>
          <p:nvPr/>
        </p:nvSpPr>
        <p:spPr>
          <a:xfrm>
            <a:off x="2185032" y="195560"/>
            <a:ext cx="7250447"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Oranisational</a:t>
            </a: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 structures </a:t>
            </a:r>
          </a:p>
        </p:txBody>
      </p:sp>
      <p:pic>
        <p:nvPicPr>
          <p:cNvPr id="6" name="Picture 5"/>
          <p:cNvPicPr>
            <a:picLocks noChangeAspect="1"/>
          </p:cNvPicPr>
          <p:nvPr/>
        </p:nvPicPr>
        <p:blipFill>
          <a:blip r:embed="rId2"/>
          <a:stretch>
            <a:fillRect/>
          </a:stretch>
        </p:blipFill>
        <p:spPr>
          <a:xfrm>
            <a:off x="9921977" y="4513007"/>
            <a:ext cx="1850923" cy="2079523"/>
          </a:xfrm>
          <a:prstGeom prst="rect">
            <a:avLst/>
          </a:prstGeom>
        </p:spPr>
      </p:pic>
    </p:spTree>
    <p:extLst>
      <p:ext uri="{BB962C8B-B14F-4D97-AF65-F5344CB8AC3E}">
        <p14:creationId xmlns:p14="http://schemas.microsoft.com/office/powerpoint/2010/main" val="332276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2" y="1480274"/>
            <a:ext cx="10015538" cy="4832092"/>
          </a:xfrm>
          <a:prstGeom prst="rect">
            <a:avLst/>
          </a:prstGeom>
        </p:spPr>
        <p:txBody>
          <a:bodyPr wrap="square">
            <a:spAutoFit/>
          </a:bodyPr>
          <a:lstStyle/>
          <a:p>
            <a:r>
              <a:rPr lang="en-GB" sz="2800" dirty="0"/>
              <a:t>Whatever the influence and interaction of each of these factors, the outcome will always result in the creation of a structure made up of </a:t>
            </a:r>
            <a:r>
              <a:rPr lang="en-GB" sz="2800" b="1" dirty="0"/>
              <a:t>layers of hierarchy, spans of control, chains of command, communication pathways and levels of responsibility.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It is these component parts that make up organisational design. </a:t>
            </a:r>
          </a:p>
        </p:txBody>
      </p:sp>
      <p:pic>
        <p:nvPicPr>
          <p:cNvPr id="3" name="Picture 2"/>
          <p:cNvPicPr>
            <a:picLocks noChangeAspect="1"/>
          </p:cNvPicPr>
          <p:nvPr/>
        </p:nvPicPr>
        <p:blipFill>
          <a:blip r:embed="rId2"/>
          <a:stretch>
            <a:fillRect/>
          </a:stretch>
        </p:blipFill>
        <p:spPr>
          <a:xfrm>
            <a:off x="2651874" y="408594"/>
            <a:ext cx="6145301" cy="640135"/>
          </a:xfrm>
          <a:prstGeom prst="rect">
            <a:avLst/>
          </a:prstGeom>
        </p:spPr>
      </p:pic>
      <p:pic>
        <p:nvPicPr>
          <p:cNvPr id="4" name="Picture 3"/>
          <p:cNvPicPr>
            <a:picLocks noChangeAspect="1"/>
          </p:cNvPicPr>
          <p:nvPr/>
        </p:nvPicPr>
        <p:blipFill>
          <a:blip r:embed="rId3"/>
          <a:stretch>
            <a:fillRect/>
          </a:stretch>
        </p:blipFill>
        <p:spPr>
          <a:xfrm>
            <a:off x="1408954" y="3276895"/>
            <a:ext cx="5225208" cy="2153245"/>
          </a:xfrm>
          <a:prstGeom prst="rect">
            <a:avLst/>
          </a:prstGeom>
        </p:spPr>
      </p:pic>
      <p:pic>
        <p:nvPicPr>
          <p:cNvPr id="5" name="Picture 4"/>
          <p:cNvPicPr>
            <a:picLocks noChangeAspect="1"/>
          </p:cNvPicPr>
          <p:nvPr/>
        </p:nvPicPr>
        <p:blipFill>
          <a:blip r:embed="rId4"/>
          <a:stretch>
            <a:fillRect/>
          </a:stretch>
        </p:blipFill>
        <p:spPr>
          <a:xfrm>
            <a:off x="7762875" y="3620094"/>
            <a:ext cx="2552700" cy="1790700"/>
          </a:xfrm>
          <a:prstGeom prst="rect">
            <a:avLst/>
          </a:prstGeom>
        </p:spPr>
      </p:pic>
    </p:spTree>
    <p:extLst>
      <p:ext uri="{BB962C8B-B14F-4D97-AF65-F5344CB8AC3E}">
        <p14:creationId xmlns:p14="http://schemas.microsoft.com/office/powerpoint/2010/main" val="423533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9693" y="1435090"/>
            <a:ext cx="9927433" cy="4832092"/>
          </a:xfrm>
          <a:prstGeom prst="rect">
            <a:avLst/>
          </a:prstGeom>
        </p:spPr>
        <p:txBody>
          <a:bodyPr wrap="square">
            <a:spAutoFit/>
          </a:bodyPr>
          <a:lstStyle/>
          <a:p>
            <a:r>
              <a:rPr lang="en-GB" sz="2800" dirty="0"/>
              <a:t> The </a:t>
            </a:r>
            <a:r>
              <a:rPr lang="en-GB" sz="2800" b="1" dirty="0"/>
              <a:t>type of manager</a:t>
            </a:r>
            <a:r>
              <a:rPr lang="en-GB" sz="2800" dirty="0"/>
              <a:t> that operates within the business will have a large impact on the internal structure of the business.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Managers with a </a:t>
            </a:r>
            <a:r>
              <a:rPr lang="en-GB" sz="2800" b="1" dirty="0"/>
              <a:t>democratic</a:t>
            </a:r>
            <a:r>
              <a:rPr lang="en-GB" sz="2800" dirty="0"/>
              <a:t> leadership style will encourage </a:t>
            </a:r>
            <a:r>
              <a:rPr lang="en-GB" sz="2800" b="1" dirty="0"/>
              <a:t>workers to take responsibility</a:t>
            </a:r>
            <a:r>
              <a:rPr lang="en-GB" sz="2800" dirty="0"/>
              <a:t>; whilst managers with an </a:t>
            </a:r>
            <a:r>
              <a:rPr lang="en-GB" sz="2800" b="1" dirty="0"/>
              <a:t>autocratic</a:t>
            </a:r>
            <a:r>
              <a:rPr lang="en-GB" sz="2800" dirty="0"/>
              <a:t> leadership style will prefer a </a:t>
            </a:r>
            <a:r>
              <a:rPr lang="en-GB" sz="2800" b="1" dirty="0"/>
              <a:t>recognisable hierarchical structure.</a:t>
            </a:r>
          </a:p>
        </p:txBody>
      </p:sp>
      <p:sp>
        <p:nvSpPr>
          <p:cNvPr id="3" name="Rectangle 2"/>
          <p:cNvSpPr/>
          <p:nvPr/>
        </p:nvSpPr>
        <p:spPr>
          <a:xfrm>
            <a:off x="2309025" y="238423"/>
            <a:ext cx="694529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Views of management.</a:t>
            </a:r>
          </a:p>
        </p:txBody>
      </p:sp>
      <p:pic>
        <p:nvPicPr>
          <p:cNvPr id="4" name="Picture 3"/>
          <p:cNvPicPr>
            <a:picLocks noChangeAspect="1"/>
          </p:cNvPicPr>
          <p:nvPr/>
        </p:nvPicPr>
        <p:blipFill>
          <a:blip r:embed="rId2"/>
          <a:stretch>
            <a:fillRect/>
          </a:stretch>
        </p:blipFill>
        <p:spPr>
          <a:xfrm>
            <a:off x="7434263" y="2771775"/>
            <a:ext cx="1981200" cy="1562100"/>
          </a:xfrm>
          <a:prstGeom prst="rect">
            <a:avLst/>
          </a:prstGeom>
        </p:spPr>
      </p:pic>
      <p:pic>
        <p:nvPicPr>
          <p:cNvPr id="5" name="Picture 4"/>
          <p:cNvPicPr>
            <a:picLocks noChangeAspect="1"/>
          </p:cNvPicPr>
          <p:nvPr/>
        </p:nvPicPr>
        <p:blipFill>
          <a:blip r:embed="rId3"/>
          <a:stretch>
            <a:fillRect/>
          </a:stretch>
        </p:blipFill>
        <p:spPr>
          <a:xfrm>
            <a:off x="2309025" y="2590800"/>
            <a:ext cx="2628900" cy="1743075"/>
          </a:xfrm>
          <a:prstGeom prst="rect">
            <a:avLst/>
          </a:prstGeom>
        </p:spPr>
      </p:pic>
    </p:spTree>
    <p:extLst>
      <p:ext uri="{BB962C8B-B14F-4D97-AF65-F5344CB8AC3E}">
        <p14:creationId xmlns:p14="http://schemas.microsoft.com/office/powerpoint/2010/main" val="48227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407" y="1203455"/>
            <a:ext cx="9644063" cy="5262979"/>
          </a:xfrm>
          <a:prstGeom prst="rect">
            <a:avLst/>
          </a:prstGeom>
        </p:spPr>
        <p:txBody>
          <a:bodyPr wrap="square">
            <a:spAutoFit/>
          </a:bodyPr>
          <a:lstStyle/>
          <a:p>
            <a:r>
              <a:rPr lang="en-GB" sz="2800" dirty="0"/>
              <a:t>Where </a:t>
            </a:r>
            <a:r>
              <a:rPr lang="en-GB" sz="2800" b="1" dirty="0"/>
              <a:t>communication</a:t>
            </a:r>
            <a:r>
              <a:rPr lang="en-GB" sz="2800" dirty="0"/>
              <a:t> is controlled and </a:t>
            </a:r>
            <a:r>
              <a:rPr lang="en-GB" sz="2800" b="1" dirty="0"/>
              <a:t>closely monitored</a:t>
            </a:r>
            <a:r>
              <a:rPr lang="en-GB" sz="2800" dirty="0"/>
              <a:t>, the business structure is likely to contain many layers with narrow spans of control and definite paths of responsibility. </a:t>
            </a:r>
          </a:p>
          <a:p>
            <a:endParaRPr lang="en-GB" sz="2800" dirty="0"/>
          </a:p>
          <a:p>
            <a:endParaRPr lang="en-GB" sz="2800" dirty="0"/>
          </a:p>
          <a:p>
            <a:endParaRPr lang="en-GB" sz="2800" dirty="0" smtClean="0"/>
          </a:p>
          <a:p>
            <a:endParaRPr lang="en-GB" sz="2800" dirty="0"/>
          </a:p>
          <a:p>
            <a:endParaRPr lang="en-GB" sz="2800" dirty="0"/>
          </a:p>
          <a:p>
            <a:endParaRPr lang="en-GB" sz="2800" dirty="0"/>
          </a:p>
          <a:p>
            <a:r>
              <a:rPr lang="en-GB" sz="2800" dirty="0"/>
              <a:t>However, where more open and </a:t>
            </a:r>
            <a:r>
              <a:rPr lang="en-GB" sz="2800" b="1" dirty="0"/>
              <a:t>free communication is encouraged</a:t>
            </a:r>
            <a:r>
              <a:rPr lang="en-GB" sz="2800" dirty="0"/>
              <a:t>, the business structure is likely to be less hierarchical and more flexible.</a:t>
            </a:r>
          </a:p>
        </p:txBody>
      </p:sp>
      <p:sp>
        <p:nvSpPr>
          <p:cNvPr id="3" name="Rectangle 2"/>
          <p:cNvSpPr/>
          <p:nvPr/>
        </p:nvSpPr>
        <p:spPr>
          <a:xfrm>
            <a:off x="2154202" y="280125"/>
            <a:ext cx="751212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Communication systems. </a:t>
            </a:r>
          </a:p>
        </p:txBody>
      </p:sp>
      <p:pic>
        <p:nvPicPr>
          <p:cNvPr id="4" name="Picture 3"/>
          <p:cNvPicPr>
            <a:picLocks noChangeAspect="1"/>
          </p:cNvPicPr>
          <p:nvPr/>
        </p:nvPicPr>
        <p:blipFill>
          <a:blip r:embed="rId2"/>
          <a:stretch>
            <a:fillRect/>
          </a:stretch>
        </p:blipFill>
        <p:spPr>
          <a:xfrm>
            <a:off x="2154202" y="2783798"/>
            <a:ext cx="2901892" cy="1931077"/>
          </a:xfrm>
          <a:prstGeom prst="rect">
            <a:avLst/>
          </a:prstGeom>
        </p:spPr>
      </p:pic>
      <p:pic>
        <p:nvPicPr>
          <p:cNvPr id="5" name="Picture 4"/>
          <p:cNvPicPr>
            <a:picLocks noChangeAspect="1"/>
          </p:cNvPicPr>
          <p:nvPr/>
        </p:nvPicPr>
        <p:blipFill>
          <a:blip r:embed="rId3"/>
          <a:stretch>
            <a:fillRect/>
          </a:stretch>
        </p:blipFill>
        <p:spPr>
          <a:xfrm>
            <a:off x="6203298" y="2683831"/>
            <a:ext cx="3828207" cy="2138621"/>
          </a:xfrm>
          <a:prstGeom prst="rect">
            <a:avLst/>
          </a:prstGeom>
        </p:spPr>
      </p:pic>
    </p:spTree>
    <p:extLst>
      <p:ext uri="{BB962C8B-B14F-4D97-AF65-F5344CB8AC3E}">
        <p14:creationId xmlns:p14="http://schemas.microsoft.com/office/powerpoint/2010/main" val="297565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169" y="1161752"/>
            <a:ext cx="9086850" cy="5109091"/>
          </a:xfrm>
          <a:prstGeom prst="rect">
            <a:avLst/>
          </a:prstGeom>
        </p:spPr>
        <p:txBody>
          <a:bodyPr wrap="square">
            <a:spAutoFit/>
          </a:bodyPr>
          <a:lstStyle/>
          <a:p>
            <a:endParaRPr lang="en-GB" dirty="0"/>
          </a:p>
          <a:p>
            <a:r>
              <a:rPr lang="en-GB" sz="2800" b="1" dirty="0"/>
              <a:t>Retailing encourages a hierarchical structure</a:t>
            </a:r>
            <a:r>
              <a:rPr lang="en-GB" sz="2800" dirty="0"/>
              <a:t>, with clear-cut responsibilities and chains of command.</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In other industries, such as software development, the boundaries of responsibility are less clear and the chains of command tend to be much shorter. </a:t>
            </a:r>
          </a:p>
        </p:txBody>
      </p:sp>
      <p:sp>
        <p:nvSpPr>
          <p:cNvPr id="3" name="Rectangle 2"/>
          <p:cNvSpPr/>
          <p:nvPr/>
        </p:nvSpPr>
        <p:spPr>
          <a:xfrm>
            <a:off x="3500273" y="238422"/>
            <a:ext cx="393415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The industry</a:t>
            </a:r>
          </a:p>
        </p:txBody>
      </p:sp>
      <p:pic>
        <p:nvPicPr>
          <p:cNvPr id="4" name="Picture 3"/>
          <p:cNvPicPr>
            <a:picLocks noChangeAspect="1"/>
          </p:cNvPicPr>
          <p:nvPr/>
        </p:nvPicPr>
        <p:blipFill>
          <a:blip r:embed="rId2"/>
          <a:stretch>
            <a:fillRect/>
          </a:stretch>
        </p:blipFill>
        <p:spPr>
          <a:xfrm>
            <a:off x="7635969" y="2297734"/>
            <a:ext cx="3255589" cy="2183332"/>
          </a:xfrm>
          <a:prstGeom prst="rect">
            <a:avLst/>
          </a:prstGeom>
        </p:spPr>
      </p:pic>
      <p:pic>
        <p:nvPicPr>
          <p:cNvPr id="5" name="Picture 4"/>
          <p:cNvPicPr>
            <a:picLocks noChangeAspect="1"/>
          </p:cNvPicPr>
          <p:nvPr/>
        </p:nvPicPr>
        <p:blipFill>
          <a:blip r:embed="rId3"/>
          <a:stretch>
            <a:fillRect/>
          </a:stretch>
        </p:blipFill>
        <p:spPr>
          <a:xfrm>
            <a:off x="1616169" y="2686890"/>
            <a:ext cx="5454182" cy="1794176"/>
          </a:xfrm>
          <a:prstGeom prst="rect">
            <a:avLst/>
          </a:prstGeom>
        </p:spPr>
      </p:pic>
    </p:spTree>
    <p:extLst>
      <p:ext uri="{BB962C8B-B14F-4D97-AF65-F5344CB8AC3E}">
        <p14:creationId xmlns:p14="http://schemas.microsoft.com/office/powerpoint/2010/main" val="301222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801" y="1395396"/>
            <a:ext cx="9801224" cy="3970318"/>
          </a:xfrm>
          <a:prstGeom prst="rect">
            <a:avLst/>
          </a:prstGeom>
        </p:spPr>
        <p:txBody>
          <a:bodyPr wrap="square">
            <a:spAutoFit/>
          </a:bodyPr>
          <a:lstStyle/>
          <a:p>
            <a:r>
              <a:rPr lang="en-GB" sz="2800" dirty="0"/>
              <a:t>The </a:t>
            </a:r>
            <a:r>
              <a:rPr lang="en-GB" sz="2800" b="1" dirty="0"/>
              <a:t>standard pyramid-shaped hierarchical structure</a:t>
            </a:r>
            <a:r>
              <a:rPr lang="en-GB" sz="2800" dirty="0"/>
              <a:t> is one that many businesses develop as they grow. Often businesses that have been owned by the </a:t>
            </a:r>
            <a:r>
              <a:rPr lang="en-GB" sz="2800" b="1" dirty="0"/>
              <a:t>government</a:t>
            </a:r>
            <a:r>
              <a:rPr lang="en-GB" sz="2800" dirty="0"/>
              <a:t> for many years have a </a:t>
            </a:r>
            <a:r>
              <a:rPr lang="en-GB" sz="2800" b="1" dirty="0"/>
              <a:t>traditional structure: </a:t>
            </a:r>
            <a:r>
              <a:rPr lang="en-GB" sz="2800" dirty="0"/>
              <a:t>when privatised these businesses find many difficulties in changing this hierarchical structure. </a:t>
            </a:r>
          </a:p>
          <a:p>
            <a:endParaRPr lang="en-GB" sz="2800" dirty="0"/>
          </a:p>
          <a:p>
            <a:endParaRPr lang="en-GB" sz="2800" dirty="0"/>
          </a:p>
          <a:p>
            <a:endParaRPr lang="en-GB" sz="2800" dirty="0"/>
          </a:p>
          <a:p>
            <a:endParaRPr lang="en-GB" sz="2800" dirty="0"/>
          </a:p>
        </p:txBody>
      </p:sp>
      <p:sp>
        <p:nvSpPr>
          <p:cNvPr id="3" name="Rectangle 2"/>
          <p:cNvSpPr/>
          <p:nvPr/>
        </p:nvSpPr>
        <p:spPr>
          <a:xfrm>
            <a:off x="2207120" y="324148"/>
            <a:ext cx="752058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Traditions of the business</a:t>
            </a:r>
          </a:p>
        </p:txBody>
      </p:sp>
      <p:pic>
        <p:nvPicPr>
          <p:cNvPr id="4" name="Picture 3"/>
          <p:cNvPicPr>
            <a:picLocks noChangeAspect="1"/>
          </p:cNvPicPr>
          <p:nvPr/>
        </p:nvPicPr>
        <p:blipFill>
          <a:blip r:embed="rId2"/>
          <a:stretch>
            <a:fillRect/>
          </a:stretch>
        </p:blipFill>
        <p:spPr>
          <a:xfrm>
            <a:off x="7046259" y="4061012"/>
            <a:ext cx="3859306" cy="2080114"/>
          </a:xfrm>
          <a:prstGeom prst="rect">
            <a:avLst/>
          </a:prstGeom>
        </p:spPr>
      </p:pic>
      <p:pic>
        <p:nvPicPr>
          <p:cNvPr id="5" name="Picture 4"/>
          <p:cNvPicPr>
            <a:picLocks noChangeAspect="1"/>
          </p:cNvPicPr>
          <p:nvPr/>
        </p:nvPicPr>
        <p:blipFill>
          <a:blip r:embed="rId3"/>
          <a:stretch>
            <a:fillRect/>
          </a:stretch>
        </p:blipFill>
        <p:spPr>
          <a:xfrm>
            <a:off x="1015880" y="4208929"/>
            <a:ext cx="4873931" cy="1932197"/>
          </a:xfrm>
          <a:prstGeom prst="rect">
            <a:avLst/>
          </a:prstGeom>
        </p:spPr>
      </p:pic>
    </p:spTree>
    <p:extLst>
      <p:ext uri="{BB962C8B-B14F-4D97-AF65-F5344CB8AC3E}">
        <p14:creationId xmlns:p14="http://schemas.microsoft.com/office/powerpoint/2010/main" val="2907224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1850</Words>
  <Application>Microsoft Office PowerPoint</Application>
  <PresentationFormat>Widescreen</PresentationFormat>
  <Paragraphs>332</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Tregoning, Daniel</cp:lastModifiedBy>
  <cp:revision>16</cp:revision>
  <dcterms:created xsi:type="dcterms:W3CDTF">2016-11-21T20:30:49Z</dcterms:created>
  <dcterms:modified xsi:type="dcterms:W3CDTF">2018-06-12T10:10:57Z</dcterms:modified>
</cp:coreProperties>
</file>