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80" r:id="rId8"/>
    <p:sldId id="263" r:id="rId9"/>
    <p:sldId id="281" r:id="rId10"/>
    <p:sldId id="264" r:id="rId11"/>
    <p:sldId id="267" r:id="rId12"/>
    <p:sldId id="282" r:id="rId13"/>
    <p:sldId id="262" r:id="rId14"/>
    <p:sldId id="265" r:id="rId15"/>
    <p:sldId id="283" r:id="rId16"/>
    <p:sldId id="266" r:id="rId17"/>
    <p:sldId id="286" r:id="rId18"/>
    <p:sldId id="268" r:id="rId19"/>
    <p:sldId id="269" r:id="rId20"/>
    <p:sldId id="270" r:id="rId21"/>
    <p:sldId id="287" r:id="rId22"/>
    <p:sldId id="271" r:id="rId23"/>
    <p:sldId id="272" r:id="rId24"/>
    <p:sldId id="273" r:id="rId25"/>
    <p:sldId id="288" r:id="rId26"/>
    <p:sldId id="274" r:id="rId27"/>
    <p:sldId id="275" r:id="rId28"/>
    <p:sldId id="294" r:id="rId29"/>
    <p:sldId id="289" r:id="rId30"/>
    <p:sldId id="290" r:id="rId31"/>
    <p:sldId id="276" r:id="rId32"/>
    <p:sldId id="293" r:id="rId33"/>
    <p:sldId id="277" r:id="rId34"/>
    <p:sldId id="278" r:id="rId35"/>
    <p:sldId id="27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67" d="100"/>
          <a:sy n="67" d="100"/>
        </p:scale>
        <p:origin x="12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9689EBC-1B77-4EC0-896A-2B384163E22A}" type="datetimeFigureOut">
              <a:rPr lang="en-GB" smtClean="0"/>
              <a:t>04/12/2016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31C309-7FA9-4F25-935D-6A1B83E08E37}" type="slidenum">
              <a:rPr lang="en-GB" smtClean="0"/>
              <a:t>‹#›</a:t>
            </a:fld>
            <a:endParaRPr lang="en-GB"/>
          </a:p>
        </p:txBody>
      </p:sp>
    </p:spTree>
    <p:extLst>
      <p:ext uri="{BB962C8B-B14F-4D97-AF65-F5344CB8AC3E}">
        <p14:creationId xmlns:p14="http://schemas.microsoft.com/office/powerpoint/2010/main" val="2647290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9689EBC-1B77-4EC0-896A-2B384163E22A}" type="datetimeFigureOut">
              <a:rPr lang="en-GB" smtClean="0"/>
              <a:t>04/12/2016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31C309-7FA9-4F25-935D-6A1B83E08E37}" type="slidenum">
              <a:rPr lang="en-GB" smtClean="0"/>
              <a:t>‹#›</a:t>
            </a:fld>
            <a:endParaRPr lang="en-GB"/>
          </a:p>
        </p:txBody>
      </p:sp>
    </p:spTree>
    <p:extLst>
      <p:ext uri="{BB962C8B-B14F-4D97-AF65-F5344CB8AC3E}">
        <p14:creationId xmlns:p14="http://schemas.microsoft.com/office/powerpoint/2010/main" val="1449061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9689EBC-1B77-4EC0-896A-2B384163E22A}" type="datetimeFigureOut">
              <a:rPr lang="en-GB" smtClean="0"/>
              <a:t>04/12/2016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31C309-7FA9-4F25-935D-6A1B83E08E37}" type="slidenum">
              <a:rPr lang="en-GB" smtClean="0"/>
              <a:t>‹#›</a:t>
            </a:fld>
            <a:endParaRPr lang="en-GB"/>
          </a:p>
        </p:txBody>
      </p:sp>
    </p:spTree>
    <p:extLst>
      <p:ext uri="{BB962C8B-B14F-4D97-AF65-F5344CB8AC3E}">
        <p14:creationId xmlns:p14="http://schemas.microsoft.com/office/powerpoint/2010/main" val="1191796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9689EBC-1B77-4EC0-896A-2B384163E22A}" type="datetimeFigureOut">
              <a:rPr lang="en-GB" smtClean="0"/>
              <a:t>04/12/2016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31C309-7FA9-4F25-935D-6A1B83E08E37}" type="slidenum">
              <a:rPr lang="en-GB" smtClean="0"/>
              <a:t>‹#›</a:t>
            </a:fld>
            <a:endParaRPr lang="en-GB"/>
          </a:p>
        </p:txBody>
      </p:sp>
    </p:spTree>
    <p:extLst>
      <p:ext uri="{BB962C8B-B14F-4D97-AF65-F5344CB8AC3E}">
        <p14:creationId xmlns:p14="http://schemas.microsoft.com/office/powerpoint/2010/main" val="4181754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9689EBC-1B77-4EC0-896A-2B384163E22A}" type="datetimeFigureOut">
              <a:rPr lang="en-GB" smtClean="0"/>
              <a:t>04/12/2016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31C309-7FA9-4F25-935D-6A1B83E08E37}" type="slidenum">
              <a:rPr lang="en-GB" smtClean="0"/>
              <a:t>‹#›</a:t>
            </a:fld>
            <a:endParaRPr lang="en-GB"/>
          </a:p>
        </p:txBody>
      </p:sp>
    </p:spTree>
    <p:extLst>
      <p:ext uri="{BB962C8B-B14F-4D97-AF65-F5344CB8AC3E}">
        <p14:creationId xmlns:p14="http://schemas.microsoft.com/office/powerpoint/2010/main" val="2926816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9689EBC-1B77-4EC0-896A-2B384163E22A}" type="datetimeFigureOut">
              <a:rPr lang="en-GB" smtClean="0"/>
              <a:t>04/12/2016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31C309-7FA9-4F25-935D-6A1B83E08E37}" type="slidenum">
              <a:rPr lang="en-GB" smtClean="0"/>
              <a:t>‹#›</a:t>
            </a:fld>
            <a:endParaRPr lang="en-GB"/>
          </a:p>
        </p:txBody>
      </p:sp>
    </p:spTree>
    <p:extLst>
      <p:ext uri="{BB962C8B-B14F-4D97-AF65-F5344CB8AC3E}">
        <p14:creationId xmlns:p14="http://schemas.microsoft.com/office/powerpoint/2010/main" val="3169943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9689EBC-1B77-4EC0-896A-2B384163E22A}" type="datetimeFigureOut">
              <a:rPr lang="en-GB" smtClean="0"/>
              <a:t>04/12/2016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D31C309-7FA9-4F25-935D-6A1B83E08E37}" type="slidenum">
              <a:rPr lang="en-GB" smtClean="0"/>
              <a:t>‹#›</a:t>
            </a:fld>
            <a:endParaRPr lang="en-GB"/>
          </a:p>
        </p:txBody>
      </p:sp>
    </p:spTree>
    <p:extLst>
      <p:ext uri="{BB962C8B-B14F-4D97-AF65-F5344CB8AC3E}">
        <p14:creationId xmlns:p14="http://schemas.microsoft.com/office/powerpoint/2010/main" val="405057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9689EBC-1B77-4EC0-896A-2B384163E22A}" type="datetimeFigureOut">
              <a:rPr lang="en-GB" smtClean="0"/>
              <a:t>04/12/2016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D31C309-7FA9-4F25-935D-6A1B83E08E37}" type="slidenum">
              <a:rPr lang="en-GB" smtClean="0"/>
              <a:t>‹#›</a:t>
            </a:fld>
            <a:endParaRPr lang="en-GB"/>
          </a:p>
        </p:txBody>
      </p:sp>
    </p:spTree>
    <p:extLst>
      <p:ext uri="{BB962C8B-B14F-4D97-AF65-F5344CB8AC3E}">
        <p14:creationId xmlns:p14="http://schemas.microsoft.com/office/powerpoint/2010/main" val="4182314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689EBC-1B77-4EC0-896A-2B384163E22A}" type="datetimeFigureOut">
              <a:rPr lang="en-GB" smtClean="0"/>
              <a:t>04/12/2016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D31C309-7FA9-4F25-935D-6A1B83E08E37}" type="slidenum">
              <a:rPr lang="en-GB" smtClean="0"/>
              <a:t>‹#›</a:t>
            </a:fld>
            <a:endParaRPr lang="en-GB"/>
          </a:p>
        </p:txBody>
      </p:sp>
    </p:spTree>
    <p:extLst>
      <p:ext uri="{BB962C8B-B14F-4D97-AF65-F5344CB8AC3E}">
        <p14:creationId xmlns:p14="http://schemas.microsoft.com/office/powerpoint/2010/main" val="250295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9689EBC-1B77-4EC0-896A-2B384163E22A}" type="datetimeFigureOut">
              <a:rPr lang="en-GB" smtClean="0"/>
              <a:t>04/12/2016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31C309-7FA9-4F25-935D-6A1B83E08E37}" type="slidenum">
              <a:rPr lang="en-GB" smtClean="0"/>
              <a:t>‹#›</a:t>
            </a:fld>
            <a:endParaRPr lang="en-GB"/>
          </a:p>
        </p:txBody>
      </p:sp>
    </p:spTree>
    <p:extLst>
      <p:ext uri="{BB962C8B-B14F-4D97-AF65-F5344CB8AC3E}">
        <p14:creationId xmlns:p14="http://schemas.microsoft.com/office/powerpoint/2010/main" val="1002279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9689EBC-1B77-4EC0-896A-2B384163E22A}" type="datetimeFigureOut">
              <a:rPr lang="en-GB" smtClean="0"/>
              <a:t>04/12/2016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31C309-7FA9-4F25-935D-6A1B83E08E37}" type="slidenum">
              <a:rPr lang="en-GB" smtClean="0"/>
              <a:t>‹#›</a:t>
            </a:fld>
            <a:endParaRPr lang="en-GB"/>
          </a:p>
        </p:txBody>
      </p:sp>
    </p:spTree>
    <p:extLst>
      <p:ext uri="{BB962C8B-B14F-4D97-AF65-F5344CB8AC3E}">
        <p14:creationId xmlns:p14="http://schemas.microsoft.com/office/powerpoint/2010/main" val="515528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689EBC-1B77-4EC0-896A-2B384163E22A}" type="datetimeFigureOut">
              <a:rPr lang="en-GB" smtClean="0"/>
              <a:t>04/12/2016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31C309-7FA9-4F25-935D-6A1B83E08E37}" type="slidenum">
              <a:rPr lang="en-GB" smtClean="0"/>
              <a:t>‹#›</a:t>
            </a:fld>
            <a:endParaRPr lang="en-GB"/>
          </a:p>
        </p:txBody>
      </p:sp>
    </p:spTree>
    <p:extLst>
      <p:ext uri="{BB962C8B-B14F-4D97-AF65-F5344CB8AC3E}">
        <p14:creationId xmlns:p14="http://schemas.microsoft.com/office/powerpoint/2010/main" val="1107921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2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2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2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8.png"/><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3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5.png"/><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3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28700" y="1263640"/>
            <a:ext cx="10015538" cy="5109091"/>
          </a:xfrm>
          <a:prstGeom prst="rect">
            <a:avLst/>
          </a:prstGeom>
        </p:spPr>
        <p:txBody>
          <a:bodyPr wrap="square">
            <a:spAutoFit/>
          </a:bodyPr>
          <a:lstStyle/>
          <a:p>
            <a:pPr marL="285750" indent="-285750">
              <a:buFont typeface="Arial" panose="020B0604020202020204" pitchFamily="34" charset="0"/>
              <a:buChar char="•"/>
            </a:pPr>
            <a:r>
              <a:rPr lang="en-GB" sz="2800" dirty="0"/>
              <a:t>Introduce the aims and objectives for the session.</a:t>
            </a:r>
          </a:p>
          <a:p>
            <a:pPr marL="285750" indent="-285750">
              <a:buFont typeface="Arial" panose="020B0604020202020204" pitchFamily="34" charset="0"/>
              <a:buChar char="•"/>
            </a:pPr>
            <a:r>
              <a:rPr lang="en-GB" sz="2800" dirty="0"/>
              <a:t>Discuss in groups, what is motivation?</a:t>
            </a:r>
          </a:p>
          <a:p>
            <a:pPr marL="285750" indent="-285750">
              <a:buFont typeface="Arial" panose="020B0604020202020204" pitchFamily="34" charset="0"/>
              <a:buChar char="•"/>
            </a:pPr>
            <a:r>
              <a:rPr lang="en-GB" sz="2800" dirty="0"/>
              <a:t>Explain Taylors motivational theory and give examples. </a:t>
            </a:r>
          </a:p>
          <a:p>
            <a:pPr marL="285750" indent="-285750">
              <a:buFont typeface="Arial" panose="020B0604020202020204" pitchFamily="34" charset="0"/>
              <a:buChar char="•"/>
            </a:pPr>
            <a:r>
              <a:rPr lang="en-GB" sz="2800" dirty="0"/>
              <a:t>Complete a written description of Taylors motivational theory. </a:t>
            </a:r>
          </a:p>
          <a:p>
            <a:pPr marL="285750" indent="-285750">
              <a:buFont typeface="Arial" panose="020B0604020202020204" pitchFamily="34" charset="0"/>
              <a:buChar char="•"/>
            </a:pPr>
            <a:r>
              <a:rPr lang="en-GB" sz="2800" dirty="0"/>
              <a:t>Discuss Mayo and Hawthorne’s experiments. </a:t>
            </a:r>
          </a:p>
          <a:p>
            <a:pPr marL="285750" indent="-285750">
              <a:buFont typeface="Arial" panose="020B0604020202020204" pitchFamily="34" charset="0"/>
              <a:buChar char="•"/>
            </a:pPr>
            <a:r>
              <a:rPr lang="en-GB" sz="2800" dirty="0"/>
              <a:t>Show a YouTube video on the experiment’s. </a:t>
            </a:r>
          </a:p>
          <a:p>
            <a:pPr marL="285750" indent="-285750">
              <a:buFont typeface="Arial" panose="020B0604020202020204" pitchFamily="34" charset="0"/>
              <a:buChar char="•"/>
            </a:pPr>
            <a:r>
              <a:rPr lang="en-GB" sz="2800" dirty="0"/>
              <a:t>Complete a quiz on Mayo and Hawthorne’s experiments. </a:t>
            </a:r>
          </a:p>
          <a:p>
            <a:pPr marL="285750" indent="-285750">
              <a:buFont typeface="Arial" panose="020B0604020202020204" pitchFamily="34" charset="0"/>
              <a:buChar char="•"/>
            </a:pPr>
            <a:r>
              <a:rPr lang="en-GB" sz="2800" dirty="0"/>
              <a:t>Explain Maslow’s Hierarchy of needs and give examples. </a:t>
            </a:r>
          </a:p>
          <a:p>
            <a:pPr marL="285750" indent="-285750">
              <a:buFont typeface="Arial" panose="020B0604020202020204" pitchFamily="34" charset="0"/>
              <a:buChar char="•"/>
            </a:pPr>
            <a:r>
              <a:rPr lang="en-GB" sz="2800" dirty="0"/>
              <a:t>Show a YouTube video on Maslow’s Hierarchy of needs. </a:t>
            </a:r>
          </a:p>
          <a:p>
            <a:pPr marL="285750" indent="-285750">
              <a:buFont typeface="Arial" panose="020B0604020202020204" pitchFamily="34" charset="0"/>
              <a:buChar char="•"/>
            </a:pPr>
            <a:r>
              <a:rPr lang="en-GB" sz="2800" dirty="0"/>
              <a:t>Draw a Maslow’s hierarchy of needs and explain each section.</a:t>
            </a:r>
          </a:p>
          <a:p>
            <a:pPr marL="285750" indent="-285750">
              <a:buFont typeface="Arial" panose="020B0604020202020204" pitchFamily="34" charset="0"/>
              <a:buChar char="•"/>
            </a:pPr>
            <a:r>
              <a:rPr lang="en-GB" sz="2800" dirty="0"/>
              <a:t>Recap the aims and objectives for the session. </a:t>
            </a:r>
          </a:p>
          <a:p>
            <a:endParaRPr lang="en-GB" dirty="0"/>
          </a:p>
        </p:txBody>
      </p:sp>
      <p:sp>
        <p:nvSpPr>
          <p:cNvPr id="5" name="Rectangle 4"/>
          <p:cNvSpPr/>
          <p:nvPr/>
        </p:nvSpPr>
        <p:spPr>
          <a:xfrm>
            <a:off x="2184338" y="240297"/>
            <a:ext cx="673748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Motivational theorists </a:t>
            </a:r>
          </a:p>
        </p:txBody>
      </p:sp>
      <p:pic>
        <p:nvPicPr>
          <p:cNvPr id="6" name="Picture 5"/>
          <p:cNvPicPr>
            <a:picLocks noChangeAspect="1"/>
          </p:cNvPicPr>
          <p:nvPr/>
        </p:nvPicPr>
        <p:blipFill>
          <a:blip r:embed="rId2"/>
          <a:stretch>
            <a:fillRect/>
          </a:stretch>
        </p:blipFill>
        <p:spPr>
          <a:xfrm>
            <a:off x="9567862" y="546884"/>
            <a:ext cx="1771650" cy="1333500"/>
          </a:xfrm>
          <a:prstGeom prst="rect">
            <a:avLst/>
          </a:prstGeom>
        </p:spPr>
      </p:pic>
      <p:pic>
        <p:nvPicPr>
          <p:cNvPr id="7" name="Picture 6"/>
          <p:cNvPicPr>
            <a:picLocks noChangeAspect="1"/>
          </p:cNvPicPr>
          <p:nvPr/>
        </p:nvPicPr>
        <p:blipFill>
          <a:blip r:embed="rId3"/>
          <a:stretch>
            <a:fillRect/>
          </a:stretch>
        </p:blipFill>
        <p:spPr>
          <a:xfrm>
            <a:off x="9931063" y="3571875"/>
            <a:ext cx="1960900" cy="1300162"/>
          </a:xfrm>
          <a:prstGeom prst="rect">
            <a:avLst/>
          </a:prstGeom>
        </p:spPr>
      </p:pic>
    </p:spTree>
    <p:extLst>
      <p:ext uri="{BB962C8B-B14F-4D97-AF65-F5344CB8AC3E}">
        <p14:creationId xmlns:p14="http://schemas.microsoft.com/office/powerpoint/2010/main" val="854693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4462" y="1757273"/>
            <a:ext cx="9286875" cy="1384995"/>
          </a:xfrm>
          <a:prstGeom prst="rect">
            <a:avLst/>
          </a:prstGeom>
        </p:spPr>
        <p:txBody>
          <a:bodyPr wrap="square">
            <a:spAutoFit/>
          </a:bodyPr>
          <a:lstStyle/>
          <a:p>
            <a:r>
              <a:rPr lang="en-GB" sz="2800" dirty="0"/>
              <a:t>‘...what the workmen want from employers beyond anything else is higher wages: what employers want from workmen most of all is low labour costs in manufacture.’</a:t>
            </a:r>
          </a:p>
        </p:txBody>
      </p:sp>
      <p:sp>
        <p:nvSpPr>
          <p:cNvPr id="3" name="Rectangle 2"/>
          <p:cNvSpPr/>
          <p:nvPr/>
        </p:nvSpPr>
        <p:spPr>
          <a:xfrm>
            <a:off x="2632563" y="381298"/>
            <a:ext cx="6326797"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To quote from Taylor:</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1571626" y="3594913"/>
            <a:ext cx="3971925" cy="2786276"/>
          </a:xfrm>
          <a:prstGeom prst="rect">
            <a:avLst/>
          </a:prstGeom>
        </p:spPr>
      </p:pic>
      <p:pic>
        <p:nvPicPr>
          <p:cNvPr id="5" name="Picture 4"/>
          <p:cNvPicPr>
            <a:picLocks noChangeAspect="1"/>
          </p:cNvPicPr>
          <p:nvPr/>
        </p:nvPicPr>
        <p:blipFill>
          <a:blip r:embed="rId3"/>
          <a:stretch>
            <a:fillRect/>
          </a:stretch>
        </p:blipFill>
        <p:spPr>
          <a:xfrm>
            <a:off x="6329363" y="3381708"/>
            <a:ext cx="4371974" cy="2656581"/>
          </a:xfrm>
          <a:prstGeom prst="rect">
            <a:avLst/>
          </a:prstGeom>
        </p:spPr>
      </p:pic>
    </p:spTree>
    <p:extLst>
      <p:ext uri="{BB962C8B-B14F-4D97-AF65-F5344CB8AC3E}">
        <p14:creationId xmlns:p14="http://schemas.microsoft.com/office/powerpoint/2010/main" val="3395565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0174" y="1452592"/>
            <a:ext cx="9601201" cy="4832092"/>
          </a:xfrm>
          <a:prstGeom prst="rect">
            <a:avLst/>
          </a:prstGeom>
        </p:spPr>
        <p:txBody>
          <a:bodyPr wrap="square">
            <a:spAutoFit/>
          </a:bodyPr>
          <a:lstStyle/>
          <a:p>
            <a:r>
              <a:rPr lang="en-GB" sz="2800" dirty="0"/>
              <a:t>Taylor thought of scientific management as the best way of achieving this. The adoption of his methods led to large increases in productivity and was the foundation of the </a:t>
            </a:r>
            <a:r>
              <a:rPr lang="en-GB" sz="2800" b="1" dirty="0"/>
              <a:t>mass-production techniques applied by Henry Ford and many others. </a:t>
            </a:r>
          </a:p>
          <a:p>
            <a:endParaRPr lang="en-GB" sz="2800" b="1" dirty="0"/>
          </a:p>
          <a:p>
            <a:endParaRPr lang="en-GB" sz="2800" b="1" dirty="0"/>
          </a:p>
          <a:p>
            <a:endParaRPr lang="en-GB" sz="2800" b="1" dirty="0"/>
          </a:p>
          <a:p>
            <a:endParaRPr lang="en-GB" sz="2800" b="1" dirty="0"/>
          </a:p>
          <a:p>
            <a:r>
              <a:rPr lang="en-GB" sz="2800" dirty="0"/>
              <a:t>We now, of course, realise that low-cost labour manufacturing may not be the only key to success with the much greater emphasis that is now placed on quality. </a:t>
            </a:r>
            <a:endParaRPr lang="en-GB" sz="2800" dirty="0"/>
          </a:p>
        </p:txBody>
      </p:sp>
      <p:pic>
        <p:nvPicPr>
          <p:cNvPr id="3" name="Picture 2"/>
          <p:cNvPicPr>
            <a:picLocks noChangeAspect="1"/>
          </p:cNvPicPr>
          <p:nvPr/>
        </p:nvPicPr>
        <p:blipFill>
          <a:blip r:embed="rId2"/>
          <a:stretch>
            <a:fillRect/>
          </a:stretch>
        </p:blipFill>
        <p:spPr>
          <a:xfrm>
            <a:off x="409072" y="376971"/>
            <a:ext cx="11583404" cy="646232"/>
          </a:xfrm>
          <a:prstGeom prst="rect">
            <a:avLst/>
          </a:prstGeom>
        </p:spPr>
      </p:pic>
      <p:pic>
        <p:nvPicPr>
          <p:cNvPr id="4" name="Picture 3"/>
          <p:cNvPicPr>
            <a:picLocks noChangeAspect="1"/>
          </p:cNvPicPr>
          <p:nvPr/>
        </p:nvPicPr>
        <p:blipFill>
          <a:blip r:embed="rId3"/>
          <a:stretch>
            <a:fillRect/>
          </a:stretch>
        </p:blipFill>
        <p:spPr>
          <a:xfrm>
            <a:off x="2443163" y="3420836"/>
            <a:ext cx="2057400" cy="1322614"/>
          </a:xfrm>
          <a:prstGeom prst="rect">
            <a:avLst/>
          </a:prstGeom>
        </p:spPr>
      </p:pic>
      <p:pic>
        <p:nvPicPr>
          <p:cNvPr id="5" name="Picture 4"/>
          <p:cNvPicPr>
            <a:picLocks noChangeAspect="1"/>
          </p:cNvPicPr>
          <p:nvPr/>
        </p:nvPicPr>
        <p:blipFill>
          <a:blip r:embed="rId4"/>
          <a:stretch>
            <a:fillRect/>
          </a:stretch>
        </p:blipFill>
        <p:spPr>
          <a:xfrm>
            <a:off x="6886575" y="3351431"/>
            <a:ext cx="2290762" cy="1374457"/>
          </a:xfrm>
          <a:prstGeom prst="rect">
            <a:avLst/>
          </a:prstGeom>
        </p:spPr>
      </p:pic>
    </p:spTree>
    <p:extLst>
      <p:ext uri="{BB962C8B-B14F-4D97-AF65-F5344CB8AC3E}">
        <p14:creationId xmlns:p14="http://schemas.microsoft.com/office/powerpoint/2010/main" val="3387236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550" y="1307665"/>
            <a:ext cx="10629900" cy="5262979"/>
          </a:xfrm>
          <a:prstGeom prst="rect">
            <a:avLst/>
          </a:prstGeom>
        </p:spPr>
        <p:txBody>
          <a:bodyPr wrap="square">
            <a:spAutoFit/>
          </a:bodyPr>
          <a:lstStyle/>
          <a:p>
            <a:r>
              <a:rPr lang="en-GB" sz="2800" dirty="0"/>
              <a:t>There is, nonetheless, still a role for scientific management. When competitiveness in labour-intensive industries depends on costs being kept to a minimum, then you will find that the ideas of Taylor are still being used today. </a:t>
            </a:r>
          </a:p>
          <a:p>
            <a:endParaRPr lang="en-GB" sz="2800" dirty="0"/>
          </a:p>
          <a:p>
            <a:endParaRPr lang="en-GB" sz="2800" dirty="0"/>
          </a:p>
          <a:p>
            <a:endParaRPr lang="en-GB" sz="2800" dirty="0"/>
          </a:p>
          <a:p>
            <a:r>
              <a:rPr lang="en-GB" sz="2800" dirty="0"/>
              <a:t>Consider fast-food chains, with their 100-page manuals on how to prepare a burger, with little or no responsibility placed on the worker apart from maintaining a level of output. Many global fast-food chains utilise a scientific management approach by producing the same product on high streets all over the world. </a:t>
            </a:r>
            <a:endParaRPr lang="en-GB" sz="2800" dirty="0"/>
          </a:p>
        </p:txBody>
      </p:sp>
      <p:pic>
        <p:nvPicPr>
          <p:cNvPr id="3" name="Picture 2"/>
          <p:cNvPicPr>
            <a:picLocks noChangeAspect="1"/>
          </p:cNvPicPr>
          <p:nvPr/>
        </p:nvPicPr>
        <p:blipFill>
          <a:blip r:embed="rId2"/>
          <a:stretch>
            <a:fillRect/>
          </a:stretch>
        </p:blipFill>
        <p:spPr>
          <a:xfrm>
            <a:off x="304298" y="419834"/>
            <a:ext cx="11583404" cy="646232"/>
          </a:xfrm>
          <a:prstGeom prst="rect">
            <a:avLst/>
          </a:prstGeom>
        </p:spPr>
      </p:pic>
      <p:pic>
        <p:nvPicPr>
          <p:cNvPr id="4" name="Picture 3"/>
          <p:cNvPicPr>
            <a:picLocks noChangeAspect="1"/>
          </p:cNvPicPr>
          <p:nvPr/>
        </p:nvPicPr>
        <p:blipFill>
          <a:blip r:embed="rId3"/>
          <a:stretch>
            <a:fillRect/>
          </a:stretch>
        </p:blipFill>
        <p:spPr>
          <a:xfrm>
            <a:off x="5043488" y="2795587"/>
            <a:ext cx="1676400" cy="1266825"/>
          </a:xfrm>
          <a:prstGeom prst="rect">
            <a:avLst/>
          </a:prstGeom>
        </p:spPr>
      </p:pic>
      <p:pic>
        <p:nvPicPr>
          <p:cNvPr id="5" name="Picture 4"/>
          <p:cNvPicPr>
            <a:picLocks noChangeAspect="1"/>
          </p:cNvPicPr>
          <p:nvPr/>
        </p:nvPicPr>
        <p:blipFill>
          <a:blip r:embed="rId4"/>
          <a:stretch>
            <a:fillRect/>
          </a:stretch>
        </p:blipFill>
        <p:spPr>
          <a:xfrm>
            <a:off x="8362951" y="2686050"/>
            <a:ext cx="1543050" cy="1543050"/>
          </a:xfrm>
          <a:prstGeom prst="rect">
            <a:avLst/>
          </a:prstGeom>
        </p:spPr>
      </p:pic>
    </p:spTree>
    <p:extLst>
      <p:ext uri="{BB962C8B-B14F-4D97-AF65-F5344CB8AC3E}">
        <p14:creationId xmlns:p14="http://schemas.microsoft.com/office/powerpoint/2010/main" val="340041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750" y="1385798"/>
            <a:ext cx="8486775" cy="4678204"/>
          </a:xfrm>
          <a:prstGeom prst="rect">
            <a:avLst/>
          </a:prstGeom>
        </p:spPr>
        <p:txBody>
          <a:bodyPr wrap="square">
            <a:spAutoFit/>
          </a:bodyPr>
          <a:lstStyle/>
          <a:p>
            <a:r>
              <a:rPr lang="en-GB" sz="2800" b="1" u="sng" dirty="0"/>
              <a:t>Task: </a:t>
            </a:r>
          </a:p>
          <a:p>
            <a:endParaRPr lang="en-GB" sz="2800" dirty="0"/>
          </a:p>
          <a:p>
            <a:r>
              <a:rPr lang="en-GB" sz="2800" dirty="0"/>
              <a:t>Written task – Taylors motivational theory. </a:t>
            </a:r>
          </a:p>
          <a:p>
            <a:endParaRPr lang="en-GB" sz="2800" dirty="0"/>
          </a:p>
          <a:p>
            <a:endParaRPr lang="en-GB" sz="2800" b="1" dirty="0"/>
          </a:p>
          <a:p>
            <a:endParaRPr lang="en-GB" sz="2800" b="1" dirty="0"/>
          </a:p>
          <a:p>
            <a:endParaRPr lang="en-GB" sz="2800" b="1" dirty="0"/>
          </a:p>
          <a:p>
            <a:endParaRPr lang="en-GB" sz="2800" b="1" dirty="0"/>
          </a:p>
          <a:p>
            <a:endParaRPr lang="en-GB" sz="2800" b="1" dirty="0"/>
          </a:p>
          <a:p>
            <a:r>
              <a:rPr lang="en-GB" sz="2800" b="1" dirty="0"/>
              <a:t>Time: 20 mins </a:t>
            </a:r>
          </a:p>
          <a:p>
            <a:endParaRPr lang="en-GB" dirty="0"/>
          </a:p>
        </p:txBody>
      </p:sp>
      <p:sp>
        <p:nvSpPr>
          <p:cNvPr id="3" name="Rectangle 2"/>
          <p:cNvSpPr/>
          <p:nvPr/>
        </p:nvSpPr>
        <p:spPr>
          <a:xfrm>
            <a:off x="3877708" y="138410"/>
            <a:ext cx="3036409"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2 </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6914117" y="3332122"/>
            <a:ext cx="3667125" cy="3055938"/>
          </a:xfrm>
          <a:prstGeom prst="rect">
            <a:avLst/>
          </a:prstGeom>
        </p:spPr>
      </p:pic>
    </p:spTree>
    <p:extLst>
      <p:ext uri="{BB962C8B-B14F-4D97-AF65-F5344CB8AC3E}">
        <p14:creationId xmlns:p14="http://schemas.microsoft.com/office/powerpoint/2010/main" val="551355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8248" y="1683514"/>
            <a:ext cx="9934576" cy="4401205"/>
          </a:xfrm>
          <a:prstGeom prst="rect">
            <a:avLst/>
          </a:prstGeom>
        </p:spPr>
        <p:txBody>
          <a:bodyPr wrap="square">
            <a:spAutoFit/>
          </a:bodyPr>
          <a:lstStyle/>
          <a:p>
            <a:r>
              <a:rPr lang="en-GB" sz="2800" dirty="0"/>
              <a:t>Elton Mayo and his team worked in the late 1920s and early 1930s at General Electric Company’s Hawthorne works. </a:t>
            </a:r>
          </a:p>
          <a:p>
            <a:endParaRPr lang="en-GB" sz="2800" dirty="0"/>
          </a:p>
          <a:p>
            <a:endParaRPr lang="en-GB" sz="2800" dirty="0"/>
          </a:p>
          <a:p>
            <a:endParaRPr lang="en-GB" sz="2800" dirty="0"/>
          </a:p>
          <a:p>
            <a:endParaRPr lang="en-GB" sz="2800" dirty="0"/>
          </a:p>
          <a:p>
            <a:endParaRPr lang="en-GB" sz="2800" dirty="0"/>
          </a:p>
          <a:p>
            <a:endParaRPr lang="en-GB" sz="2800" dirty="0"/>
          </a:p>
          <a:p>
            <a:r>
              <a:rPr lang="en-GB" sz="2800" dirty="0"/>
              <a:t>In a workplace investigative study they were trying to develop Taylor’s scientific principles. </a:t>
            </a:r>
            <a:endParaRPr lang="en-GB" sz="2800" b="1" dirty="0"/>
          </a:p>
        </p:txBody>
      </p:sp>
      <p:sp>
        <p:nvSpPr>
          <p:cNvPr id="3" name="Rectangle 2"/>
          <p:cNvSpPr/>
          <p:nvPr/>
        </p:nvSpPr>
        <p:spPr>
          <a:xfrm>
            <a:off x="339855" y="493186"/>
            <a:ext cx="11312264"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Mayo and the Hawthorne experiments</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1000125" y="3025138"/>
            <a:ext cx="4138612" cy="1501916"/>
          </a:xfrm>
          <a:prstGeom prst="rect">
            <a:avLst/>
          </a:prstGeom>
        </p:spPr>
      </p:pic>
      <p:pic>
        <p:nvPicPr>
          <p:cNvPr id="5" name="Picture 4"/>
          <p:cNvPicPr>
            <a:picLocks noChangeAspect="1"/>
          </p:cNvPicPr>
          <p:nvPr/>
        </p:nvPicPr>
        <p:blipFill>
          <a:blip r:embed="rId3"/>
          <a:stretch>
            <a:fillRect/>
          </a:stretch>
        </p:blipFill>
        <p:spPr>
          <a:xfrm>
            <a:off x="6589843" y="2682238"/>
            <a:ext cx="3487606" cy="2323149"/>
          </a:xfrm>
          <a:prstGeom prst="rect">
            <a:avLst/>
          </a:prstGeom>
        </p:spPr>
      </p:pic>
    </p:spTree>
    <p:extLst>
      <p:ext uri="{BB962C8B-B14F-4D97-AF65-F5344CB8AC3E}">
        <p14:creationId xmlns:p14="http://schemas.microsoft.com/office/powerpoint/2010/main" val="3437713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00213" y="1389013"/>
            <a:ext cx="9144000" cy="5262979"/>
          </a:xfrm>
          <a:prstGeom prst="rect">
            <a:avLst/>
          </a:prstGeom>
        </p:spPr>
        <p:txBody>
          <a:bodyPr wrap="square">
            <a:spAutoFit/>
          </a:bodyPr>
          <a:lstStyle/>
          <a:p>
            <a:r>
              <a:rPr lang="en-GB" sz="2800" dirty="0"/>
              <a:t>However, through their work they discovered </a:t>
            </a:r>
            <a:r>
              <a:rPr lang="en-GB" sz="2800" b="1" dirty="0"/>
              <a:t>that group dynamics could be more important than any form of financial motivation</a:t>
            </a:r>
            <a:r>
              <a:rPr lang="en-GB" sz="2800" dirty="0"/>
              <a:t> in determining the pattern of work and working practices. </a:t>
            </a:r>
          </a:p>
          <a:p>
            <a:endParaRPr lang="en-GB" sz="2800" dirty="0"/>
          </a:p>
          <a:p>
            <a:endParaRPr lang="en-GB" sz="2800" dirty="0"/>
          </a:p>
          <a:p>
            <a:endParaRPr lang="en-GB" sz="2800" dirty="0"/>
          </a:p>
          <a:p>
            <a:endParaRPr lang="en-GB" sz="2800" dirty="0"/>
          </a:p>
          <a:p>
            <a:endParaRPr lang="en-GB" sz="2800" dirty="0"/>
          </a:p>
          <a:p>
            <a:r>
              <a:rPr lang="en-GB" sz="2800" dirty="0"/>
              <a:t>This research also showed that the way groups of people are treated, and the way that they expect to be treated, affected the way that they worked.</a:t>
            </a:r>
          </a:p>
        </p:txBody>
      </p:sp>
      <p:pic>
        <p:nvPicPr>
          <p:cNvPr id="3" name="Picture 2"/>
          <p:cNvPicPr>
            <a:picLocks noChangeAspect="1"/>
          </p:cNvPicPr>
          <p:nvPr/>
        </p:nvPicPr>
        <p:blipFill>
          <a:blip r:embed="rId2"/>
          <a:stretch>
            <a:fillRect/>
          </a:stretch>
        </p:blipFill>
        <p:spPr>
          <a:xfrm>
            <a:off x="556163" y="437169"/>
            <a:ext cx="11022523" cy="640135"/>
          </a:xfrm>
          <a:prstGeom prst="rect">
            <a:avLst/>
          </a:prstGeom>
        </p:spPr>
      </p:pic>
      <p:pic>
        <p:nvPicPr>
          <p:cNvPr id="4" name="Picture 3"/>
          <p:cNvPicPr>
            <a:picLocks noChangeAspect="1"/>
          </p:cNvPicPr>
          <p:nvPr/>
        </p:nvPicPr>
        <p:blipFill>
          <a:blip r:embed="rId3"/>
          <a:stretch>
            <a:fillRect/>
          </a:stretch>
        </p:blipFill>
        <p:spPr>
          <a:xfrm>
            <a:off x="7048499" y="3096577"/>
            <a:ext cx="2466975" cy="1847850"/>
          </a:xfrm>
          <a:prstGeom prst="rect">
            <a:avLst/>
          </a:prstGeom>
        </p:spPr>
      </p:pic>
      <p:pic>
        <p:nvPicPr>
          <p:cNvPr id="5" name="Picture 4"/>
          <p:cNvPicPr>
            <a:picLocks noChangeAspect="1"/>
          </p:cNvPicPr>
          <p:nvPr/>
        </p:nvPicPr>
        <p:blipFill>
          <a:blip r:embed="rId4"/>
          <a:stretch>
            <a:fillRect/>
          </a:stretch>
        </p:blipFill>
        <p:spPr>
          <a:xfrm>
            <a:off x="3100388" y="3292032"/>
            <a:ext cx="2438399" cy="1652395"/>
          </a:xfrm>
          <a:prstGeom prst="rect">
            <a:avLst/>
          </a:prstGeom>
        </p:spPr>
      </p:pic>
    </p:spTree>
    <p:extLst>
      <p:ext uri="{BB962C8B-B14F-4D97-AF65-F5344CB8AC3E}">
        <p14:creationId xmlns:p14="http://schemas.microsoft.com/office/powerpoint/2010/main" val="93242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8248" y="1295430"/>
            <a:ext cx="10029825" cy="5262979"/>
          </a:xfrm>
          <a:prstGeom prst="rect">
            <a:avLst/>
          </a:prstGeom>
        </p:spPr>
        <p:txBody>
          <a:bodyPr wrap="square">
            <a:spAutoFit/>
          </a:bodyPr>
          <a:lstStyle/>
          <a:p>
            <a:r>
              <a:rPr lang="en-GB" sz="2800" dirty="0"/>
              <a:t>The aim of the study was to establish the impact of different conditions of work on employee productivity. Initially,</a:t>
            </a:r>
            <a:r>
              <a:rPr lang="en-GB" sz="2800" b="1" dirty="0"/>
              <a:t> Mayo examined the effect of changes in the factory environment such as lighting and humidity. </a:t>
            </a:r>
          </a:p>
          <a:p>
            <a:endParaRPr lang="en-GB" sz="2800" dirty="0"/>
          </a:p>
          <a:p>
            <a:endParaRPr lang="en-GB" sz="2800" dirty="0"/>
          </a:p>
          <a:p>
            <a:endParaRPr lang="en-GB" sz="2800" dirty="0"/>
          </a:p>
          <a:p>
            <a:endParaRPr lang="en-GB" sz="2800" dirty="0"/>
          </a:p>
          <a:p>
            <a:r>
              <a:rPr lang="en-GB" sz="2800" dirty="0"/>
              <a:t>He then went on to study the effect of changes in employment arrangements such as breaks, hours and managerial leadership. His main conclusion was that the prevailing view of the time, that people went to work purely for money, was flawed. </a:t>
            </a:r>
            <a:endParaRPr lang="en-GB" sz="2800" dirty="0"/>
          </a:p>
        </p:txBody>
      </p:sp>
      <p:pic>
        <p:nvPicPr>
          <p:cNvPr id="3" name="Picture 2"/>
          <p:cNvPicPr>
            <a:picLocks noChangeAspect="1"/>
          </p:cNvPicPr>
          <p:nvPr/>
        </p:nvPicPr>
        <p:blipFill>
          <a:blip r:embed="rId2"/>
          <a:stretch>
            <a:fillRect/>
          </a:stretch>
        </p:blipFill>
        <p:spPr>
          <a:xfrm>
            <a:off x="584738" y="394307"/>
            <a:ext cx="11022523" cy="640135"/>
          </a:xfrm>
          <a:prstGeom prst="rect">
            <a:avLst/>
          </a:prstGeom>
        </p:spPr>
      </p:pic>
      <p:pic>
        <p:nvPicPr>
          <p:cNvPr id="4" name="Picture 3"/>
          <p:cNvPicPr>
            <a:picLocks noChangeAspect="1"/>
          </p:cNvPicPr>
          <p:nvPr/>
        </p:nvPicPr>
        <p:blipFill>
          <a:blip r:embed="rId3"/>
          <a:stretch>
            <a:fillRect/>
          </a:stretch>
        </p:blipFill>
        <p:spPr>
          <a:xfrm>
            <a:off x="2251179" y="3231119"/>
            <a:ext cx="2082696" cy="1298018"/>
          </a:xfrm>
          <a:prstGeom prst="rect">
            <a:avLst/>
          </a:prstGeom>
        </p:spPr>
      </p:pic>
      <p:pic>
        <p:nvPicPr>
          <p:cNvPr id="5" name="Picture 4"/>
          <p:cNvPicPr>
            <a:picLocks noChangeAspect="1"/>
          </p:cNvPicPr>
          <p:nvPr/>
        </p:nvPicPr>
        <p:blipFill>
          <a:blip r:embed="rId4"/>
          <a:stretch>
            <a:fillRect/>
          </a:stretch>
        </p:blipFill>
        <p:spPr>
          <a:xfrm>
            <a:off x="5872163" y="2884621"/>
            <a:ext cx="3595689" cy="1644516"/>
          </a:xfrm>
          <a:prstGeom prst="rect">
            <a:avLst/>
          </a:prstGeom>
        </p:spPr>
      </p:pic>
    </p:spTree>
    <p:extLst>
      <p:ext uri="{BB962C8B-B14F-4D97-AF65-F5344CB8AC3E}">
        <p14:creationId xmlns:p14="http://schemas.microsoft.com/office/powerpoint/2010/main" val="1240879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0138" y="1346151"/>
            <a:ext cx="10115550" cy="5262979"/>
          </a:xfrm>
          <a:prstGeom prst="rect">
            <a:avLst/>
          </a:prstGeom>
        </p:spPr>
        <p:txBody>
          <a:bodyPr wrap="square">
            <a:spAutoFit/>
          </a:bodyPr>
          <a:lstStyle/>
          <a:p>
            <a:r>
              <a:rPr lang="en-GB" sz="2800" b="1" dirty="0"/>
              <a:t>Work meant much more to people than simply earning money. </a:t>
            </a:r>
            <a:r>
              <a:rPr lang="en-GB" sz="2800" dirty="0"/>
              <a:t>It was first and foremost a group activity in which other people and their behaviour affected how well people worked. </a:t>
            </a:r>
          </a:p>
          <a:p>
            <a:endParaRPr lang="en-GB" sz="2800" dirty="0"/>
          </a:p>
          <a:p>
            <a:endParaRPr lang="en-GB" sz="2800" dirty="0"/>
          </a:p>
          <a:p>
            <a:endParaRPr lang="en-GB" sz="2800" dirty="0"/>
          </a:p>
          <a:p>
            <a:endParaRPr lang="en-GB" sz="2800" dirty="0"/>
          </a:p>
          <a:p>
            <a:r>
              <a:rPr lang="en-GB" sz="2800" dirty="0"/>
              <a:t>Morale and productivity were affected not so much by the conditions in which people worked but by the recognition they received. The rises in productivity were achieved under the interested eye of the observers; not because the conditions made the workers feel good</a:t>
            </a:r>
            <a:r>
              <a:rPr lang="en-GB" sz="2800" b="1" dirty="0"/>
              <a:t> but because the workers felt valued.</a:t>
            </a:r>
            <a:endParaRPr lang="en-GB" sz="2800" b="1" dirty="0"/>
          </a:p>
        </p:txBody>
      </p:sp>
      <p:pic>
        <p:nvPicPr>
          <p:cNvPr id="3" name="Picture 2"/>
          <p:cNvPicPr>
            <a:picLocks noChangeAspect="1"/>
          </p:cNvPicPr>
          <p:nvPr/>
        </p:nvPicPr>
        <p:blipFill>
          <a:blip r:embed="rId2"/>
          <a:stretch>
            <a:fillRect/>
          </a:stretch>
        </p:blipFill>
        <p:spPr>
          <a:xfrm>
            <a:off x="456151" y="494319"/>
            <a:ext cx="11022523" cy="640135"/>
          </a:xfrm>
          <a:prstGeom prst="rect">
            <a:avLst/>
          </a:prstGeom>
        </p:spPr>
      </p:pic>
      <p:pic>
        <p:nvPicPr>
          <p:cNvPr id="4" name="Picture 3"/>
          <p:cNvPicPr>
            <a:picLocks noChangeAspect="1"/>
          </p:cNvPicPr>
          <p:nvPr/>
        </p:nvPicPr>
        <p:blipFill>
          <a:blip r:embed="rId3"/>
          <a:stretch>
            <a:fillRect/>
          </a:stretch>
        </p:blipFill>
        <p:spPr>
          <a:xfrm>
            <a:off x="1566862" y="2877026"/>
            <a:ext cx="6376988" cy="1200150"/>
          </a:xfrm>
          <a:prstGeom prst="rect">
            <a:avLst/>
          </a:prstGeom>
        </p:spPr>
      </p:pic>
      <p:pic>
        <p:nvPicPr>
          <p:cNvPr id="5" name="Picture 4"/>
          <p:cNvPicPr>
            <a:picLocks noChangeAspect="1"/>
          </p:cNvPicPr>
          <p:nvPr/>
        </p:nvPicPr>
        <p:blipFill>
          <a:blip r:embed="rId4"/>
          <a:stretch>
            <a:fillRect/>
          </a:stretch>
        </p:blipFill>
        <p:spPr>
          <a:xfrm>
            <a:off x="9697818" y="2428875"/>
            <a:ext cx="1395094" cy="2096452"/>
          </a:xfrm>
          <a:prstGeom prst="rect">
            <a:avLst/>
          </a:prstGeom>
        </p:spPr>
      </p:pic>
    </p:spTree>
    <p:extLst>
      <p:ext uri="{BB962C8B-B14F-4D97-AF65-F5344CB8AC3E}">
        <p14:creationId xmlns:p14="http://schemas.microsoft.com/office/powerpoint/2010/main" val="4270984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6329" y="1594576"/>
            <a:ext cx="9424989" cy="3970318"/>
          </a:xfrm>
          <a:prstGeom prst="rect">
            <a:avLst/>
          </a:prstGeom>
        </p:spPr>
        <p:txBody>
          <a:bodyPr wrap="square">
            <a:spAutoFit/>
          </a:bodyPr>
          <a:lstStyle/>
          <a:p>
            <a:r>
              <a:rPr lang="en-GB" sz="2800" dirty="0"/>
              <a:t>As a result of the experiments Mayo suggested that motivation at work was promoted by such factors as:</a:t>
            </a:r>
          </a:p>
          <a:p>
            <a:endParaRPr lang="en-GB" sz="2800" dirty="0"/>
          </a:p>
          <a:p>
            <a:r>
              <a:rPr lang="en-GB" sz="2800" dirty="0"/>
              <a:t>• greater communication; </a:t>
            </a:r>
          </a:p>
          <a:p>
            <a:r>
              <a:rPr lang="en-GB" sz="2800" dirty="0"/>
              <a:t>• better teamwork; </a:t>
            </a:r>
          </a:p>
          <a:p>
            <a:r>
              <a:rPr lang="en-GB" sz="2800" dirty="0"/>
              <a:t>• showing an interest in others; </a:t>
            </a:r>
          </a:p>
          <a:p>
            <a:r>
              <a:rPr lang="en-GB" sz="2800" dirty="0"/>
              <a:t>• involving others in decision-making; </a:t>
            </a:r>
          </a:p>
          <a:p>
            <a:r>
              <a:rPr lang="en-GB" sz="2800" dirty="0"/>
              <a:t>• ensuring the wellbeing of others; </a:t>
            </a:r>
          </a:p>
          <a:p>
            <a:r>
              <a:rPr lang="en-GB" sz="2800" dirty="0"/>
              <a:t>• making work interesting and non-repetitive.</a:t>
            </a:r>
          </a:p>
        </p:txBody>
      </p:sp>
      <p:pic>
        <p:nvPicPr>
          <p:cNvPr id="3" name="Picture 2"/>
          <p:cNvPicPr>
            <a:picLocks noChangeAspect="1"/>
          </p:cNvPicPr>
          <p:nvPr/>
        </p:nvPicPr>
        <p:blipFill>
          <a:blip r:embed="rId2"/>
          <a:stretch>
            <a:fillRect/>
          </a:stretch>
        </p:blipFill>
        <p:spPr>
          <a:xfrm>
            <a:off x="756188" y="480032"/>
            <a:ext cx="11022523" cy="640135"/>
          </a:xfrm>
          <a:prstGeom prst="rect">
            <a:avLst/>
          </a:prstGeom>
        </p:spPr>
      </p:pic>
      <p:pic>
        <p:nvPicPr>
          <p:cNvPr id="4" name="Picture 3"/>
          <p:cNvPicPr>
            <a:picLocks noChangeAspect="1"/>
          </p:cNvPicPr>
          <p:nvPr/>
        </p:nvPicPr>
        <p:blipFill>
          <a:blip r:embed="rId3"/>
          <a:stretch>
            <a:fillRect/>
          </a:stretch>
        </p:blipFill>
        <p:spPr>
          <a:xfrm>
            <a:off x="7758113" y="2315303"/>
            <a:ext cx="3219449" cy="2142397"/>
          </a:xfrm>
          <a:prstGeom prst="rect">
            <a:avLst/>
          </a:prstGeom>
        </p:spPr>
      </p:pic>
      <p:pic>
        <p:nvPicPr>
          <p:cNvPr id="5" name="Picture 4"/>
          <p:cNvPicPr>
            <a:picLocks noChangeAspect="1"/>
          </p:cNvPicPr>
          <p:nvPr/>
        </p:nvPicPr>
        <p:blipFill>
          <a:blip r:embed="rId4"/>
          <a:stretch>
            <a:fillRect/>
          </a:stretch>
        </p:blipFill>
        <p:spPr>
          <a:xfrm>
            <a:off x="8705850" y="4650494"/>
            <a:ext cx="2495550" cy="1828800"/>
          </a:xfrm>
          <a:prstGeom prst="rect">
            <a:avLst/>
          </a:prstGeom>
        </p:spPr>
      </p:pic>
    </p:spTree>
    <p:extLst>
      <p:ext uri="{BB962C8B-B14F-4D97-AF65-F5344CB8AC3E}">
        <p14:creationId xmlns:p14="http://schemas.microsoft.com/office/powerpoint/2010/main" val="345365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6806" y="1460450"/>
            <a:ext cx="9958387" cy="5262979"/>
          </a:xfrm>
          <a:prstGeom prst="rect">
            <a:avLst/>
          </a:prstGeom>
        </p:spPr>
        <p:txBody>
          <a:bodyPr wrap="square">
            <a:spAutoFit/>
          </a:bodyPr>
          <a:lstStyle/>
          <a:p>
            <a:r>
              <a:rPr lang="en-GB" sz="2800" dirty="0"/>
              <a:t>From Mayo’s work the Human Relations School of motivation and management developed. The followers of this school of management regard workers and managers as interacting groups. </a:t>
            </a:r>
          </a:p>
          <a:p>
            <a:endParaRPr lang="en-GB" sz="2800" dirty="0"/>
          </a:p>
          <a:p>
            <a:endParaRPr lang="en-GB" sz="2800" dirty="0"/>
          </a:p>
          <a:p>
            <a:endParaRPr lang="en-GB" sz="2800" dirty="0"/>
          </a:p>
          <a:p>
            <a:endParaRPr lang="en-GB" sz="2800" dirty="0"/>
          </a:p>
          <a:p>
            <a:r>
              <a:rPr lang="en-GB" sz="2800" dirty="0"/>
              <a:t>As long as the form of interaction is tailored to the dynamics of each group, then this interactive relationship can only be of benefit to the business. </a:t>
            </a:r>
            <a:r>
              <a:rPr lang="en-GB" sz="2800" b="1" dirty="0"/>
              <a:t>Communication is now seen as important – explaining the importance of workers’ roles and listening to their views.</a:t>
            </a:r>
            <a:endParaRPr lang="en-GB" sz="2800" b="1" dirty="0"/>
          </a:p>
        </p:txBody>
      </p:sp>
      <p:sp>
        <p:nvSpPr>
          <p:cNvPr id="3" name="Rectangle 2"/>
          <p:cNvSpPr/>
          <p:nvPr/>
        </p:nvSpPr>
        <p:spPr>
          <a:xfrm>
            <a:off x="510304" y="352722"/>
            <a:ext cx="11171392"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Human relations school of motivation </a:t>
            </a:r>
          </a:p>
        </p:txBody>
      </p:sp>
      <p:pic>
        <p:nvPicPr>
          <p:cNvPr id="4" name="Picture 3"/>
          <p:cNvPicPr>
            <a:picLocks noChangeAspect="1"/>
          </p:cNvPicPr>
          <p:nvPr/>
        </p:nvPicPr>
        <p:blipFill>
          <a:blip r:embed="rId2"/>
          <a:stretch>
            <a:fillRect/>
          </a:stretch>
        </p:blipFill>
        <p:spPr>
          <a:xfrm>
            <a:off x="2530565" y="2862539"/>
            <a:ext cx="2062162" cy="1372275"/>
          </a:xfrm>
          <a:prstGeom prst="rect">
            <a:avLst/>
          </a:prstGeom>
        </p:spPr>
      </p:pic>
      <p:pic>
        <p:nvPicPr>
          <p:cNvPr id="5" name="Picture 4"/>
          <p:cNvPicPr>
            <a:picLocks noChangeAspect="1"/>
          </p:cNvPicPr>
          <p:nvPr/>
        </p:nvPicPr>
        <p:blipFill>
          <a:blip r:embed="rId3"/>
          <a:stretch>
            <a:fillRect/>
          </a:stretch>
        </p:blipFill>
        <p:spPr>
          <a:xfrm>
            <a:off x="7146131" y="2862539"/>
            <a:ext cx="2004308" cy="1333776"/>
          </a:xfrm>
          <a:prstGeom prst="rect">
            <a:avLst/>
          </a:prstGeom>
        </p:spPr>
      </p:pic>
    </p:spTree>
    <p:extLst>
      <p:ext uri="{BB962C8B-B14F-4D97-AF65-F5344CB8AC3E}">
        <p14:creationId xmlns:p14="http://schemas.microsoft.com/office/powerpoint/2010/main" val="1771254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99144" y="295573"/>
            <a:ext cx="2879314" cy="923330"/>
          </a:xfrm>
          <a:prstGeom prst="rect">
            <a:avLst/>
          </a:prstGeom>
          <a:noFill/>
        </p:spPr>
        <p:txBody>
          <a:bodyPr wrap="none" lIns="91440" tIns="45720" rIns="91440" bIns="45720">
            <a:spAutoFit/>
          </a:bodyPr>
          <a:lstStyle/>
          <a:p>
            <a:pPr algn="ctr"/>
            <a:r>
              <a:rPr lang="en-GB"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1</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2" name="TextBox 1"/>
          <p:cNvSpPr txBox="1"/>
          <p:nvPr/>
        </p:nvSpPr>
        <p:spPr>
          <a:xfrm>
            <a:off x="1585913" y="1218903"/>
            <a:ext cx="7848944" cy="4832092"/>
          </a:xfrm>
          <a:prstGeom prst="rect">
            <a:avLst/>
          </a:prstGeom>
          <a:noFill/>
        </p:spPr>
        <p:txBody>
          <a:bodyPr wrap="none" rtlCol="0">
            <a:spAutoFit/>
          </a:bodyPr>
          <a:lstStyle/>
          <a:p>
            <a:r>
              <a:rPr lang="en-GB" sz="2800" b="1" u="sng" dirty="0"/>
              <a:t>Task: </a:t>
            </a:r>
          </a:p>
          <a:p>
            <a:endParaRPr lang="en-GB" sz="2800" dirty="0"/>
          </a:p>
          <a:p>
            <a:r>
              <a:rPr lang="en-GB" sz="2800" dirty="0"/>
              <a:t>What is motivation?</a:t>
            </a:r>
          </a:p>
          <a:p>
            <a:endParaRPr lang="en-GB" sz="2800" dirty="0"/>
          </a:p>
          <a:p>
            <a:r>
              <a:rPr lang="en-GB" sz="2800" dirty="0"/>
              <a:t>What motivates you to go to work or attend college?</a:t>
            </a:r>
          </a:p>
          <a:p>
            <a:endParaRPr lang="en-GB" sz="2800" dirty="0"/>
          </a:p>
          <a:p>
            <a:r>
              <a:rPr lang="en-GB" sz="2800" dirty="0"/>
              <a:t>Can you think of any motivational theorists?</a:t>
            </a:r>
          </a:p>
          <a:p>
            <a:endParaRPr lang="en-GB" sz="2800" dirty="0"/>
          </a:p>
          <a:p>
            <a:endParaRPr lang="en-GB" sz="2800" dirty="0"/>
          </a:p>
          <a:p>
            <a:endParaRPr lang="en-GB" sz="2800" dirty="0"/>
          </a:p>
          <a:p>
            <a:r>
              <a:rPr lang="en-GB" sz="2800" b="1" dirty="0"/>
              <a:t>Time: 5 mins </a:t>
            </a:r>
          </a:p>
        </p:txBody>
      </p:sp>
      <p:pic>
        <p:nvPicPr>
          <p:cNvPr id="4" name="Picture 3"/>
          <p:cNvPicPr>
            <a:picLocks noChangeAspect="1"/>
          </p:cNvPicPr>
          <p:nvPr/>
        </p:nvPicPr>
        <p:blipFill>
          <a:blip r:embed="rId2"/>
          <a:stretch>
            <a:fillRect/>
          </a:stretch>
        </p:blipFill>
        <p:spPr>
          <a:xfrm>
            <a:off x="8748712" y="757238"/>
            <a:ext cx="2466975" cy="1847850"/>
          </a:xfrm>
          <a:prstGeom prst="rect">
            <a:avLst/>
          </a:prstGeom>
        </p:spPr>
      </p:pic>
    </p:spTree>
    <p:extLst>
      <p:ext uri="{BB962C8B-B14F-4D97-AF65-F5344CB8AC3E}">
        <p14:creationId xmlns:p14="http://schemas.microsoft.com/office/powerpoint/2010/main" val="773574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8712" y="1458129"/>
            <a:ext cx="9601200" cy="5539978"/>
          </a:xfrm>
          <a:prstGeom prst="rect">
            <a:avLst/>
          </a:prstGeom>
        </p:spPr>
        <p:txBody>
          <a:bodyPr wrap="square">
            <a:spAutoFit/>
          </a:bodyPr>
          <a:lstStyle/>
          <a:p>
            <a:r>
              <a:rPr lang="en-GB" sz="2800" b="1" dirty="0"/>
              <a:t>Group dynamics today have a very important part to play in the workplace. </a:t>
            </a:r>
            <a:r>
              <a:rPr lang="en-GB" sz="2800" dirty="0"/>
              <a:t>Managers have discovered that small groups with effective leaders are a way of transforming working practices within organisations. </a:t>
            </a:r>
          </a:p>
          <a:p>
            <a:endParaRPr lang="en-GB" sz="2800" dirty="0"/>
          </a:p>
          <a:p>
            <a:endParaRPr lang="en-GB" sz="2800" dirty="0"/>
          </a:p>
          <a:p>
            <a:endParaRPr lang="en-GB" sz="2800" dirty="0"/>
          </a:p>
          <a:p>
            <a:endParaRPr lang="en-GB" sz="2800" dirty="0"/>
          </a:p>
          <a:p>
            <a:r>
              <a:rPr lang="en-GB" sz="2800" dirty="0"/>
              <a:t>Working as a team allows the breaking down of traditional hierarchies and allows each worker to feel part of a small work group, motivated to achieve within their own section of the business. </a:t>
            </a:r>
          </a:p>
          <a:p>
            <a:endParaRPr lang="en-GB" dirty="0"/>
          </a:p>
        </p:txBody>
      </p:sp>
      <p:sp>
        <p:nvSpPr>
          <p:cNvPr id="3" name="Rectangle 2"/>
          <p:cNvSpPr/>
          <p:nvPr/>
        </p:nvSpPr>
        <p:spPr>
          <a:xfrm>
            <a:off x="701053" y="266998"/>
            <a:ext cx="10161244"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The Human Relations School today</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7386637" y="2983420"/>
            <a:ext cx="2171700" cy="1626679"/>
          </a:xfrm>
          <a:prstGeom prst="rect">
            <a:avLst/>
          </a:prstGeom>
        </p:spPr>
      </p:pic>
      <p:pic>
        <p:nvPicPr>
          <p:cNvPr id="5" name="Picture 4"/>
          <p:cNvPicPr>
            <a:picLocks noChangeAspect="1"/>
          </p:cNvPicPr>
          <p:nvPr/>
        </p:nvPicPr>
        <p:blipFill>
          <a:blip r:embed="rId3"/>
          <a:stretch>
            <a:fillRect/>
          </a:stretch>
        </p:blipFill>
        <p:spPr>
          <a:xfrm>
            <a:off x="2157413" y="3367087"/>
            <a:ext cx="4543424" cy="1243012"/>
          </a:xfrm>
          <a:prstGeom prst="rect">
            <a:avLst/>
          </a:prstGeom>
        </p:spPr>
      </p:pic>
    </p:spTree>
    <p:extLst>
      <p:ext uri="{BB962C8B-B14F-4D97-AF65-F5344CB8AC3E}">
        <p14:creationId xmlns:p14="http://schemas.microsoft.com/office/powerpoint/2010/main" val="3357334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4450" y="1105880"/>
            <a:ext cx="10172700" cy="5262979"/>
          </a:xfrm>
          <a:prstGeom prst="rect">
            <a:avLst/>
          </a:prstGeom>
        </p:spPr>
        <p:txBody>
          <a:bodyPr wrap="square">
            <a:spAutoFit/>
          </a:bodyPr>
          <a:lstStyle/>
          <a:p>
            <a:endParaRPr lang="en-GB" sz="2800" dirty="0"/>
          </a:p>
          <a:p>
            <a:r>
              <a:rPr lang="en-GB" sz="2800" dirty="0"/>
              <a:t>Managers who wish to fully gain from the benefits promised by the Human Relations School must develop an adaptive approach. </a:t>
            </a:r>
            <a:r>
              <a:rPr lang="en-GB" sz="2800" b="1" dirty="0"/>
              <a:t>This means that they must learn to treat different groups of workers in different ways. </a:t>
            </a:r>
          </a:p>
          <a:p>
            <a:endParaRPr lang="en-GB" sz="2800" dirty="0"/>
          </a:p>
          <a:p>
            <a:endParaRPr lang="en-GB" sz="2800" dirty="0"/>
          </a:p>
          <a:p>
            <a:endParaRPr lang="en-GB" sz="2800" dirty="0"/>
          </a:p>
          <a:p>
            <a:endParaRPr lang="en-GB" sz="2800" dirty="0"/>
          </a:p>
          <a:p>
            <a:r>
              <a:rPr lang="en-GB" sz="2800" dirty="0"/>
              <a:t>They must apply approaches, motivational methods and communication systems suited to the needs of each group within their organisation. </a:t>
            </a:r>
          </a:p>
        </p:txBody>
      </p:sp>
      <p:pic>
        <p:nvPicPr>
          <p:cNvPr id="3" name="Picture 2"/>
          <p:cNvPicPr>
            <a:picLocks noChangeAspect="1"/>
          </p:cNvPicPr>
          <p:nvPr/>
        </p:nvPicPr>
        <p:blipFill>
          <a:blip r:embed="rId2"/>
          <a:stretch>
            <a:fillRect/>
          </a:stretch>
        </p:blipFill>
        <p:spPr>
          <a:xfrm>
            <a:off x="1130377" y="465745"/>
            <a:ext cx="9931245" cy="640135"/>
          </a:xfrm>
          <a:prstGeom prst="rect">
            <a:avLst/>
          </a:prstGeom>
        </p:spPr>
      </p:pic>
      <p:pic>
        <p:nvPicPr>
          <p:cNvPr id="4" name="Picture 3"/>
          <p:cNvPicPr>
            <a:picLocks noChangeAspect="1"/>
          </p:cNvPicPr>
          <p:nvPr/>
        </p:nvPicPr>
        <p:blipFill>
          <a:blip r:embed="rId3"/>
          <a:stretch>
            <a:fillRect/>
          </a:stretch>
        </p:blipFill>
        <p:spPr>
          <a:xfrm>
            <a:off x="4600576" y="3133725"/>
            <a:ext cx="5029199" cy="1533525"/>
          </a:xfrm>
          <a:prstGeom prst="rect">
            <a:avLst/>
          </a:prstGeom>
        </p:spPr>
      </p:pic>
    </p:spTree>
    <p:extLst>
      <p:ext uri="{BB962C8B-B14F-4D97-AF65-F5344CB8AC3E}">
        <p14:creationId xmlns:p14="http://schemas.microsoft.com/office/powerpoint/2010/main" val="1258793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43799" y="1829872"/>
            <a:ext cx="7404335" cy="523220"/>
          </a:xfrm>
          <a:prstGeom prst="rect">
            <a:avLst/>
          </a:prstGeom>
        </p:spPr>
        <p:txBody>
          <a:bodyPr wrap="none">
            <a:spAutoFit/>
          </a:bodyPr>
          <a:lstStyle/>
          <a:p>
            <a:r>
              <a:rPr lang="en-GB" sz="2800" dirty="0"/>
              <a:t>https://www.youtube.com/watch?v=rLVp-CrBnPo</a:t>
            </a:r>
            <a:endParaRPr lang="en-GB" sz="2800" dirty="0"/>
          </a:p>
        </p:txBody>
      </p:sp>
      <p:sp>
        <p:nvSpPr>
          <p:cNvPr id="3" name="Rectangle 2"/>
          <p:cNvSpPr/>
          <p:nvPr/>
        </p:nvSpPr>
        <p:spPr>
          <a:xfrm>
            <a:off x="1062848" y="309860"/>
            <a:ext cx="1035206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Mayo and Hawthorne experiments </a:t>
            </a:r>
          </a:p>
        </p:txBody>
      </p:sp>
      <p:pic>
        <p:nvPicPr>
          <p:cNvPr id="4" name="Picture 3"/>
          <p:cNvPicPr>
            <a:picLocks noChangeAspect="1"/>
          </p:cNvPicPr>
          <p:nvPr/>
        </p:nvPicPr>
        <p:blipFill>
          <a:blip r:embed="rId2"/>
          <a:stretch>
            <a:fillRect/>
          </a:stretch>
        </p:blipFill>
        <p:spPr>
          <a:xfrm>
            <a:off x="3614738" y="3367084"/>
            <a:ext cx="4810131" cy="2405066"/>
          </a:xfrm>
          <a:prstGeom prst="rect">
            <a:avLst/>
          </a:prstGeom>
        </p:spPr>
      </p:pic>
    </p:spTree>
    <p:extLst>
      <p:ext uri="{BB962C8B-B14F-4D97-AF65-F5344CB8AC3E}">
        <p14:creationId xmlns:p14="http://schemas.microsoft.com/office/powerpoint/2010/main" val="31085996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0688" y="1295698"/>
            <a:ext cx="6096000" cy="4678204"/>
          </a:xfrm>
          <a:prstGeom prst="rect">
            <a:avLst/>
          </a:prstGeom>
        </p:spPr>
        <p:txBody>
          <a:bodyPr>
            <a:spAutoFit/>
          </a:bodyPr>
          <a:lstStyle/>
          <a:p>
            <a:r>
              <a:rPr lang="en-GB" sz="2800" b="1" u="sng" dirty="0"/>
              <a:t>Task: </a:t>
            </a:r>
          </a:p>
          <a:p>
            <a:endParaRPr lang="en-GB" sz="2800" dirty="0"/>
          </a:p>
          <a:p>
            <a:endParaRPr lang="en-GB" sz="2800" dirty="0"/>
          </a:p>
          <a:p>
            <a:r>
              <a:rPr lang="en-GB" sz="2800" dirty="0"/>
              <a:t>Mayo/ Hawthorne quiz </a:t>
            </a:r>
          </a:p>
          <a:p>
            <a:endParaRPr lang="en-GB" sz="2800" dirty="0"/>
          </a:p>
          <a:p>
            <a:endParaRPr lang="en-GB" sz="2800" dirty="0"/>
          </a:p>
          <a:p>
            <a:endParaRPr lang="en-GB" sz="2800" dirty="0"/>
          </a:p>
          <a:p>
            <a:endParaRPr lang="en-GB" sz="2800" dirty="0"/>
          </a:p>
          <a:p>
            <a:endParaRPr lang="en-GB" sz="2800" b="1" dirty="0"/>
          </a:p>
          <a:p>
            <a:r>
              <a:rPr lang="en-GB" sz="2800" b="1" dirty="0"/>
              <a:t>Time: 10 mins </a:t>
            </a:r>
          </a:p>
          <a:p>
            <a:endParaRPr lang="en-GB" dirty="0"/>
          </a:p>
        </p:txBody>
      </p:sp>
      <p:sp>
        <p:nvSpPr>
          <p:cNvPr id="3" name="Rectangle 2"/>
          <p:cNvSpPr/>
          <p:nvPr/>
        </p:nvSpPr>
        <p:spPr>
          <a:xfrm>
            <a:off x="3963432" y="195560"/>
            <a:ext cx="3036409"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3 </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6748620" y="2871789"/>
            <a:ext cx="3843181" cy="2557462"/>
          </a:xfrm>
          <a:prstGeom prst="rect">
            <a:avLst/>
          </a:prstGeom>
        </p:spPr>
      </p:pic>
    </p:spTree>
    <p:extLst>
      <p:ext uri="{BB962C8B-B14F-4D97-AF65-F5344CB8AC3E}">
        <p14:creationId xmlns:p14="http://schemas.microsoft.com/office/powerpoint/2010/main" val="19140794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3025" y="1673602"/>
            <a:ext cx="10072688" cy="4832092"/>
          </a:xfrm>
          <a:prstGeom prst="rect">
            <a:avLst/>
          </a:prstGeom>
        </p:spPr>
        <p:txBody>
          <a:bodyPr wrap="square">
            <a:spAutoFit/>
          </a:bodyPr>
          <a:lstStyle/>
          <a:p>
            <a:r>
              <a:rPr lang="en-GB" sz="2800" dirty="0"/>
              <a:t>All humans have needs. The basic needs are regarded as warmth, food, clothing and shelter. These basic needs used to be what we needed to survive and for many thousands of years it was all that most humans could hope to obtain. </a:t>
            </a:r>
          </a:p>
          <a:p>
            <a:endParaRPr lang="en-GB" sz="2800" dirty="0"/>
          </a:p>
          <a:p>
            <a:endParaRPr lang="en-GB" sz="2800" dirty="0"/>
          </a:p>
          <a:p>
            <a:endParaRPr lang="en-GB" sz="2800" dirty="0"/>
          </a:p>
          <a:p>
            <a:endParaRPr lang="en-GB" sz="2800" dirty="0"/>
          </a:p>
          <a:p>
            <a:endParaRPr lang="en-GB" sz="2800" dirty="0"/>
          </a:p>
          <a:p>
            <a:endParaRPr lang="en-GB" sz="2800" dirty="0"/>
          </a:p>
          <a:p>
            <a:r>
              <a:rPr lang="en-GB" sz="2800" dirty="0"/>
              <a:t>The modern working man and woman are very different. </a:t>
            </a:r>
            <a:endParaRPr lang="en-GB" sz="2800" dirty="0"/>
          </a:p>
        </p:txBody>
      </p:sp>
      <p:sp>
        <p:nvSpPr>
          <p:cNvPr id="3" name="Rectangle 2"/>
          <p:cNvSpPr/>
          <p:nvPr/>
        </p:nvSpPr>
        <p:spPr>
          <a:xfrm>
            <a:off x="1639713" y="395585"/>
            <a:ext cx="8512523"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Maslow’s hierarchy of needs </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2166938" y="3833812"/>
            <a:ext cx="2686050" cy="1704975"/>
          </a:xfrm>
          <a:prstGeom prst="rect">
            <a:avLst/>
          </a:prstGeom>
        </p:spPr>
      </p:pic>
      <p:pic>
        <p:nvPicPr>
          <p:cNvPr id="5" name="Picture 4"/>
          <p:cNvPicPr>
            <a:picLocks noChangeAspect="1"/>
          </p:cNvPicPr>
          <p:nvPr/>
        </p:nvPicPr>
        <p:blipFill>
          <a:blip r:embed="rId3"/>
          <a:stretch>
            <a:fillRect/>
          </a:stretch>
        </p:blipFill>
        <p:spPr>
          <a:xfrm>
            <a:off x="6900863" y="3509963"/>
            <a:ext cx="3486149" cy="1752600"/>
          </a:xfrm>
          <a:prstGeom prst="rect">
            <a:avLst/>
          </a:prstGeom>
        </p:spPr>
      </p:pic>
    </p:spTree>
    <p:extLst>
      <p:ext uri="{BB962C8B-B14F-4D97-AF65-F5344CB8AC3E}">
        <p14:creationId xmlns:p14="http://schemas.microsoft.com/office/powerpoint/2010/main" val="23534848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4437" y="1475214"/>
            <a:ext cx="9615487" cy="4832092"/>
          </a:xfrm>
          <a:prstGeom prst="rect">
            <a:avLst/>
          </a:prstGeom>
        </p:spPr>
        <p:txBody>
          <a:bodyPr wrap="square">
            <a:spAutoFit/>
          </a:bodyPr>
          <a:lstStyle/>
          <a:p>
            <a:r>
              <a:rPr lang="en-GB" sz="2800" dirty="0"/>
              <a:t>Abraham Maslow, an American psychologist who worked in the middle part of the twentieth century, argued that we all have a hierarchy of needs. </a:t>
            </a:r>
          </a:p>
          <a:p>
            <a:endParaRPr lang="en-GB" sz="2800" dirty="0"/>
          </a:p>
          <a:p>
            <a:endParaRPr lang="en-GB" sz="2800" dirty="0"/>
          </a:p>
          <a:p>
            <a:endParaRPr lang="en-GB" sz="2800" dirty="0"/>
          </a:p>
          <a:p>
            <a:endParaRPr lang="en-GB" sz="2800" dirty="0"/>
          </a:p>
          <a:p>
            <a:endParaRPr lang="en-GB" sz="2800" b="1" dirty="0"/>
          </a:p>
          <a:p>
            <a:r>
              <a:rPr lang="en-GB" sz="2800" b="1" dirty="0"/>
              <a:t>He proposed that we all wish to attain the highest level of this hierarchy. However, before we can reach this highest level the lower levels of needs must be securely in place. </a:t>
            </a:r>
            <a:endParaRPr lang="en-GB" sz="2800" b="1" dirty="0"/>
          </a:p>
        </p:txBody>
      </p:sp>
      <p:pic>
        <p:nvPicPr>
          <p:cNvPr id="3" name="Picture 2"/>
          <p:cNvPicPr>
            <a:picLocks noChangeAspect="1"/>
          </p:cNvPicPr>
          <p:nvPr/>
        </p:nvPicPr>
        <p:blipFill>
          <a:blip r:embed="rId2"/>
          <a:stretch>
            <a:fillRect/>
          </a:stretch>
        </p:blipFill>
        <p:spPr>
          <a:xfrm>
            <a:off x="1750916" y="534134"/>
            <a:ext cx="8090093" cy="646232"/>
          </a:xfrm>
          <a:prstGeom prst="rect">
            <a:avLst/>
          </a:prstGeom>
        </p:spPr>
      </p:pic>
      <p:pic>
        <p:nvPicPr>
          <p:cNvPr id="4" name="Picture 3"/>
          <p:cNvPicPr>
            <a:picLocks noChangeAspect="1"/>
          </p:cNvPicPr>
          <p:nvPr/>
        </p:nvPicPr>
        <p:blipFill>
          <a:blip r:embed="rId3"/>
          <a:stretch>
            <a:fillRect/>
          </a:stretch>
        </p:blipFill>
        <p:spPr>
          <a:xfrm>
            <a:off x="5386387" y="2542002"/>
            <a:ext cx="3643313" cy="2082385"/>
          </a:xfrm>
          <a:prstGeom prst="rect">
            <a:avLst/>
          </a:prstGeom>
        </p:spPr>
      </p:pic>
      <p:pic>
        <p:nvPicPr>
          <p:cNvPr id="5" name="Picture 4"/>
          <p:cNvPicPr>
            <a:picLocks noChangeAspect="1"/>
          </p:cNvPicPr>
          <p:nvPr/>
        </p:nvPicPr>
        <p:blipFill>
          <a:blip r:embed="rId4"/>
          <a:stretch>
            <a:fillRect/>
          </a:stretch>
        </p:blipFill>
        <p:spPr>
          <a:xfrm>
            <a:off x="1750916" y="3028950"/>
            <a:ext cx="2197421" cy="1724620"/>
          </a:xfrm>
          <a:prstGeom prst="rect">
            <a:avLst/>
          </a:prstGeom>
        </p:spPr>
      </p:pic>
    </p:spTree>
    <p:extLst>
      <p:ext uri="{BB962C8B-B14F-4D97-AF65-F5344CB8AC3E}">
        <p14:creationId xmlns:p14="http://schemas.microsoft.com/office/powerpoint/2010/main" val="39425892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7226" y="379241"/>
            <a:ext cx="11044237" cy="6109435"/>
          </a:xfrm>
          <a:prstGeom prst="rect">
            <a:avLst/>
          </a:prstGeom>
        </p:spPr>
      </p:pic>
    </p:spTree>
    <p:extLst>
      <p:ext uri="{BB962C8B-B14F-4D97-AF65-F5344CB8AC3E}">
        <p14:creationId xmlns:p14="http://schemas.microsoft.com/office/powerpoint/2010/main" val="2124155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3952" y="1194654"/>
            <a:ext cx="9872663" cy="3970318"/>
          </a:xfrm>
          <a:prstGeom prst="rect">
            <a:avLst/>
          </a:prstGeom>
        </p:spPr>
        <p:txBody>
          <a:bodyPr wrap="square">
            <a:spAutoFit/>
          </a:bodyPr>
          <a:lstStyle/>
          <a:p>
            <a:endParaRPr lang="en-GB" sz="2800" dirty="0"/>
          </a:p>
          <a:p>
            <a:r>
              <a:rPr lang="en-GB" sz="2800" dirty="0"/>
              <a:t>When this hierarchy is applied to the workplace managers must examine how they can satisfy the needs of employees. To satisfy the basic needs of food, warmth, clothing and shelter, workers </a:t>
            </a:r>
            <a:r>
              <a:rPr lang="en-GB" sz="2800" b="1" dirty="0"/>
              <a:t>must have an income; so a reasonable level of pay is a requirement to satisfy these needs.</a:t>
            </a:r>
          </a:p>
          <a:p>
            <a:endParaRPr lang="en-GB" sz="2800" dirty="0"/>
          </a:p>
          <a:p>
            <a:r>
              <a:rPr lang="en-GB" sz="2800" dirty="0"/>
              <a:t> </a:t>
            </a:r>
          </a:p>
          <a:p>
            <a:endParaRPr lang="en-GB" sz="2800" dirty="0"/>
          </a:p>
        </p:txBody>
      </p:sp>
      <p:pic>
        <p:nvPicPr>
          <p:cNvPr id="3" name="Picture 2"/>
          <p:cNvPicPr>
            <a:picLocks noChangeAspect="1"/>
          </p:cNvPicPr>
          <p:nvPr/>
        </p:nvPicPr>
        <p:blipFill>
          <a:blip r:embed="rId2"/>
          <a:stretch>
            <a:fillRect/>
          </a:stretch>
        </p:blipFill>
        <p:spPr>
          <a:xfrm>
            <a:off x="2065238" y="548422"/>
            <a:ext cx="8090093" cy="646232"/>
          </a:xfrm>
          <a:prstGeom prst="rect">
            <a:avLst/>
          </a:prstGeom>
        </p:spPr>
      </p:pic>
      <p:pic>
        <p:nvPicPr>
          <p:cNvPr id="4" name="Picture 3"/>
          <p:cNvPicPr>
            <a:picLocks noChangeAspect="1"/>
          </p:cNvPicPr>
          <p:nvPr/>
        </p:nvPicPr>
        <p:blipFill>
          <a:blip r:embed="rId3"/>
          <a:stretch>
            <a:fillRect/>
          </a:stretch>
        </p:blipFill>
        <p:spPr>
          <a:xfrm>
            <a:off x="2352675" y="4276724"/>
            <a:ext cx="2171700" cy="2105025"/>
          </a:xfrm>
          <a:prstGeom prst="rect">
            <a:avLst/>
          </a:prstGeom>
        </p:spPr>
      </p:pic>
      <p:pic>
        <p:nvPicPr>
          <p:cNvPr id="5" name="Picture 4"/>
          <p:cNvPicPr>
            <a:picLocks noChangeAspect="1"/>
          </p:cNvPicPr>
          <p:nvPr/>
        </p:nvPicPr>
        <p:blipFill>
          <a:blip r:embed="rId4"/>
          <a:stretch>
            <a:fillRect/>
          </a:stretch>
        </p:blipFill>
        <p:spPr>
          <a:xfrm>
            <a:off x="5203666" y="4243388"/>
            <a:ext cx="6200144" cy="2138361"/>
          </a:xfrm>
          <a:prstGeom prst="rect">
            <a:avLst/>
          </a:prstGeom>
        </p:spPr>
      </p:pic>
    </p:spTree>
    <p:extLst>
      <p:ext uri="{BB962C8B-B14F-4D97-AF65-F5344CB8AC3E}">
        <p14:creationId xmlns:p14="http://schemas.microsoft.com/office/powerpoint/2010/main" val="24162425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1105" y="1347311"/>
            <a:ext cx="9329738" cy="2246769"/>
          </a:xfrm>
          <a:prstGeom prst="rect">
            <a:avLst/>
          </a:prstGeom>
        </p:spPr>
        <p:txBody>
          <a:bodyPr wrap="square">
            <a:spAutoFit/>
          </a:bodyPr>
          <a:lstStyle/>
          <a:p>
            <a:endParaRPr lang="en-GB" sz="2800" dirty="0"/>
          </a:p>
          <a:p>
            <a:r>
              <a:rPr lang="en-GB" sz="2800" dirty="0"/>
              <a:t>The next level, security, means that workers must be able to predict their future with some degree of certainty. To allow employees to do this, managers should offer contracts of work, some form of sickness benefits and pension schemes.</a:t>
            </a:r>
          </a:p>
        </p:txBody>
      </p:sp>
      <p:pic>
        <p:nvPicPr>
          <p:cNvPr id="3" name="Picture 2"/>
          <p:cNvPicPr>
            <a:picLocks noChangeAspect="1"/>
          </p:cNvPicPr>
          <p:nvPr/>
        </p:nvPicPr>
        <p:blipFill>
          <a:blip r:embed="rId2"/>
          <a:stretch>
            <a:fillRect/>
          </a:stretch>
        </p:blipFill>
        <p:spPr>
          <a:xfrm>
            <a:off x="1850928" y="576997"/>
            <a:ext cx="8090093" cy="646232"/>
          </a:xfrm>
          <a:prstGeom prst="rect">
            <a:avLst/>
          </a:prstGeom>
        </p:spPr>
      </p:pic>
      <p:pic>
        <p:nvPicPr>
          <p:cNvPr id="4" name="Picture 3"/>
          <p:cNvPicPr>
            <a:picLocks noChangeAspect="1"/>
          </p:cNvPicPr>
          <p:nvPr/>
        </p:nvPicPr>
        <p:blipFill>
          <a:blip r:embed="rId3"/>
          <a:stretch>
            <a:fillRect/>
          </a:stretch>
        </p:blipFill>
        <p:spPr>
          <a:xfrm>
            <a:off x="2114550" y="3910012"/>
            <a:ext cx="2305050" cy="1981200"/>
          </a:xfrm>
          <a:prstGeom prst="rect">
            <a:avLst/>
          </a:prstGeom>
        </p:spPr>
      </p:pic>
      <p:pic>
        <p:nvPicPr>
          <p:cNvPr id="5" name="Picture 4"/>
          <p:cNvPicPr>
            <a:picLocks noChangeAspect="1"/>
          </p:cNvPicPr>
          <p:nvPr/>
        </p:nvPicPr>
        <p:blipFill>
          <a:blip r:embed="rId4"/>
          <a:stretch>
            <a:fillRect/>
          </a:stretch>
        </p:blipFill>
        <p:spPr>
          <a:xfrm>
            <a:off x="5872163" y="3910012"/>
            <a:ext cx="3438524" cy="2279891"/>
          </a:xfrm>
          <a:prstGeom prst="rect">
            <a:avLst/>
          </a:prstGeom>
        </p:spPr>
      </p:pic>
    </p:spTree>
    <p:extLst>
      <p:ext uri="{BB962C8B-B14F-4D97-AF65-F5344CB8AC3E}">
        <p14:creationId xmlns:p14="http://schemas.microsoft.com/office/powerpoint/2010/main" val="22763763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4450" y="1221938"/>
            <a:ext cx="9929813" cy="5386090"/>
          </a:xfrm>
          <a:prstGeom prst="rect">
            <a:avLst/>
          </a:prstGeom>
        </p:spPr>
        <p:txBody>
          <a:bodyPr wrap="square">
            <a:spAutoFit/>
          </a:bodyPr>
          <a:lstStyle/>
          <a:p>
            <a:endParaRPr lang="en-GB" dirty="0"/>
          </a:p>
          <a:p>
            <a:r>
              <a:rPr lang="en-GB" sz="2800" dirty="0"/>
              <a:t>The next level, love and belonging, can be satisfied by designing jobs so that they involve interactive work – this is group working again. There should be an opportunity for social interaction in the workplace, such as meeting places or provision of a social facility such as a club. </a:t>
            </a:r>
          </a:p>
          <a:p>
            <a:endParaRPr lang="en-GB" sz="2800" dirty="0"/>
          </a:p>
          <a:p>
            <a:endParaRPr lang="en-GB" sz="2800" dirty="0"/>
          </a:p>
          <a:p>
            <a:endParaRPr lang="en-GB" sz="2800" dirty="0"/>
          </a:p>
          <a:p>
            <a:endParaRPr lang="en-GB" sz="2800" b="1" dirty="0"/>
          </a:p>
          <a:p>
            <a:r>
              <a:rPr lang="en-GB" sz="2800" b="1" dirty="0"/>
              <a:t>Workers also need to be able to spend time with their families, so social working hours and a decent holiday entitlement are a must</a:t>
            </a:r>
            <a:r>
              <a:rPr lang="en-GB" sz="2800" dirty="0"/>
              <a:t>.</a:t>
            </a:r>
          </a:p>
          <a:p>
            <a:endParaRPr lang="en-GB" dirty="0"/>
          </a:p>
        </p:txBody>
      </p:sp>
      <p:pic>
        <p:nvPicPr>
          <p:cNvPr id="3" name="Picture 2"/>
          <p:cNvPicPr>
            <a:picLocks noChangeAspect="1"/>
          </p:cNvPicPr>
          <p:nvPr/>
        </p:nvPicPr>
        <p:blipFill>
          <a:blip r:embed="rId2"/>
          <a:stretch>
            <a:fillRect/>
          </a:stretch>
        </p:blipFill>
        <p:spPr>
          <a:xfrm>
            <a:off x="2050953" y="419834"/>
            <a:ext cx="8090093" cy="646232"/>
          </a:xfrm>
          <a:prstGeom prst="rect">
            <a:avLst/>
          </a:prstGeom>
        </p:spPr>
      </p:pic>
      <p:pic>
        <p:nvPicPr>
          <p:cNvPr id="4" name="Picture 3"/>
          <p:cNvPicPr>
            <a:picLocks noChangeAspect="1"/>
          </p:cNvPicPr>
          <p:nvPr/>
        </p:nvPicPr>
        <p:blipFill>
          <a:blip r:embed="rId3"/>
          <a:stretch>
            <a:fillRect/>
          </a:stretch>
        </p:blipFill>
        <p:spPr>
          <a:xfrm>
            <a:off x="7731222" y="3509771"/>
            <a:ext cx="2409824" cy="1624204"/>
          </a:xfrm>
          <a:prstGeom prst="rect">
            <a:avLst/>
          </a:prstGeom>
        </p:spPr>
      </p:pic>
      <p:pic>
        <p:nvPicPr>
          <p:cNvPr id="5" name="Picture 4"/>
          <p:cNvPicPr>
            <a:picLocks noChangeAspect="1"/>
          </p:cNvPicPr>
          <p:nvPr/>
        </p:nvPicPr>
        <p:blipFill>
          <a:blip r:embed="rId4"/>
          <a:stretch>
            <a:fillRect/>
          </a:stretch>
        </p:blipFill>
        <p:spPr>
          <a:xfrm>
            <a:off x="3581399" y="3509771"/>
            <a:ext cx="2828925" cy="1609725"/>
          </a:xfrm>
          <a:prstGeom prst="rect">
            <a:avLst/>
          </a:prstGeom>
        </p:spPr>
      </p:pic>
    </p:spTree>
    <p:extLst>
      <p:ext uri="{BB962C8B-B14F-4D97-AF65-F5344CB8AC3E}">
        <p14:creationId xmlns:p14="http://schemas.microsoft.com/office/powerpoint/2010/main" val="4045745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2530" y="1370350"/>
            <a:ext cx="9344025" cy="4832092"/>
          </a:xfrm>
          <a:prstGeom prst="rect">
            <a:avLst/>
          </a:prstGeom>
        </p:spPr>
        <p:txBody>
          <a:bodyPr wrap="square">
            <a:spAutoFit/>
          </a:bodyPr>
          <a:lstStyle/>
          <a:p>
            <a:r>
              <a:rPr lang="en-GB" sz="2800" dirty="0"/>
              <a:t>Motivation theory examines the different ideas that have evolved or been proposed over the last century, each of which propose different methods and techniques of getting the best performance from the workforce. </a:t>
            </a:r>
          </a:p>
          <a:p>
            <a:endParaRPr lang="en-GB" sz="2800" dirty="0"/>
          </a:p>
          <a:p>
            <a:endParaRPr lang="en-GB" sz="2800" dirty="0"/>
          </a:p>
          <a:p>
            <a:endParaRPr lang="en-GB" sz="2800" dirty="0"/>
          </a:p>
          <a:p>
            <a:endParaRPr lang="en-GB" sz="2800" dirty="0"/>
          </a:p>
          <a:p>
            <a:r>
              <a:rPr lang="en-GB" sz="2800" dirty="0"/>
              <a:t>Effective motivation creates the desire and energy to complete tasks involved in a job to the highest possible standard. </a:t>
            </a:r>
            <a:r>
              <a:rPr lang="en-GB" sz="2800" b="1" dirty="0"/>
              <a:t>Motivation creates commitment to the job and the employer. </a:t>
            </a:r>
            <a:endParaRPr lang="en-GB" sz="2800" b="1" dirty="0"/>
          </a:p>
        </p:txBody>
      </p:sp>
      <p:sp>
        <p:nvSpPr>
          <p:cNvPr id="3" name="Rectangle 2"/>
          <p:cNvSpPr/>
          <p:nvPr/>
        </p:nvSpPr>
        <p:spPr>
          <a:xfrm>
            <a:off x="2614626" y="324148"/>
            <a:ext cx="6419835"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Motivational theories</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6729413" y="2943433"/>
            <a:ext cx="2705100" cy="1685925"/>
          </a:xfrm>
          <a:prstGeom prst="rect">
            <a:avLst/>
          </a:prstGeom>
        </p:spPr>
      </p:pic>
      <p:pic>
        <p:nvPicPr>
          <p:cNvPr id="5" name="Picture 4"/>
          <p:cNvPicPr>
            <a:picLocks noChangeAspect="1"/>
          </p:cNvPicPr>
          <p:nvPr/>
        </p:nvPicPr>
        <p:blipFill>
          <a:blip r:embed="rId3"/>
          <a:stretch>
            <a:fillRect/>
          </a:stretch>
        </p:blipFill>
        <p:spPr>
          <a:xfrm>
            <a:off x="2614626" y="3188144"/>
            <a:ext cx="2062162" cy="1441214"/>
          </a:xfrm>
          <a:prstGeom prst="rect">
            <a:avLst/>
          </a:prstGeom>
        </p:spPr>
      </p:pic>
    </p:spTree>
    <p:extLst>
      <p:ext uri="{BB962C8B-B14F-4D97-AF65-F5344CB8AC3E}">
        <p14:creationId xmlns:p14="http://schemas.microsoft.com/office/powerpoint/2010/main" val="343021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3974" y="671512"/>
            <a:ext cx="9944100" cy="6124754"/>
          </a:xfrm>
          <a:prstGeom prst="rect">
            <a:avLst/>
          </a:prstGeom>
        </p:spPr>
        <p:txBody>
          <a:bodyPr wrap="square">
            <a:spAutoFit/>
          </a:bodyPr>
          <a:lstStyle/>
          <a:p>
            <a:endParaRPr lang="en-GB" sz="2800" dirty="0"/>
          </a:p>
          <a:p>
            <a:r>
              <a:rPr lang="en-GB" sz="2800" dirty="0"/>
              <a:t>The fourth level, esteem needs, can to an extent be satisfied by communication from managers assuring the workers that they are doing good jobs. </a:t>
            </a:r>
            <a:r>
              <a:rPr lang="en-GB" sz="2800" b="1" dirty="0"/>
              <a:t>There should be the opportunity for workers to be able to train, to improve their prospects and improve the quality of their work. </a:t>
            </a:r>
          </a:p>
          <a:p>
            <a:endParaRPr lang="en-GB" sz="2800" dirty="0"/>
          </a:p>
          <a:p>
            <a:endParaRPr lang="en-GB" sz="2800" dirty="0"/>
          </a:p>
          <a:p>
            <a:endParaRPr lang="en-GB" sz="2800" dirty="0"/>
          </a:p>
          <a:p>
            <a:endParaRPr lang="en-GB" sz="2800" dirty="0"/>
          </a:p>
          <a:p>
            <a:r>
              <a:rPr lang="en-GB" sz="2800" dirty="0"/>
              <a:t>They must be able to give some input into the decision-making process. One way of achieving this is through participation in quality circles. Also job enrichment is an important part of satisfying this need.</a:t>
            </a:r>
            <a:endParaRPr lang="en-GB" sz="2800" dirty="0"/>
          </a:p>
        </p:txBody>
      </p:sp>
      <p:pic>
        <p:nvPicPr>
          <p:cNvPr id="3" name="Picture 2"/>
          <p:cNvPicPr>
            <a:picLocks noChangeAspect="1"/>
          </p:cNvPicPr>
          <p:nvPr/>
        </p:nvPicPr>
        <p:blipFill>
          <a:blip r:embed="rId2"/>
          <a:stretch>
            <a:fillRect/>
          </a:stretch>
        </p:blipFill>
        <p:spPr>
          <a:xfrm>
            <a:off x="2250978" y="348396"/>
            <a:ext cx="8090093" cy="646232"/>
          </a:xfrm>
          <a:prstGeom prst="rect">
            <a:avLst/>
          </a:prstGeom>
        </p:spPr>
      </p:pic>
      <p:pic>
        <p:nvPicPr>
          <p:cNvPr id="4" name="Picture 3"/>
          <p:cNvPicPr>
            <a:picLocks noChangeAspect="1"/>
          </p:cNvPicPr>
          <p:nvPr/>
        </p:nvPicPr>
        <p:blipFill>
          <a:blip r:embed="rId3"/>
          <a:stretch>
            <a:fillRect/>
          </a:stretch>
        </p:blipFill>
        <p:spPr>
          <a:xfrm>
            <a:off x="8068130" y="3214688"/>
            <a:ext cx="1856920" cy="1314449"/>
          </a:xfrm>
          <a:prstGeom prst="rect">
            <a:avLst/>
          </a:prstGeom>
        </p:spPr>
      </p:pic>
      <p:pic>
        <p:nvPicPr>
          <p:cNvPr id="5" name="Picture 4"/>
          <p:cNvPicPr>
            <a:picLocks noChangeAspect="1"/>
          </p:cNvPicPr>
          <p:nvPr/>
        </p:nvPicPr>
        <p:blipFill>
          <a:blip r:embed="rId4"/>
          <a:stretch>
            <a:fillRect/>
          </a:stretch>
        </p:blipFill>
        <p:spPr>
          <a:xfrm>
            <a:off x="5414963" y="3005139"/>
            <a:ext cx="1766886" cy="1766886"/>
          </a:xfrm>
          <a:prstGeom prst="rect">
            <a:avLst/>
          </a:prstGeom>
        </p:spPr>
      </p:pic>
    </p:spTree>
    <p:extLst>
      <p:ext uri="{BB962C8B-B14F-4D97-AF65-F5344CB8AC3E}">
        <p14:creationId xmlns:p14="http://schemas.microsoft.com/office/powerpoint/2010/main" val="31190140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398" y="1218457"/>
            <a:ext cx="9772651" cy="5262979"/>
          </a:xfrm>
          <a:prstGeom prst="rect">
            <a:avLst/>
          </a:prstGeom>
        </p:spPr>
        <p:txBody>
          <a:bodyPr wrap="square">
            <a:spAutoFit/>
          </a:bodyPr>
          <a:lstStyle/>
          <a:p>
            <a:r>
              <a:rPr lang="en-GB" sz="2800" dirty="0"/>
              <a:t>At the highest level, self-actualisation, workers achieve what they are capable of doing. The key to this is promotion. Workers should be able to climb to a level within the organisation that enables them to demonstrate their talents in a job they are most suited to. They should be given as much freedom over their tasks as possible; they should be allowed to do the job in the way that they know best. The ideas of empowerment in the workplace relate to this.</a:t>
            </a:r>
          </a:p>
          <a:p>
            <a:endParaRPr lang="en-GB" sz="2800" dirty="0"/>
          </a:p>
          <a:p>
            <a:r>
              <a:rPr lang="en-GB" sz="2800" b="1" dirty="0"/>
              <a:t>Managers must consider whether </a:t>
            </a:r>
          </a:p>
          <a:p>
            <a:r>
              <a:rPr lang="en-GB" sz="2800" b="1" dirty="0"/>
              <a:t>all workers need to have all levels </a:t>
            </a:r>
          </a:p>
          <a:p>
            <a:r>
              <a:rPr lang="en-GB" sz="2800" b="1" dirty="0"/>
              <a:t>satisfied. </a:t>
            </a:r>
          </a:p>
        </p:txBody>
      </p:sp>
      <p:pic>
        <p:nvPicPr>
          <p:cNvPr id="3" name="Picture 2"/>
          <p:cNvPicPr>
            <a:picLocks noChangeAspect="1"/>
          </p:cNvPicPr>
          <p:nvPr/>
        </p:nvPicPr>
        <p:blipFill>
          <a:blip r:embed="rId2"/>
          <a:stretch>
            <a:fillRect/>
          </a:stretch>
        </p:blipFill>
        <p:spPr>
          <a:xfrm>
            <a:off x="2136678" y="362684"/>
            <a:ext cx="8090093" cy="646232"/>
          </a:xfrm>
          <a:prstGeom prst="rect">
            <a:avLst/>
          </a:prstGeom>
        </p:spPr>
      </p:pic>
      <p:pic>
        <p:nvPicPr>
          <p:cNvPr id="4" name="Picture 3"/>
          <p:cNvPicPr>
            <a:picLocks noChangeAspect="1"/>
          </p:cNvPicPr>
          <p:nvPr/>
        </p:nvPicPr>
        <p:blipFill>
          <a:blip r:embed="rId3"/>
          <a:stretch>
            <a:fillRect/>
          </a:stretch>
        </p:blipFill>
        <p:spPr>
          <a:xfrm>
            <a:off x="7672387" y="4549350"/>
            <a:ext cx="3395662" cy="2141627"/>
          </a:xfrm>
          <a:prstGeom prst="rect">
            <a:avLst/>
          </a:prstGeom>
        </p:spPr>
      </p:pic>
    </p:spTree>
    <p:extLst>
      <p:ext uri="{BB962C8B-B14F-4D97-AF65-F5344CB8AC3E}">
        <p14:creationId xmlns:p14="http://schemas.microsoft.com/office/powerpoint/2010/main" val="28343290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7263" y="1350527"/>
            <a:ext cx="10644187" cy="5262979"/>
          </a:xfrm>
          <a:prstGeom prst="rect">
            <a:avLst/>
          </a:prstGeom>
        </p:spPr>
        <p:txBody>
          <a:bodyPr wrap="square">
            <a:spAutoFit/>
          </a:bodyPr>
          <a:lstStyle/>
          <a:p>
            <a:r>
              <a:rPr lang="en-GB" sz="2800" dirty="0"/>
              <a:t>It would be an expensive business to satisfy all the needs of all employees, up to and including self-actualisation. What managers must be aware of is the trade-off between extra quality and output that comes with satisfaction of each level of needs, and the cost of satisfying these needs. </a:t>
            </a:r>
          </a:p>
          <a:p>
            <a:endParaRPr lang="en-GB" sz="2800" dirty="0"/>
          </a:p>
          <a:p>
            <a:endParaRPr lang="en-GB" sz="2800" dirty="0"/>
          </a:p>
          <a:p>
            <a:endParaRPr lang="en-GB" sz="2800" dirty="0"/>
          </a:p>
          <a:p>
            <a:r>
              <a:rPr lang="en-GB" sz="2800" dirty="0"/>
              <a:t>For example, it may be realistic to satisfy only basic and security needs for the mass of a business’s workers, and concentrate on satisfying the higher needs of those workers who are core to the future success of the business.</a:t>
            </a:r>
            <a:endParaRPr lang="en-GB" sz="2800" dirty="0"/>
          </a:p>
        </p:txBody>
      </p:sp>
      <p:pic>
        <p:nvPicPr>
          <p:cNvPr id="3" name="Picture 2"/>
          <p:cNvPicPr>
            <a:picLocks noChangeAspect="1"/>
          </p:cNvPicPr>
          <p:nvPr/>
        </p:nvPicPr>
        <p:blipFill>
          <a:blip r:embed="rId2"/>
          <a:stretch>
            <a:fillRect/>
          </a:stretch>
        </p:blipFill>
        <p:spPr>
          <a:xfrm>
            <a:off x="1936653" y="319821"/>
            <a:ext cx="8090093" cy="646232"/>
          </a:xfrm>
          <a:prstGeom prst="rect">
            <a:avLst/>
          </a:prstGeom>
        </p:spPr>
      </p:pic>
      <p:pic>
        <p:nvPicPr>
          <p:cNvPr id="4" name="Picture 3"/>
          <p:cNvPicPr>
            <a:picLocks noChangeAspect="1"/>
          </p:cNvPicPr>
          <p:nvPr/>
        </p:nvPicPr>
        <p:blipFill>
          <a:blip r:embed="rId3"/>
          <a:stretch>
            <a:fillRect/>
          </a:stretch>
        </p:blipFill>
        <p:spPr>
          <a:xfrm>
            <a:off x="3700461" y="3318655"/>
            <a:ext cx="3419475" cy="1301535"/>
          </a:xfrm>
          <a:prstGeom prst="rect">
            <a:avLst/>
          </a:prstGeom>
        </p:spPr>
      </p:pic>
      <p:pic>
        <p:nvPicPr>
          <p:cNvPr id="5" name="Picture 4"/>
          <p:cNvPicPr>
            <a:picLocks noChangeAspect="1"/>
          </p:cNvPicPr>
          <p:nvPr/>
        </p:nvPicPr>
        <p:blipFill>
          <a:blip r:embed="rId4"/>
          <a:stretch>
            <a:fillRect/>
          </a:stretch>
        </p:blipFill>
        <p:spPr>
          <a:xfrm>
            <a:off x="7600951" y="3468724"/>
            <a:ext cx="2952749" cy="1151466"/>
          </a:xfrm>
          <a:prstGeom prst="rect">
            <a:avLst/>
          </a:prstGeom>
        </p:spPr>
      </p:pic>
    </p:spTree>
    <p:extLst>
      <p:ext uri="{BB962C8B-B14F-4D97-AF65-F5344CB8AC3E}">
        <p14:creationId xmlns:p14="http://schemas.microsoft.com/office/powerpoint/2010/main" val="33510776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83701" y="1815584"/>
            <a:ext cx="7424597" cy="523220"/>
          </a:xfrm>
          <a:prstGeom prst="rect">
            <a:avLst/>
          </a:prstGeom>
        </p:spPr>
        <p:txBody>
          <a:bodyPr wrap="none">
            <a:spAutoFit/>
          </a:bodyPr>
          <a:lstStyle/>
          <a:p>
            <a:r>
              <a:rPr lang="en-GB" sz="2800" dirty="0"/>
              <a:t>https://www.youtube.com/watch?v=3St5OoLYTJ0</a:t>
            </a:r>
            <a:endParaRPr lang="en-GB" sz="2800" dirty="0"/>
          </a:p>
        </p:txBody>
      </p:sp>
      <p:sp>
        <p:nvSpPr>
          <p:cNvPr id="4" name="Rectangle 3"/>
          <p:cNvSpPr/>
          <p:nvPr/>
        </p:nvSpPr>
        <p:spPr>
          <a:xfrm>
            <a:off x="909484" y="309860"/>
            <a:ext cx="10373032"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YouTube video – Maslow Hierarchy </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5" name="Picture 4"/>
          <p:cNvPicPr>
            <a:picLocks noChangeAspect="1"/>
          </p:cNvPicPr>
          <p:nvPr/>
        </p:nvPicPr>
        <p:blipFill>
          <a:blip r:embed="rId2"/>
          <a:stretch>
            <a:fillRect/>
          </a:stretch>
        </p:blipFill>
        <p:spPr>
          <a:xfrm>
            <a:off x="3243263" y="3045620"/>
            <a:ext cx="5710236" cy="2855118"/>
          </a:xfrm>
          <a:prstGeom prst="rect">
            <a:avLst/>
          </a:prstGeom>
        </p:spPr>
      </p:pic>
    </p:spTree>
    <p:extLst>
      <p:ext uri="{BB962C8B-B14F-4D97-AF65-F5344CB8AC3E}">
        <p14:creationId xmlns:p14="http://schemas.microsoft.com/office/powerpoint/2010/main" val="19762577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66837" y="1499533"/>
            <a:ext cx="8829675" cy="4401205"/>
          </a:xfrm>
          <a:prstGeom prst="rect">
            <a:avLst/>
          </a:prstGeom>
        </p:spPr>
        <p:txBody>
          <a:bodyPr wrap="square">
            <a:spAutoFit/>
          </a:bodyPr>
          <a:lstStyle/>
          <a:p>
            <a:r>
              <a:rPr lang="en-GB" sz="2800" b="1" u="sng" dirty="0"/>
              <a:t>Task: </a:t>
            </a:r>
          </a:p>
          <a:p>
            <a:endParaRPr lang="en-GB" sz="2800" dirty="0"/>
          </a:p>
          <a:p>
            <a:r>
              <a:rPr lang="en-GB" sz="2800" dirty="0"/>
              <a:t>Draw a Maslow's hierarchy of needs and explain each section. </a:t>
            </a:r>
          </a:p>
          <a:p>
            <a:endParaRPr lang="en-GB" sz="2800" dirty="0"/>
          </a:p>
          <a:p>
            <a:endParaRPr lang="en-GB" sz="2800" dirty="0"/>
          </a:p>
          <a:p>
            <a:endParaRPr lang="en-GB" sz="2800" dirty="0"/>
          </a:p>
          <a:p>
            <a:endParaRPr lang="en-GB" sz="2800" dirty="0"/>
          </a:p>
          <a:p>
            <a:endParaRPr lang="en-GB" sz="2800" b="1" dirty="0"/>
          </a:p>
          <a:p>
            <a:r>
              <a:rPr lang="en-GB" sz="2800" b="1" dirty="0"/>
              <a:t>Time: 30 mins </a:t>
            </a:r>
          </a:p>
        </p:txBody>
      </p:sp>
      <p:sp>
        <p:nvSpPr>
          <p:cNvPr id="3" name="Rectangle 2"/>
          <p:cNvSpPr/>
          <p:nvPr/>
        </p:nvSpPr>
        <p:spPr>
          <a:xfrm>
            <a:off x="4342018" y="309860"/>
            <a:ext cx="2879314"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4</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5586413" y="3086498"/>
            <a:ext cx="4397169" cy="3280965"/>
          </a:xfrm>
          <a:prstGeom prst="rect">
            <a:avLst/>
          </a:prstGeom>
        </p:spPr>
      </p:pic>
    </p:spTree>
    <p:extLst>
      <p:ext uri="{BB962C8B-B14F-4D97-AF65-F5344CB8AC3E}">
        <p14:creationId xmlns:p14="http://schemas.microsoft.com/office/powerpoint/2010/main" val="38776274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28700" y="1263640"/>
            <a:ext cx="10015538" cy="5109091"/>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Introduce the aims and objectives for the session.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Discuss in groups, what is motivation?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Explain Taylors motivational theory and give examples.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Complete a written description of Taylors motivational theory.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Discuss Mayo and Hawthorne’s experiments.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Show a YouTube video on the experiment’s.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Complete a quiz on Mayo and Hawthorne’s experiments.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Explain Maslow’s Hierarchy of needs and give examples.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Show a YouTube video on Maslow’s Hierarchy of needs.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Draw a Maslow’s hierarchy of needs and explain each section.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Recap the aims and objectives for the session.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p:cNvSpPr/>
          <p:nvPr/>
        </p:nvSpPr>
        <p:spPr>
          <a:xfrm>
            <a:off x="2184338" y="240297"/>
            <a:ext cx="6737486"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Motivational theorists </a:t>
            </a:r>
          </a:p>
        </p:txBody>
      </p:sp>
      <p:pic>
        <p:nvPicPr>
          <p:cNvPr id="6" name="Picture 5"/>
          <p:cNvPicPr>
            <a:picLocks noChangeAspect="1"/>
          </p:cNvPicPr>
          <p:nvPr/>
        </p:nvPicPr>
        <p:blipFill>
          <a:blip r:embed="rId2"/>
          <a:stretch>
            <a:fillRect/>
          </a:stretch>
        </p:blipFill>
        <p:spPr>
          <a:xfrm>
            <a:off x="9567862" y="546884"/>
            <a:ext cx="1771650" cy="1333500"/>
          </a:xfrm>
          <a:prstGeom prst="rect">
            <a:avLst/>
          </a:prstGeom>
        </p:spPr>
      </p:pic>
      <p:pic>
        <p:nvPicPr>
          <p:cNvPr id="7" name="Picture 6"/>
          <p:cNvPicPr>
            <a:picLocks noChangeAspect="1"/>
          </p:cNvPicPr>
          <p:nvPr/>
        </p:nvPicPr>
        <p:blipFill>
          <a:blip r:embed="rId3"/>
          <a:stretch>
            <a:fillRect/>
          </a:stretch>
        </p:blipFill>
        <p:spPr>
          <a:xfrm>
            <a:off x="9931063" y="3571875"/>
            <a:ext cx="1960900" cy="1300162"/>
          </a:xfrm>
          <a:prstGeom prst="rect">
            <a:avLst/>
          </a:prstGeom>
        </p:spPr>
      </p:pic>
    </p:spTree>
    <p:extLst>
      <p:ext uri="{BB962C8B-B14F-4D97-AF65-F5344CB8AC3E}">
        <p14:creationId xmlns:p14="http://schemas.microsoft.com/office/powerpoint/2010/main" val="3439442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79713" y="1646498"/>
            <a:ext cx="7703840" cy="4247317"/>
          </a:xfrm>
          <a:prstGeom prst="rect">
            <a:avLst/>
          </a:prstGeom>
          <a:noFill/>
        </p:spPr>
        <p:txBody>
          <a:bodyPr wrap="none" rtlCol="0">
            <a:spAutoFit/>
          </a:bodyPr>
          <a:lstStyle/>
          <a:p>
            <a:pPr marL="457200" indent="-457200">
              <a:buFont typeface="Arial" panose="020B0604020202020204" pitchFamily="34" charset="0"/>
              <a:buChar char="•"/>
            </a:pPr>
            <a:r>
              <a:rPr lang="en-GB" sz="2800" dirty="0"/>
              <a:t>Taylors theory of scientific management. </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Mayo and Hawthorne experiments. </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err="1"/>
              <a:t>Maslows</a:t>
            </a:r>
            <a:r>
              <a:rPr lang="en-GB" sz="2800" dirty="0"/>
              <a:t> hierarchy of needs. </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err="1"/>
              <a:t>Herzbergs</a:t>
            </a:r>
            <a:r>
              <a:rPr lang="en-GB" sz="2800" dirty="0"/>
              <a:t> two factor theory. </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Vroom, Porter and Lawler’s expectancy theories.</a:t>
            </a:r>
          </a:p>
          <a:p>
            <a:endParaRPr lang="en-GB" dirty="0"/>
          </a:p>
        </p:txBody>
      </p:sp>
      <p:sp>
        <p:nvSpPr>
          <p:cNvPr id="5" name="Rectangle 4"/>
          <p:cNvSpPr/>
          <p:nvPr/>
        </p:nvSpPr>
        <p:spPr>
          <a:xfrm>
            <a:off x="2345300" y="224135"/>
            <a:ext cx="673748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Motivational theorists </a:t>
            </a:r>
          </a:p>
        </p:txBody>
      </p:sp>
      <p:pic>
        <p:nvPicPr>
          <p:cNvPr id="6" name="Picture 5"/>
          <p:cNvPicPr>
            <a:picLocks noChangeAspect="1"/>
          </p:cNvPicPr>
          <p:nvPr/>
        </p:nvPicPr>
        <p:blipFill>
          <a:blip r:embed="rId2"/>
          <a:stretch>
            <a:fillRect/>
          </a:stretch>
        </p:blipFill>
        <p:spPr>
          <a:xfrm>
            <a:off x="9896167" y="4053168"/>
            <a:ext cx="1688668" cy="2385579"/>
          </a:xfrm>
          <a:prstGeom prst="rect">
            <a:avLst/>
          </a:prstGeom>
        </p:spPr>
      </p:pic>
      <p:pic>
        <p:nvPicPr>
          <p:cNvPr id="7" name="Picture 6"/>
          <p:cNvPicPr>
            <a:picLocks noChangeAspect="1"/>
          </p:cNvPicPr>
          <p:nvPr/>
        </p:nvPicPr>
        <p:blipFill>
          <a:blip r:embed="rId3"/>
          <a:stretch>
            <a:fillRect/>
          </a:stretch>
        </p:blipFill>
        <p:spPr>
          <a:xfrm>
            <a:off x="8151381" y="1147465"/>
            <a:ext cx="3433454" cy="2618510"/>
          </a:xfrm>
          <a:prstGeom prst="rect">
            <a:avLst/>
          </a:prstGeom>
        </p:spPr>
      </p:pic>
    </p:spTree>
    <p:extLst>
      <p:ext uri="{BB962C8B-B14F-4D97-AF65-F5344CB8AC3E}">
        <p14:creationId xmlns:p14="http://schemas.microsoft.com/office/powerpoint/2010/main" val="2827777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4624" y="1408565"/>
            <a:ext cx="10150997" cy="5262979"/>
          </a:xfrm>
          <a:prstGeom prst="rect">
            <a:avLst/>
          </a:prstGeom>
        </p:spPr>
        <p:txBody>
          <a:bodyPr wrap="square">
            <a:spAutoFit/>
          </a:bodyPr>
          <a:lstStyle/>
          <a:p>
            <a:r>
              <a:rPr lang="en-GB" sz="2800" dirty="0"/>
              <a:t>The science of work Frederick Winslow Taylor, who wrote in the late nineteenth and early twentieth centuries, developed the idea of work study or time and motion study. </a:t>
            </a:r>
          </a:p>
          <a:p>
            <a:endParaRPr lang="en-GB" sz="2800" dirty="0"/>
          </a:p>
          <a:p>
            <a:endParaRPr lang="en-GB" sz="2800" dirty="0"/>
          </a:p>
          <a:p>
            <a:endParaRPr lang="en-GB" sz="2800" dirty="0"/>
          </a:p>
          <a:p>
            <a:endParaRPr lang="en-GB" sz="2800" dirty="0"/>
          </a:p>
          <a:p>
            <a:endParaRPr lang="en-GB" sz="2800" b="1" dirty="0"/>
          </a:p>
          <a:p>
            <a:r>
              <a:rPr lang="en-GB" sz="2800" b="1" dirty="0"/>
              <a:t>Taylor’s investigations into how jobs were performed allowed him to break tasks down into their basic components. </a:t>
            </a:r>
            <a:r>
              <a:rPr lang="en-GB" sz="2800" dirty="0"/>
              <a:t>He was then able to design jobs so that completion of the tasks was done in as simple and efficient a manner as possible.</a:t>
            </a:r>
            <a:endParaRPr lang="en-GB" sz="2800" dirty="0"/>
          </a:p>
        </p:txBody>
      </p:sp>
      <p:sp>
        <p:nvSpPr>
          <p:cNvPr id="3" name="Rectangle 2"/>
          <p:cNvSpPr/>
          <p:nvPr/>
        </p:nvSpPr>
        <p:spPr>
          <a:xfrm>
            <a:off x="178867" y="212560"/>
            <a:ext cx="11834265"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Taylor’s theory of scientific management</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7605712" y="2505075"/>
            <a:ext cx="2238375" cy="2047875"/>
          </a:xfrm>
          <a:prstGeom prst="rect">
            <a:avLst/>
          </a:prstGeom>
        </p:spPr>
      </p:pic>
      <p:pic>
        <p:nvPicPr>
          <p:cNvPr id="6" name="Picture 5"/>
          <p:cNvPicPr>
            <a:picLocks noChangeAspect="1"/>
          </p:cNvPicPr>
          <p:nvPr/>
        </p:nvPicPr>
        <p:blipFill>
          <a:blip r:embed="rId3"/>
          <a:stretch>
            <a:fillRect/>
          </a:stretch>
        </p:blipFill>
        <p:spPr>
          <a:xfrm>
            <a:off x="2847975" y="2976562"/>
            <a:ext cx="2466975" cy="1847850"/>
          </a:xfrm>
          <a:prstGeom prst="rect">
            <a:avLst/>
          </a:prstGeom>
        </p:spPr>
      </p:pic>
    </p:spTree>
    <p:extLst>
      <p:ext uri="{BB962C8B-B14F-4D97-AF65-F5344CB8AC3E}">
        <p14:creationId xmlns:p14="http://schemas.microsoft.com/office/powerpoint/2010/main" val="71436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9174" y="1427142"/>
            <a:ext cx="10096501" cy="4832092"/>
          </a:xfrm>
          <a:prstGeom prst="rect">
            <a:avLst/>
          </a:prstGeom>
        </p:spPr>
        <p:txBody>
          <a:bodyPr wrap="square">
            <a:spAutoFit/>
          </a:bodyPr>
          <a:lstStyle/>
          <a:p>
            <a:r>
              <a:rPr lang="en-GB" sz="2800" dirty="0"/>
              <a:t>In Taylor’s view, workers can produce more output if responsibility for decision-making and planning are removed. Workers should not have to think, they should just do. </a:t>
            </a:r>
          </a:p>
          <a:p>
            <a:endParaRPr lang="en-GB" sz="2800" dirty="0"/>
          </a:p>
          <a:p>
            <a:endParaRPr lang="en-GB" sz="2800" dirty="0"/>
          </a:p>
          <a:p>
            <a:endParaRPr lang="en-GB" sz="2800" dirty="0"/>
          </a:p>
          <a:p>
            <a:endParaRPr lang="en-GB" sz="2800" dirty="0"/>
          </a:p>
          <a:p>
            <a:r>
              <a:rPr lang="en-GB" sz="2800" dirty="0"/>
              <a:t>His observations also indicated that a consistent approach by workers was the best way of achieving this. He argued that in each workplace the methods used by the most efficient workers should be utilised by all workers. </a:t>
            </a:r>
          </a:p>
        </p:txBody>
      </p:sp>
      <p:pic>
        <p:nvPicPr>
          <p:cNvPr id="3" name="Picture 2"/>
          <p:cNvPicPr>
            <a:picLocks noChangeAspect="1"/>
          </p:cNvPicPr>
          <p:nvPr/>
        </p:nvPicPr>
        <p:blipFill>
          <a:blip r:embed="rId2"/>
          <a:stretch>
            <a:fillRect/>
          </a:stretch>
        </p:blipFill>
        <p:spPr>
          <a:xfrm>
            <a:off x="390023" y="391259"/>
            <a:ext cx="11583404" cy="646232"/>
          </a:xfrm>
          <a:prstGeom prst="rect">
            <a:avLst/>
          </a:prstGeom>
        </p:spPr>
      </p:pic>
      <p:pic>
        <p:nvPicPr>
          <p:cNvPr id="4" name="Picture 3"/>
          <p:cNvPicPr>
            <a:picLocks noChangeAspect="1"/>
          </p:cNvPicPr>
          <p:nvPr/>
        </p:nvPicPr>
        <p:blipFill>
          <a:blip r:embed="rId3"/>
          <a:stretch>
            <a:fillRect/>
          </a:stretch>
        </p:blipFill>
        <p:spPr>
          <a:xfrm>
            <a:off x="7200900" y="2490787"/>
            <a:ext cx="1638300" cy="1638300"/>
          </a:xfrm>
          <a:prstGeom prst="rect">
            <a:avLst/>
          </a:prstGeom>
        </p:spPr>
      </p:pic>
      <p:pic>
        <p:nvPicPr>
          <p:cNvPr id="5" name="Picture 4"/>
          <p:cNvPicPr>
            <a:picLocks noChangeAspect="1"/>
          </p:cNvPicPr>
          <p:nvPr/>
        </p:nvPicPr>
        <p:blipFill>
          <a:blip r:embed="rId4"/>
          <a:stretch>
            <a:fillRect/>
          </a:stretch>
        </p:blipFill>
        <p:spPr>
          <a:xfrm>
            <a:off x="1521618" y="2990851"/>
            <a:ext cx="995361" cy="995361"/>
          </a:xfrm>
          <a:prstGeom prst="rect">
            <a:avLst/>
          </a:prstGeom>
        </p:spPr>
      </p:pic>
      <p:pic>
        <p:nvPicPr>
          <p:cNvPr id="6" name="Picture 5"/>
          <p:cNvPicPr>
            <a:picLocks noChangeAspect="1"/>
          </p:cNvPicPr>
          <p:nvPr/>
        </p:nvPicPr>
        <p:blipFill>
          <a:blip r:embed="rId5"/>
          <a:stretch>
            <a:fillRect/>
          </a:stretch>
        </p:blipFill>
        <p:spPr>
          <a:xfrm>
            <a:off x="4110184" y="3135353"/>
            <a:ext cx="999831" cy="993734"/>
          </a:xfrm>
          <a:prstGeom prst="rect">
            <a:avLst/>
          </a:prstGeom>
        </p:spPr>
      </p:pic>
    </p:spTree>
    <p:extLst>
      <p:ext uri="{BB962C8B-B14F-4D97-AF65-F5344CB8AC3E}">
        <p14:creationId xmlns:p14="http://schemas.microsoft.com/office/powerpoint/2010/main" val="4212057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4412" y="1618774"/>
            <a:ext cx="9558338" cy="4832092"/>
          </a:xfrm>
          <a:prstGeom prst="rect">
            <a:avLst/>
          </a:prstGeom>
        </p:spPr>
        <p:txBody>
          <a:bodyPr wrap="square">
            <a:spAutoFit/>
          </a:bodyPr>
          <a:lstStyle/>
          <a:p>
            <a:r>
              <a:rPr lang="en-GB" sz="2800" dirty="0"/>
              <a:t>Therefore, workers should be trained to work to the model used by those who produce most output. </a:t>
            </a:r>
          </a:p>
          <a:p>
            <a:endParaRPr lang="en-GB" sz="2800" dirty="0"/>
          </a:p>
          <a:p>
            <a:endParaRPr lang="en-GB" sz="2800" dirty="0"/>
          </a:p>
          <a:p>
            <a:endParaRPr lang="en-GB" sz="2800" b="1" dirty="0"/>
          </a:p>
          <a:p>
            <a:endParaRPr lang="en-GB" sz="2800" b="1" dirty="0"/>
          </a:p>
          <a:p>
            <a:endParaRPr lang="en-GB" sz="2800" b="1" dirty="0"/>
          </a:p>
          <a:p>
            <a:r>
              <a:rPr lang="en-GB" sz="2800" b="1" dirty="0"/>
              <a:t>This idea of scientific management takes what is called a ‘task-orientated’ approach to managing workers. This means that the workers are just thought of as ‘machines’ for completing tasks.</a:t>
            </a:r>
            <a:endParaRPr lang="en-GB" sz="2800" b="1" dirty="0"/>
          </a:p>
        </p:txBody>
      </p:sp>
      <p:pic>
        <p:nvPicPr>
          <p:cNvPr id="3" name="Picture 2"/>
          <p:cNvPicPr>
            <a:picLocks noChangeAspect="1"/>
          </p:cNvPicPr>
          <p:nvPr/>
        </p:nvPicPr>
        <p:blipFill>
          <a:blip r:embed="rId2"/>
          <a:stretch>
            <a:fillRect/>
          </a:stretch>
        </p:blipFill>
        <p:spPr>
          <a:xfrm>
            <a:off x="304298" y="548422"/>
            <a:ext cx="11583404" cy="646232"/>
          </a:xfrm>
          <a:prstGeom prst="rect">
            <a:avLst/>
          </a:prstGeom>
        </p:spPr>
      </p:pic>
      <p:pic>
        <p:nvPicPr>
          <p:cNvPr id="4" name="Picture 3"/>
          <p:cNvPicPr>
            <a:picLocks noChangeAspect="1"/>
          </p:cNvPicPr>
          <p:nvPr/>
        </p:nvPicPr>
        <p:blipFill>
          <a:blip r:embed="rId3"/>
          <a:stretch>
            <a:fillRect/>
          </a:stretch>
        </p:blipFill>
        <p:spPr>
          <a:xfrm>
            <a:off x="6958013" y="2471737"/>
            <a:ext cx="2705100" cy="1685925"/>
          </a:xfrm>
          <a:prstGeom prst="rect">
            <a:avLst/>
          </a:prstGeom>
        </p:spPr>
      </p:pic>
      <p:pic>
        <p:nvPicPr>
          <p:cNvPr id="5" name="Picture 4"/>
          <p:cNvPicPr>
            <a:picLocks noChangeAspect="1"/>
          </p:cNvPicPr>
          <p:nvPr/>
        </p:nvPicPr>
        <p:blipFill>
          <a:blip r:embed="rId4"/>
          <a:stretch>
            <a:fillRect/>
          </a:stretch>
        </p:blipFill>
        <p:spPr>
          <a:xfrm>
            <a:off x="2719388" y="2652712"/>
            <a:ext cx="2533650" cy="1809750"/>
          </a:xfrm>
          <a:prstGeom prst="rect">
            <a:avLst/>
          </a:prstGeom>
        </p:spPr>
      </p:pic>
    </p:spTree>
    <p:extLst>
      <p:ext uri="{BB962C8B-B14F-4D97-AF65-F5344CB8AC3E}">
        <p14:creationId xmlns:p14="http://schemas.microsoft.com/office/powerpoint/2010/main" val="3078663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8763" y="1349366"/>
            <a:ext cx="8986838" cy="4401205"/>
          </a:xfrm>
          <a:prstGeom prst="rect">
            <a:avLst/>
          </a:prstGeom>
        </p:spPr>
        <p:txBody>
          <a:bodyPr wrap="square">
            <a:spAutoFit/>
          </a:bodyPr>
          <a:lstStyle/>
          <a:p>
            <a:r>
              <a:rPr lang="en-GB" sz="2800" b="1" dirty="0"/>
              <a:t>Taylor’s ideas of scientific management based motivation on financial rewards. </a:t>
            </a:r>
            <a:r>
              <a:rPr lang="en-GB" sz="2800" dirty="0"/>
              <a:t>When applied to the workplace, there are several features that characterise scientific management. These are:</a:t>
            </a:r>
          </a:p>
          <a:p>
            <a:endParaRPr lang="en-GB" sz="2800" dirty="0"/>
          </a:p>
          <a:p>
            <a:r>
              <a:rPr lang="en-GB" sz="2800" dirty="0"/>
              <a:t>• workers are paid for carrying out specific tasks – they are not paid for thinking; </a:t>
            </a:r>
          </a:p>
          <a:p>
            <a:endParaRPr lang="en-GB" sz="2800" dirty="0"/>
          </a:p>
          <a:p>
            <a:r>
              <a:rPr lang="en-GB" sz="2800" dirty="0"/>
              <a:t>• they are paid for levels of output produced;</a:t>
            </a:r>
          </a:p>
          <a:p>
            <a:r>
              <a:rPr lang="en-GB" sz="2800" dirty="0"/>
              <a:t> this involves the use of piece-rate payments; </a:t>
            </a:r>
          </a:p>
        </p:txBody>
      </p:sp>
      <p:sp>
        <p:nvSpPr>
          <p:cNvPr id="3" name="Rectangle 2"/>
          <p:cNvSpPr/>
          <p:nvPr/>
        </p:nvSpPr>
        <p:spPr>
          <a:xfrm>
            <a:off x="844361" y="152698"/>
            <a:ext cx="9874627"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Scientific management in practice</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9029699" y="4162425"/>
            <a:ext cx="1933575" cy="2362200"/>
          </a:xfrm>
          <a:prstGeom prst="rect">
            <a:avLst/>
          </a:prstGeom>
        </p:spPr>
      </p:pic>
    </p:spTree>
    <p:extLst>
      <p:ext uri="{BB962C8B-B14F-4D97-AF65-F5344CB8AC3E}">
        <p14:creationId xmlns:p14="http://schemas.microsoft.com/office/powerpoint/2010/main" val="1596051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3949" y="1166079"/>
            <a:ext cx="8801100" cy="3970318"/>
          </a:xfrm>
          <a:prstGeom prst="rect">
            <a:avLst/>
          </a:prstGeom>
        </p:spPr>
        <p:txBody>
          <a:bodyPr wrap="square">
            <a:spAutoFit/>
          </a:bodyPr>
          <a:lstStyle/>
          <a:p>
            <a:endParaRPr lang="en-GB" sz="2800" dirty="0"/>
          </a:p>
          <a:p>
            <a:r>
              <a:rPr lang="en-GB" sz="2800" dirty="0"/>
              <a:t>• there is a tall hierarchy within organisations, with little scope for upward communication; </a:t>
            </a:r>
          </a:p>
          <a:p>
            <a:endParaRPr lang="en-GB" sz="2800" dirty="0"/>
          </a:p>
          <a:p>
            <a:r>
              <a:rPr lang="en-GB" sz="2800" dirty="0"/>
              <a:t>• the best (most efficient) method of working is to be adopted by all workers;</a:t>
            </a:r>
          </a:p>
          <a:p>
            <a:endParaRPr lang="en-GB" sz="2800" dirty="0"/>
          </a:p>
          <a:p>
            <a:r>
              <a:rPr lang="en-GB" sz="2800" dirty="0"/>
              <a:t> • close supervision of workers and monitoring of performance exists.</a:t>
            </a:r>
          </a:p>
        </p:txBody>
      </p:sp>
      <p:pic>
        <p:nvPicPr>
          <p:cNvPr id="3" name="Picture 2"/>
          <p:cNvPicPr>
            <a:picLocks noChangeAspect="1"/>
          </p:cNvPicPr>
          <p:nvPr/>
        </p:nvPicPr>
        <p:blipFill>
          <a:blip r:embed="rId2"/>
          <a:stretch>
            <a:fillRect/>
          </a:stretch>
        </p:blipFill>
        <p:spPr>
          <a:xfrm>
            <a:off x="1123949" y="519847"/>
            <a:ext cx="9608129" cy="646232"/>
          </a:xfrm>
          <a:prstGeom prst="rect">
            <a:avLst/>
          </a:prstGeom>
        </p:spPr>
      </p:pic>
      <p:pic>
        <p:nvPicPr>
          <p:cNvPr id="4" name="Picture 3"/>
          <p:cNvPicPr>
            <a:picLocks noChangeAspect="1"/>
          </p:cNvPicPr>
          <p:nvPr/>
        </p:nvPicPr>
        <p:blipFill>
          <a:blip r:embed="rId3"/>
          <a:stretch>
            <a:fillRect/>
          </a:stretch>
        </p:blipFill>
        <p:spPr>
          <a:xfrm>
            <a:off x="2319337" y="5338762"/>
            <a:ext cx="4181475" cy="1095375"/>
          </a:xfrm>
          <a:prstGeom prst="rect">
            <a:avLst/>
          </a:prstGeom>
        </p:spPr>
      </p:pic>
      <p:pic>
        <p:nvPicPr>
          <p:cNvPr id="5" name="Picture 4"/>
          <p:cNvPicPr>
            <a:picLocks noChangeAspect="1"/>
          </p:cNvPicPr>
          <p:nvPr/>
        </p:nvPicPr>
        <p:blipFill>
          <a:blip r:embed="rId4"/>
          <a:stretch>
            <a:fillRect/>
          </a:stretch>
        </p:blipFill>
        <p:spPr>
          <a:xfrm>
            <a:off x="8929689" y="3122989"/>
            <a:ext cx="2659640" cy="2659640"/>
          </a:xfrm>
          <a:prstGeom prst="rect">
            <a:avLst/>
          </a:prstGeom>
        </p:spPr>
      </p:pic>
    </p:spTree>
    <p:extLst>
      <p:ext uri="{BB962C8B-B14F-4D97-AF65-F5344CB8AC3E}">
        <p14:creationId xmlns:p14="http://schemas.microsoft.com/office/powerpoint/2010/main" val="22517055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TotalTime>
  <Words>2047</Words>
  <Application>Microsoft Office PowerPoint</Application>
  <PresentationFormat>Widescreen</PresentationFormat>
  <Paragraphs>239</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Geoff</dc:creator>
  <cp:lastModifiedBy>Geoff</cp:lastModifiedBy>
  <cp:revision>9</cp:revision>
  <dcterms:created xsi:type="dcterms:W3CDTF">2016-12-04T16:46:29Z</dcterms:created>
  <dcterms:modified xsi:type="dcterms:W3CDTF">2016-12-04T17:53:49Z</dcterms:modified>
</cp:coreProperties>
</file>