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4" r:id="rId3"/>
    <p:sldId id="292" r:id="rId4"/>
    <p:sldId id="279" r:id="rId5"/>
    <p:sldId id="275" r:id="rId6"/>
    <p:sldId id="276" r:id="rId7"/>
    <p:sldId id="277" r:id="rId8"/>
    <p:sldId id="278" r:id="rId9"/>
    <p:sldId id="284" r:id="rId10"/>
    <p:sldId id="285" r:id="rId11"/>
    <p:sldId id="280" r:id="rId12"/>
    <p:sldId id="258" r:id="rId13"/>
    <p:sldId id="259" r:id="rId14"/>
    <p:sldId id="260" r:id="rId15"/>
    <p:sldId id="293" r:id="rId16"/>
    <p:sldId id="261" r:id="rId17"/>
    <p:sldId id="286" r:id="rId18"/>
    <p:sldId id="262" r:id="rId19"/>
    <p:sldId id="287" r:id="rId20"/>
    <p:sldId id="263" r:id="rId21"/>
    <p:sldId id="288" r:id="rId22"/>
    <p:sldId id="294" r:id="rId23"/>
    <p:sldId id="264" r:id="rId24"/>
    <p:sldId id="289" r:id="rId25"/>
    <p:sldId id="281" r:id="rId26"/>
    <p:sldId id="265" r:id="rId27"/>
    <p:sldId id="290" r:id="rId28"/>
    <p:sldId id="282" r:id="rId29"/>
    <p:sldId id="291" r:id="rId30"/>
    <p:sldId id="257" r:id="rId31"/>
    <p:sldId id="266" r:id="rId32"/>
    <p:sldId id="267"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19BF3-2237-4E46-992A-36CE64ADA3F1}" type="datetimeFigureOut">
              <a:rPr lang="en-GB" smtClean="0"/>
              <a:t>14/12/2016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B82F-027A-4CE5-B074-BAEA8BC61934}" type="slidenum">
              <a:rPr lang="en-GB" smtClean="0"/>
              <a:t>‹#›</a:t>
            </a:fld>
            <a:endParaRPr lang="en-GB"/>
          </a:p>
        </p:txBody>
      </p:sp>
    </p:spTree>
    <p:extLst>
      <p:ext uri="{BB962C8B-B14F-4D97-AF65-F5344CB8AC3E}">
        <p14:creationId xmlns:p14="http://schemas.microsoft.com/office/powerpoint/2010/main" val="19414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EBA319-2C4E-4EEB-A555-74A2D57E2F0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310312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BA319-2C4E-4EEB-A555-74A2D57E2F0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267186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BA319-2C4E-4EEB-A555-74A2D57E2F0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239622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EBA319-2C4E-4EEB-A555-74A2D57E2F0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314083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EBA319-2C4E-4EEB-A555-74A2D57E2F0A}" type="datetimeFigureOut">
              <a:rPr lang="en-GB" smtClean="0"/>
              <a:t>14/12/2016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306979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EBA319-2C4E-4EEB-A555-74A2D57E2F0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88862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EBA319-2C4E-4EEB-A555-74A2D57E2F0A}" type="datetimeFigureOut">
              <a:rPr lang="en-GB" smtClean="0"/>
              <a:t>14/12/2016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299564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EBA319-2C4E-4EEB-A555-74A2D57E2F0A}" type="datetimeFigureOut">
              <a:rPr lang="en-GB" smtClean="0"/>
              <a:t>14/12/2016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161524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BA319-2C4E-4EEB-A555-74A2D57E2F0A}" type="datetimeFigureOut">
              <a:rPr lang="en-GB" smtClean="0"/>
              <a:t>14/12/2016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67581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EBA319-2C4E-4EEB-A555-74A2D57E2F0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268444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EBA319-2C4E-4EEB-A555-74A2D57E2F0A}" type="datetimeFigureOut">
              <a:rPr lang="en-GB" smtClean="0"/>
              <a:t>14/12/2016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8496A-ADD9-4936-AE99-C422A0EF4009}" type="slidenum">
              <a:rPr lang="en-GB" smtClean="0"/>
              <a:t>‹#›</a:t>
            </a:fld>
            <a:endParaRPr lang="en-GB"/>
          </a:p>
        </p:txBody>
      </p:sp>
    </p:spTree>
    <p:extLst>
      <p:ext uri="{BB962C8B-B14F-4D97-AF65-F5344CB8AC3E}">
        <p14:creationId xmlns:p14="http://schemas.microsoft.com/office/powerpoint/2010/main" val="85790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BA319-2C4E-4EEB-A555-74A2D57E2F0A}" type="datetimeFigureOut">
              <a:rPr lang="en-GB" smtClean="0"/>
              <a:t>14/12/2016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8496A-ADD9-4936-AE99-C422A0EF4009}" type="slidenum">
              <a:rPr lang="en-GB" smtClean="0"/>
              <a:t>‹#›</a:t>
            </a:fld>
            <a:endParaRPr lang="en-GB"/>
          </a:p>
        </p:txBody>
      </p:sp>
    </p:spTree>
    <p:extLst>
      <p:ext uri="{BB962C8B-B14F-4D97-AF65-F5344CB8AC3E}">
        <p14:creationId xmlns:p14="http://schemas.microsoft.com/office/powerpoint/2010/main" val="411314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0162" y="1047453"/>
            <a:ext cx="9929813" cy="4247317"/>
          </a:xfrm>
          <a:prstGeom prst="rect">
            <a:avLst/>
          </a:prstGeom>
        </p:spPr>
        <p:txBody>
          <a:bodyPr wrap="square">
            <a:spAutoFit/>
          </a:bodyPr>
          <a:lstStyle/>
          <a:p>
            <a:pPr marL="285750" indent="-285750">
              <a:buFont typeface="Arial" panose="020B0604020202020204" pitchFamily="34" charset="0"/>
              <a:buChar char="•"/>
            </a:pPr>
            <a:endParaRPr lang="en-GB" dirty="0"/>
          </a:p>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Complete a quiz on the three motivational theories discussed yesterday. </a:t>
            </a:r>
          </a:p>
          <a:p>
            <a:pPr marL="457200" indent="-457200">
              <a:buFont typeface="Arial" panose="020B0604020202020204" pitchFamily="34" charset="0"/>
              <a:buChar char="•"/>
            </a:pPr>
            <a:r>
              <a:rPr lang="en-GB" sz="2800" dirty="0"/>
              <a:t>Explain Herzberg’s two factor theory. </a:t>
            </a:r>
          </a:p>
          <a:p>
            <a:pPr marL="457200" indent="-457200">
              <a:buFont typeface="Arial" panose="020B0604020202020204" pitchFamily="34" charset="0"/>
              <a:buChar char="•"/>
            </a:pPr>
            <a:r>
              <a:rPr lang="en-GB" sz="2800" dirty="0"/>
              <a:t>Answer questions on Herzberg’s two factor theory. </a:t>
            </a:r>
          </a:p>
          <a:p>
            <a:pPr marL="457200" indent="-457200">
              <a:buFont typeface="Arial" panose="020B0604020202020204" pitchFamily="34" charset="0"/>
              <a:buChar char="•"/>
            </a:pPr>
            <a:r>
              <a:rPr lang="en-GB" sz="2800" dirty="0"/>
              <a:t>Discuss Vroom and Porter et al, acceptancy theory. </a:t>
            </a:r>
          </a:p>
          <a:p>
            <a:pPr marL="457200" indent="-457200">
              <a:buFont typeface="Arial" panose="020B0604020202020204" pitchFamily="34" charset="0"/>
              <a:buChar char="•"/>
            </a:pPr>
            <a:r>
              <a:rPr lang="en-GB" sz="2800" dirty="0"/>
              <a:t>Complete a written task on the Vroom and Porter et al, acceptancy theory.</a:t>
            </a:r>
          </a:p>
          <a:p>
            <a:pPr marL="457200" indent="-457200">
              <a:buFont typeface="Arial" panose="020B0604020202020204" pitchFamily="34" charset="0"/>
              <a:buChar char="•"/>
            </a:pPr>
            <a:r>
              <a:rPr lang="en-GB" sz="2800" dirty="0"/>
              <a:t>Answer the quiz questions on motivational theorists. </a:t>
            </a:r>
          </a:p>
        </p:txBody>
      </p:sp>
      <p:sp>
        <p:nvSpPr>
          <p:cNvPr id="5" name="Rectangle 4"/>
          <p:cNvSpPr/>
          <p:nvPr/>
        </p:nvSpPr>
        <p:spPr>
          <a:xfrm>
            <a:off x="767981" y="238423"/>
            <a:ext cx="1008455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Motivational theorists - Continued</a:t>
            </a:r>
          </a:p>
        </p:txBody>
      </p:sp>
      <p:pic>
        <p:nvPicPr>
          <p:cNvPr id="6" name="Picture 5"/>
          <p:cNvPicPr>
            <a:picLocks noChangeAspect="1"/>
          </p:cNvPicPr>
          <p:nvPr/>
        </p:nvPicPr>
        <p:blipFill>
          <a:blip r:embed="rId2"/>
          <a:stretch>
            <a:fillRect/>
          </a:stretch>
        </p:blipFill>
        <p:spPr>
          <a:xfrm>
            <a:off x="8924311" y="5294770"/>
            <a:ext cx="1319826" cy="1267955"/>
          </a:xfrm>
          <a:prstGeom prst="rect">
            <a:avLst/>
          </a:prstGeom>
        </p:spPr>
      </p:pic>
      <p:pic>
        <p:nvPicPr>
          <p:cNvPr id="7" name="Picture 6"/>
          <p:cNvPicPr>
            <a:picLocks noChangeAspect="1"/>
          </p:cNvPicPr>
          <p:nvPr/>
        </p:nvPicPr>
        <p:blipFill>
          <a:blip r:embed="rId3"/>
          <a:stretch>
            <a:fillRect/>
          </a:stretch>
        </p:blipFill>
        <p:spPr>
          <a:xfrm>
            <a:off x="1943100" y="5333065"/>
            <a:ext cx="1847849" cy="1229660"/>
          </a:xfrm>
          <a:prstGeom prst="rect">
            <a:avLst/>
          </a:prstGeom>
        </p:spPr>
      </p:pic>
      <p:pic>
        <p:nvPicPr>
          <p:cNvPr id="8" name="Picture 7"/>
          <p:cNvPicPr>
            <a:picLocks noChangeAspect="1"/>
          </p:cNvPicPr>
          <p:nvPr/>
        </p:nvPicPr>
        <p:blipFill>
          <a:blip r:embed="rId4"/>
          <a:stretch>
            <a:fillRect/>
          </a:stretch>
        </p:blipFill>
        <p:spPr>
          <a:xfrm>
            <a:off x="5281612" y="5378011"/>
            <a:ext cx="1966912" cy="1101471"/>
          </a:xfrm>
          <a:prstGeom prst="rect">
            <a:avLst/>
          </a:prstGeom>
        </p:spPr>
      </p:pic>
    </p:spTree>
    <p:extLst>
      <p:ext uri="{BB962C8B-B14F-4D97-AF65-F5344CB8AC3E}">
        <p14:creationId xmlns:p14="http://schemas.microsoft.com/office/powerpoint/2010/main" val="67851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613" y="955693"/>
            <a:ext cx="9144000" cy="2246769"/>
          </a:xfrm>
          <a:prstGeom prst="rect">
            <a:avLst/>
          </a:prstGeom>
        </p:spPr>
        <p:txBody>
          <a:bodyPr wrap="square">
            <a:spAutoFit/>
          </a:bodyPr>
          <a:lstStyle/>
          <a:p>
            <a:endParaRPr lang="en-GB" sz="2800" dirty="0"/>
          </a:p>
          <a:p>
            <a:r>
              <a:rPr lang="en-GB" sz="2800" dirty="0"/>
              <a:t>It is worth noting that there is an obvious relationship between the lower levels of Maslow’s hierarchy and Herzberg’s hygiene factors and between the higher levels of Maslow’s hierarchy and Herzberg’s motivators. </a:t>
            </a:r>
          </a:p>
        </p:txBody>
      </p:sp>
      <p:pic>
        <p:nvPicPr>
          <p:cNvPr id="3" name="Picture 2"/>
          <p:cNvPicPr>
            <a:picLocks noChangeAspect="1"/>
          </p:cNvPicPr>
          <p:nvPr/>
        </p:nvPicPr>
        <p:blipFill>
          <a:blip r:embed="rId2"/>
          <a:stretch>
            <a:fillRect/>
          </a:stretch>
        </p:blipFill>
        <p:spPr>
          <a:xfrm>
            <a:off x="1810613" y="528447"/>
            <a:ext cx="8486368" cy="652329"/>
          </a:xfrm>
          <a:prstGeom prst="rect">
            <a:avLst/>
          </a:prstGeom>
        </p:spPr>
      </p:pic>
      <p:pic>
        <p:nvPicPr>
          <p:cNvPr id="4" name="Picture 3"/>
          <p:cNvPicPr>
            <a:picLocks noChangeAspect="1"/>
          </p:cNvPicPr>
          <p:nvPr/>
        </p:nvPicPr>
        <p:blipFill>
          <a:blip r:embed="rId3"/>
          <a:stretch>
            <a:fillRect/>
          </a:stretch>
        </p:blipFill>
        <p:spPr>
          <a:xfrm>
            <a:off x="1281778" y="3202462"/>
            <a:ext cx="9141813" cy="3362765"/>
          </a:xfrm>
          <a:prstGeom prst="rect">
            <a:avLst/>
          </a:prstGeom>
        </p:spPr>
      </p:pic>
    </p:spTree>
    <p:extLst>
      <p:ext uri="{BB962C8B-B14F-4D97-AF65-F5344CB8AC3E}">
        <p14:creationId xmlns:p14="http://schemas.microsoft.com/office/powerpoint/2010/main" val="23650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143" y="1431570"/>
            <a:ext cx="9641711" cy="5262979"/>
          </a:xfrm>
          <a:prstGeom prst="rect">
            <a:avLst/>
          </a:prstGeom>
        </p:spPr>
        <p:txBody>
          <a:bodyPr wrap="square">
            <a:spAutoFit/>
          </a:bodyPr>
          <a:lstStyle/>
          <a:p>
            <a:r>
              <a:rPr lang="en-GB" sz="2800" dirty="0"/>
              <a:t>There are two major criticisms of this theory. Firstly, the sample was taken among professional workers and skilled engineers and, therefore, the question must arise whether it will apply to semi-skilled or unskilled workers.</a:t>
            </a:r>
          </a:p>
          <a:p>
            <a:endParaRPr lang="en-GB" sz="2800" dirty="0"/>
          </a:p>
          <a:p>
            <a:endParaRPr lang="en-GB" sz="2800" dirty="0"/>
          </a:p>
          <a:p>
            <a:endParaRPr lang="en-GB" sz="2800" dirty="0"/>
          </a:p>
          <a:p>
            <a:endParaRPr lang="en-GB" sz="2800" dirty="0"/>
          </a:p>
          <a:p>
            <a:endParaRPr lang="en-GB" sz="2800" dirty="0"/>
          </a:p>
          <a:p>
            <a:r>
              <a:rPr lang="en-GB" sz="2800" dirty="0"/>
              <a:t> Secondly, Herzberg ignored the effects of teamwork and the impact that it may have on motivation.</a:t>
            </a:r>
          </a:p>
          <a:p>
            <a:endParaRPr lang="en-GB" sz="2800" dirty="0"/>
          </a:p>
        </p:txBody>
      </p:sp>
      <p:sp>
        <p:nvSpPr>
          <p:cNvPr id="3" name="Rectangle 2"/>
          <p:cNvSpPr/>
          <p:nvPr/>
        </p:nvSpPr>
        <p:spPr>
          <a:xfrm>
            <a:off x="385910" y="131537"/>
            <a:ext cx="1142017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Herzberg's two factor theory criticisms </a:t>
            </a:r>
          </a:p>
        </p:txBody>
      </p:sp>
      <p:pic>
        <p:nvPicPr>
          <p:cNvPr id="4" name="Picture 3"/>
          <p:cNvPicPr>
            <a:picLocks noChangeAspect="1"/>
          </p:cNvPicPr>
          <p:nvPr/>
        </p:nvPicPr>
        <p:blipFill>
          <a:blip r:embed="rId2"/>
          <a:stretch>
            <a:fillRect/>
          </a:stretch>
        </p:blipFill>
        <p:spPr>
          <a:xfrm>
            <a:off x="8814581" y="3038621"/>
            <a:ext cx="1546347" cy="1546347"/>
          </a:xfrm>
          <a:prstGeom prst="rect">
            <a:avLst/>
          </a:prstGeom>
        </p:spPr>
      </p:pic>
      <p:pic>
        <p:nvPicPr>
          <p:cNvPr id="5" name="Picture 4"/>
          <p:cNvPicPr>
            <a:picLocks noChangeAspect="1"/>
          </p:cNvPicPr>
          <p:nvPr/>
        </p:nvPicPr>
        <p:blipFill>
          <a:blip r:embed="rId3"/>
          <a:stretch>
            <a:fillRect/>
          </a:stretch>
        </p:blipFill>
        <p:spPr>
          <a:xfrm>
            <a:off x="1969476" y="3450101"/>
            <a:ext cx="2146495" cy="1609871"/>
          </a:xfrm>
          <a:prstGeom prst="rect">
            <a:avLst/>
          </a:prstGeom>
        </p:spPr>
      </p:pic>
      <p:pic>
        <p:nvPicPr>
          <p:cNvPr id="6" name="Picture 5"/>
          <p:cNvPicPr>
            <a:picLocks noChangeAspect="1"/>
          </p:cNvPicPr>
          <p:nvPr/>
        </p:nvPicPr>
        <p:blipFill>
          <a:blip r:embed="rId4"/>
          <a:stretch>
            <a:fillRect/>
          </a:stretch>
        </p:blipFill>
        <p:spPr>
          <a:xfrm>
            <a:off x="5429730" y="3253434"/>
            <a:ext cx="2828925" cy="1619250"/>
          </a:xfrm>
          <a:prstGeom prst="rect">
            <a:avLst/>
          </a:prstGeom>
        </p:spPr>
      </p:pic>
    </p:spTree>
    <p:extLst>
      <p:ext uri="{BB962C8B-B14F-4D97-AF65-F5344CB8AC3E}">
        <p14:creationId xmlns:p14="http://schemas.microsoft.com/office/powerpoint/2010/main" val="151662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462" y="1193764"/>
            <a:ext cx="8109996" cy="4832092"/>
          </a:xfrm>
          <a:prstGeom prst="rect">
            <a:avLst/>
          </a:prstGeom>
        </p:spPr>
        <p:txBody>
          <a:bodyPr wrap="square">
            <a:spAutoFit/>
          </a:bodyPr>
          <a:lstStyle/>
          <a:p>
            <a:r>
              <a:rPr lang="en-GB" sz="2800" b="1" u="sng" dirty="0"/>
              <a:t>Task: </a:t>
            </a:r>
          </a:p>
          <a:p>
            <a:endParaRPr lang="en-GB" sz="2800" dirty="0"/>
          </a:p>
          <a:p>
            <a:r>
              <a:rPr lang="en-GB" sz="2800" dirty="0"/>
              <a:t>Herzberg's Two factor theory – Written task.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sp>
        <p:nvSpPr>
          <p:cNvPr id="3" name="Rectangle 2"/>
          <p:cNvSpPr/>
          <p:nvPr/>
        </p:nvSpPr>
        <p:spPr>
          <a:xfrm>
            <a:off x="4184256" y="270434"/>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6217920" y="2862479"/>
            <a:ext cx="2659819" cy="3163377"/>
          </a:xfrm>
          <a:prstGeom prst="rect">
            <a:avLst/>
          </a:prstGeom>
        </p:spPr>
      </p:pic>
    </p:spTree>
    <p:extLst>
      <p:ext uri="{BB962C8B-B14F-4D97-AF65-F5344CB8AC3E}">
        <p14:creationId xmlns:p14="http://schemas.microsoft.com/office/powerpoint/2010/main" val="420261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326" y="1908900"/>
            <a:ext cx="9544050" cy="4401205"/>
          </a:xfrm>
          <a:prstGeom prst="rect">
            <a:avLst/>
          </a:prstGeom>
        </p:spPr>
        <p:txBody>
          <a:bodyPr wrap="square">
            <a:spAutoFit/>
          </a:bodyPr>
          <a:lstStyle/>
          <a:p>
            <a:r>
              <a:rPr lang="en-GB" sz="2800" dirty="0"/>
              <a:t>Victor Vroom was born in Canada in 1932. Having gained a PhD at the University of Michigan, he became a business school professor at the Yale School of Management. </a:t>
            </a:r>
          </a:p>
          <a:p>
            <a:endParaRPr lang="en-GB" sz="2800" dirty="0"/>
          </a:p>
          <a:p>
            <a:endParaRPr lang="en-GB" sz="2800" dirty="0"/>
          </a:p>
          <a:p>
            <a:endParaRPr lang="en-GB" sz="2800" dirty="0"/>
          </a:p>
          <a:p>
            <a:endParaRPr lang="en-GB" sz="2800" dirty="0"/>
          </a:p>
          <a:p>
            <a:endParaRPr lang="en-GB" sz="2800" b="1" dirty="0"/>
          </a:p>
          <a:p>
            <a:r>
              <a:rPr lang="en-GB" sz="2800" b="1" dirty="0"/>
              <a:t>His most well-known books are Work and Motivation, Leadership and Decision Making and The New Leadership.</a:t>
            </a:r>
          </a:p>
        </p:txBody>
      </p:sp>
      <p:sp>
        <p:nvSpPr>
          <p:cNvPr id="3" name="Rectangle 2"/>
          <p:cNvSpPr/>
          <p:nvPr/>
        </p:nvSpPr>
        <p:spPr>
          <a:xfrm>
            <a:off x="2571766" y="0"/>
            <a:ext cx="7048468"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Vroom, Porter, Lawler’s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expectancy theories</a:t>
            </a:r>
          </a:p>
        </p:txBody>
      </p:sp>
      <p:pic>
        <p:nvPicPr>
          <p:cNvPr id="4" name="Picture 3"/>
          <p:cNvPicPr>
            <a:picLocks noChangeAspect="1"/>
          </p:cNvPicPr>
          <p:nvPr/>
        </p:nvPicPr>
        <p:blipFill>
          <a:blip r:embed="rId2"/>
          <a:stretch>
            <a:fillRect/>
          </a:stretch>
        </p:blipFill>
        <p:spPr>
          <a:xfrm>
            <a:off x="2345941" y="3403518"/>
            <a:ext cx="2790825" cy="1638300"/>
          </a:xfrm>
          <a:prstGeom prst="rect">
            <a:avLst/>
          </a:prstGeom>
        </p:spPr>
      </p:pic>
      <p:pic>
        <p:nvPicPr>
          <p:cNvPr id="5" name="Picture 4"/>
          <p:cNvPicPr>
            <a:picLocks noChangeAspect="1"/>
          </p:cNvPicPr>
          <p:nvPr/>
        </p:nvPicPr>
        <p:blipFill>
          <a:blip r:embed="rId3"/>
          <a:stretch>
            <a:fillRect/>
          </a:stretch>
        </p:blipFill>
        <p:spPr>
          <a:xfrm>
            <a:off x="6553184" y="3546393"/>
            <a:ext cx="3067050" cy="1495425"/>
          </a:xfrm>
          <a:prstGeom prst="rect">
            <a:avLst/>
          </a:prstGeom>
        </p:spPr>
      </p:pic>
    </p:spTree>
    <p:extLst>
      <p:ext uri="{BB962C8B-B14F-4D97-AF65-F5344CB8AC3E}">
        <p14:creationId xmlns:p14="http://schemas.microsoft.com/office/powerpoint/2010/main" val="262940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1" y="1874788"/>
            <a:ext cx="10215563" cy="4401205"/>
          </a:xfrm>
          <a:prstGeom prst="rect">
            <a:avLst/>
          </a:prstGeom>
        </p:spPr>
        <p:txBody>
          <a:bodyPr wrap="square">
            <a:spAutoFit/>
          </a:bodyPr>
          <a:lstStyle/>
          <a:p>
            <a:r>
              <a:rPr lang="en-GB" sz="2800" dirty="0"/>
              <a:t>Vroom assumed that people acted in their own best interests according to their beliefs about the outcomes of their own behaviour. Generally, he believed that people opted to maximise their happiness and minimise their unhappiness. </a:t>
            </a:r>
          </a:p>
          <a:p>
            <a:endParaRPr lang="en-GB" sz="2800" dirty="0"/>
          </a:p>
          <a:p>
            <a:endParaRPr lang="en-GB" sz="2800" dirty="0"/>
          </a:p>
          <a:p>
            <a:endParaRPr lang="en-GB" sz="2800" dirty="0"/>
          </a:p>
          <a:p>
            <a:r>
              <a:rPr lang="en-GB" sz="2800" dirty="0"/>
              <a:t>Vroom’s expectancy theory actually has three components to it: </a:t>
            </a:r>
            <a:r>
              <a:rPr lang="en-GB" sz="2800" b="1" dirty="0"/>
              <a:t>valence, instrumentality and expectancy (VIE), all of which relate to an individual person’s beliefs rather than to any objective reality.</a:t>
            </a:r>
          </a:p>
        </p:txBody>
      </p:sp>
      <p:pic>
        <p:nvPicPr>
          <p:cNvPr id="3" name="Picture 2"/>
          <p:cNvPicPr>
            <a:picLocks noChangeAspect="1"/>
          </p:cNvPicPr>
          <p:nvPr/>
        </p:nvPicPr>
        <p:blipFill>
          <a:blip r:embed="rId2"/>
          <a:stretch>
            <a:fillRect/>
          </a:stretch>
        </p:blipFill>
        <p:spPr>
          <a:xfrm>
            <a:off x="2615275" y="251205"/>
            <a:ext cx="6675699" cy="1469263"/>
          </a:xfrm>
          <a:prstGeom prst="rect">
            <a:avLst/>
          </a:prstGeom>
        </p:spPr>
      </p:pic>
      <p:pic>
        <p:nvPicPr>
          <p:cNvPr id="4" name="Picture 3"/>
          <p:cNvPicPr>
            <a:picLocks noChangeAspect="1"/>
          </p:cNvPicPr>
          <p:nvPr/>
        </p:nvPicPr>
        <p:blipFill>
          <a:blip r:embed="rId3"/>
          <a:stretch>
            <a:fillRect/>
          </a:stretch>
        </p:blipFill>
        <p:spPr>
          <a:xfrm>
            <a:off x="7972424" y="3520774"/>
            <a:ext cx="3429000" cy="1333500"/>
          </a:xfrm>
          <a:prstGeom prst="rect">
            <a:avLst/>
          </a:prstGeom>
        </p:spPr>
      </p:pic>
      <p:pic>
        <p:nvPicPr>
          <p:cNvPr id="5" name="Picture 4"/>
          <p:cNvPicPr>
            <a:picLocks noChangeAspect="1"/>
          </p:cNvPicPr>
          <p:nvPr/>
        </p:nvPicPr>
        <p:blipFill>
          <a:blip r:embed="rId4"/>
          <a:stretch>
            <a:fillRect/>
          </a:stretch>
        </p:blipFill>
        <p:spPr>
          <a:xfrm>
            <a:off x="2236762" y="3840501"/>
            <a:ext cx="1313679" cy="901639"/>
          </a:xfrm>
          <a:prstGeom prst="rect">
            <a:avLst/>
          </a:prstGeom>
        </p:spPr>
      </p:pic>
      <p:pic>
        <p:nvPicPr>
          <p:cNvPr id="6" name="Picture 5"/>
          <p:cNvPicPr>
            <a:picLocks noChangeAspect="1"/>
          </p:cNvPicPr>
          <p:nvPr/>
        </p:nvPicPr>
        <p:blipFill>
          <a:blip r:embed="rId5"/>
          <a:stretch>
            <a:fillRect/>
          </a:stretch>
        </p:blipFill>
        <p:spPr>
          <a:xfrm>
            <a:off x="4806240" y="3763058"/>
            <a:ext cx="2293767" cy="1056523"/>
          </a:xfrm>
          <a:prstGeom prst="rect">
            <a:avLst/>
          </a:prstGeom>
        </p:spPr>
      </p:pic>
    </p:spTree>
    <p:extLst>
      <p:ext uri="{BB962C8B-B14F-4D97-AF65-F5344CB8AC3E}">
        <p14:creationId xmlns:p14="http://schemas.microsoft.com/office/powerpoint/2010/main" val="367627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4121" y="534571"/>
            <a:ext cx="11545802" cy="5795889"/>
          </a:xfrm>
          <a:prstGeom prst="rect">
            <a:avLst/>
          </a:prstGeom>
        </p:spPr>
      </p:pic>
    </p:spTree>
    <p:extLst>
      <p:ext uri="{BB962C8B-B14F-4D97-AF65-F5344CB8AC3E}">
        <p14:creationId xmlns:p14="http://schemas.microsoft.com/office/powerpoint/2010/main" val="13305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6083" y="1392954"/>
            <a:ext cx="9729788" cy="3539430"/>
          </a:xfrm>
          <a:prstGeom prst="rect">
            <a:avLst/>
          </a:prstGeom>
        </p:spPr>
        <p:txBody>
          <a:bodyPr wrap="square">
            <a:spAutoFit/>
          </a:bodyPr>
          <a:lstStyle/>
          <a:p>
            <a:pPr marL="514350" indent="-514350">
              <a:buAutoNum type="arabicPeriod"/>
            </a:pPr>
            <a:r>
              <a:rPr lang="en-GB" sz="2800" b="1" dirty="0"/>
              <a:t>Valence (V): </a:t>
            </a:r>
            <a:endParaRPr lang="en-GB" sz="2800" dirty="0"/>
          </a:p>
          <a:p>
            <a:pPr marL="514350" indent="-514350">
              <a:buAutoNum type="arabicPeriod"/>
            </a:pPr>
            <a:endParaRPr lang="en-GB" sz="2800" dirty="0"/>
          </a:p>
          <a:p>
            <a:r>
              <a:rPr lang="en-GB" sz="2800" dirty="0"/>
              <a:t>According to Vroom an individual will undertake a task if they believe that they will receive a </a:t>
            </a:r>
            <a:r>
              <a:rPr lang="en-GB" sz="2800" b="1" dirty="0"/>
              <a:t>worthwhile reward as a result. </a:t>
            </a:r>
            <a:r>
              <a:rPr lang="en-GB" sz="2800" dirty="0"/>
              <a:t>Vroom called this ‘valence’. </a:t>
            </a:r>
            <a:r>
              <a:rPr lang="en-GB" sz="2800" b="1" dirty="0"/>
              <a:t>The key thing is that the person expects the reward and that the reward is valued by them.</a:t>
            </a:r>
            <a:r>
              <a:rPr lang="en-GB" sz="2800" dirty="0"/>
              <a:t> The reward does not have to be monetary. People undertaking charitable work do not usually expect a financial reward. </a:t>
            </a:r>
          </a:p>
        </p:txBody>
      </p:sp>
      <p:sp>
        <p:nvSpPr>
          <p:cNvPr id="3" name="Rectangle 2"/>
          <p:cNvSpPr/>
          <p:nvPr/>
        </p:nvSpPr>
        <p:spPr>
          <a:xfrm>
            <a:off x="1828578" y="338435"/>
            <a:ext cx="8249118"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Expectancy</a:t>
            </a: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theory - Valence</a:t>
            </a:r>
          </a:p>
        </p:txBody>
      </p:sp>
      <p:pic>
        <p:nvPicPr>
          <p:cNvPr id="4" name="Picture 3"/>
          <p:cNvPicPr>
            <a:picLocks noChangeAspect="1"/>
          </p:cNvPicPr>
          <p:nvPr/>
        </p:nvPicPr>
        <p:blipFill>
          <a:blip r:embed="rId2"/>
          <a:stretch>
            <a:fillRect/>
          </a:stretch>
        </p:blipFill>
        <p:spPr>
          <a:xfrm>
            <a:off x="1941339" y="5200170"/>
            <a:ext cx="3277773" cy="1173056"/>
          </a:xfrm>
          <a:prstGeom prst="rect">
            <a:avLst/>
          </a:prstGeom>
        </p:spPr>
      </p:pic>
      <p:pic>
        <p:nvPicPr>
          <p:cNvPr id="5" name="Picture 4"/>
          <p:cNvPicPr>
            <a:picLocks noChangeAspect="1"/>
          </p:cNvPicPr>
          <p:nvPr/>
        </p:nvPicPr>
        <p:blipFill>
          <a:blip r:embed="rId3"/>
          <a:stretch>
            <a:fillRect/>
          </a:stretch>
        </p:blipFill>
        <p:spPr>
          <a:xfrm>
            <a:off x="6250977" y="5063573"/>
            <a:ext cx="3410463" cy="1446250"/>
          </a:xfrm>
          <a:prstGeom prst="rect">
            <a:avLst/>
          </a:prstGeom>
        </p:spPr>
      </p:pic>
    </p:spTree>
    <p:extLst>
      <p:ext uri="{BB962C8B-B14F-4D97-AF65-F5344CB8AC3E}">
        <p14:creationId xmlns:p14="http://schemas.microsoft.com/office/powerpoint/2010/main" val="388557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5" y="1484650"/>
            <a:ext cx="10186988" cy="4832092"/>
          </a:xfrm>
          <a:prstGeom prst="rect">
            <a:avLst/>
          </a:prstGeom>
        </p:spPr>
        <p:txBody>
          <a:bodyPr wrap="square">
            <a:spAutoFit/>
          </a:bodyPr>
          <a:lstStyle/>
          <a:p>
            <a:r>
              <a:rPr lang="en-GB" sz="2800" dirty="0"/>
              <a:t>However, they do expect to receive other people’s </a:t>
            </a:r>
            <a:r>
              <a:rPr lang="en-GB" sz="2800" b="1" dirty="0"/>
              <a:t>thanks and appreciation, which for them is sufficient reward. </a:t>
            </a:r>
            <a:r>
              <a:rPr lang="en-GB" sz="2800" dirty="0"/>
              <a:t>For others money is the main motivator. It depends on the individual.  </a:t>
            </a:r>
          </a:p>
          <a:p>
            <a:endParaRPr lang="en-GB" sz="2800" dirty="0"/>
          </a:p>
          <a:p>
            <a:endParaRPr lang="en-GB" sz="2800" dirty="0"/>
          </a:p>
          <a:p>
            <a:endParaRPr lang="en-GB" sz="2800" dirty="0"/>
          </a:p>
          <a:p>
            <a:endParaRPr lang="en-GB" sz="2800" dirty="0"/>
          </a:p>
          <a:p>
            <a:r>
              <a:rPr lang="en-GB" sz="2800" dirty="0"/>
              <a:t>Valence can be either positive or negative. If the expected outcome is favourable it is positively valent for an individual. If the outcome is not to their liking, and something they would rather avoid, it is negatively valent.</a:t>
            </a:r>
          </a:p>
        </p:txBody>
      </p:sp>
      <p:pic>
        <p:nvPicPr>
          <p:cNvPr id="3" name="Picture 2"/>
          <p:cNvPicPr>
            <a:picLocks noChangeAspect="1"/>
          </p:cNvPicPr>
          <p:nvPr/>
        </p:nvPicPr>
        <p:blipFill>
          <a:blip r:embed="rId2"/>
          <a:stretch>
            <a:fillRect/>
          </a:stretch>
        </p:blipFill>
        <p:spPr>
          <a:xfrm>
            <a:off x="1848647" y="408595"/>
            <a:ext cx="7980356" cy="640135"/>
          </a:xfrm>
          <a:prstGeom prst="rect">
            <a:avLst/>
          </a:prstGeom>
        </p:spPr>
      </p:pic>
      <p:pic>
        <p:nvPicPr>
          <p:cNvPr id="4" name="Picture 3"/>
          <p:cNvPicPr>
            <a:picLocks noChangeAspect="1"/>
          </p:cNvPicPr>
          <p:nvPr/>
        </p:nvPicPr>
        <p:blipFill>
          <a:blip r:embed="rId3"/>
          <a:stretch>
            <a:fillRect/>
          </a:stretch>
        </p:blipFill>
        <p:spPr>
          <a:xfrm>
            <a:off x="6527410" y="3151163"/>
            <a:ext cx="3402072" cy="1129532"/>
          </a:xfrm>
          <a:prstGeom prst="rect">
            <a:avLst/>
          </a:prstGeom>
        </p:spPr>
      </p:pic>
      <p:pic>
        <p:nvPicPr>
          <p:cNvPr id="5" name="Picture 4"/>
          <p:cNvPicPr>
            <a:picLocks noChangeAspect="1"/>
          </p:cNvPicPr>
          <p:nvPr/>
        </p:nvPicPr>
        <p:blipFill>
          <a:blip r:embed="rId4"/>
          <a:stretch>
            <a:fillRect/>
          </a:stretch>
        </p:blipFill>
        <p:spPr>
          <a:xfrm>
            <a:off x="2152357" y="3001407"/>
            <a:ext cx="3186405" cy="1429044"/>
          </a:xfrm>
          <a:prstGeom prst="rect">
            <a:avLst/>
          </a:prstGeom>
        </p:spPr>
      </p:pic>
    </p:spTree>
    <p:extLst>
      <p:ext uri="{BB962C8B-B14F-4D97-AF65-F5344CB8AC3E}">
        <p14:creationId xmlns:p14="http://schemas.microsoft.com/office/powerpoint/2010/main" val="369280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819" y="1147465"/>
            <a:ext cx="9658350" cy="5262979"/>
          </a:xfrm>
          <a:prstGeom prst="rect">
            <a:avLst/>
          </a:prstGeom>
        </p:spPr>
        <p:txBody>
          <a:bodyPr wrap="square">
            <a:spAutoFit/>
          </a:bodyPr>
          <a:lstStyle/>
          <a:p>
            <a:r>
              <a:rPr lang="en-GB" sz="2800" b="1" dirty="0"/>
              <a:t>2. Instrumentality (I): </a:t>
            </a:r>
            <a:endParaRPr lang="en-GB" sz="2800" dirty="0"/>
          </a:p>
          <a:p>
            <a:endParaRPr lang="en-GB" sz="2800" dirty="0"/>
          </a:p>
          <a:p>
            <a:r>
              <a:rPr lang="en-GB" sz="2800" dirty="0"/>
              <a:t>By instrumentality Vroom meant that an individual needs to </a:t>
            </a:r>
            <a:r>
              <a:rPr lang="en-GB" sz="2800" b="1" dirty="0"/>
              <a:t>believe that a particular action is likely to lead to a particular result. </a:t>
            </a:r>
          </a:p>
          <a:p>
            <a:endParaRPr lang="en-GB" sz="2800" dirty="0"/>
          </a:p>
          <a:p>
            <a:endParaRPr lang="en-GB" sz="2800" dirty="0"/>
          </a:p>
          <a:p>
            <a:endParaRPr lang="en-GB" sz="2800" dirty="0"/>
          </a:p>
          <a:p>
            <a:endParaRPr lang="en-GB" sz="2800" dirty="0"/>
          </a:p>
          <a:p>
            <a:r>
              <a:rPr lang="en-GB" sz="2800" dirty="0"/>
              <a:t>In a work context this means that the individual will be </a:t>
            </a:r>
            <a:r>
              <a:rPr lang="en-GB" sz="2800" b="1" dirty="0"/>
              <a:t>motivated to work hard to achieve a particular target if he or she believes that it will lead to a positively valent result. </a:t>
            </a:r>
          </a:p>
        </p:txBody>
      </p:sp>
      <p:sp>
        <p:nvSpPr>
          <p:cNvPr id="3" name="Rectangle 2"/>
          <p:cNvSpPr/>
          <p:nvPr/>
        </p:nvSpPr>
        <p:spPr>
          <a:xfrm>
            <a:off x="840962" y="224135"/>
            <a:ext cx="1045292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Expectancy theory - Instrumentality</a:t>
            </a:r>
          </a:p>
        </p:txBody>
      </p:sp>
      <p:pic>
        <p:nvPicPr>
          <p:cNvPr id="4" name="Picture 3"/>
          <p:cNvPicPr>
            <a:picLocks noChangeAspect="1"/>
          </p:cNvPicPr>
          <p:nvPr/>
        </p:nvPicPr>
        <p:blipFill>
          <a:blip r:embed="rId2"/>
          <a:stretch>
            <a:fillRect/>
          </a:stretch>
        </p:blipFill>
        <p:spPr>
          <a:xfrm>
            <a:off x="6067425" y="3259842"/>
            <a:ext cx="3829051" cy="1323975"/>
          </a:xfrm>
          <a:prstGeom prst="rect">
            <a:avLst/>
          </a:prstGeom>
        </p:spPr>
      </p:pic>
      <p:pic>
        <p:nvPicPr>
          <p:cNvPr id="5" name="Picture 4"/>
          <p:cNvPicPr>
            <a:picLocks noChangeAspect="1"/>
          </p:cNvPicPr>
          <p:nvPr/>
        </p:nvPicPr>
        <p:blipFill>
          <a:blip r:embed="rId3"/>
          <a:stretch>
            <a:fillRect/>
          </a:stretch>
        </p:blipFill>
        <p:spPr>
          <a:xfrm>
            <a:off x="2562224" y="3259842"/>
            <a:ext cx="3095625" cy="1476375"/>
          </a:xfrm>
          <a:prstGeom prst="rect">
            <a:avLst/>
          </a:prstGeom>
        </p:spPr>
      </p:pic>
    </p:spTree>
    <p:extLst>
      <p:ext uri="{BB962C8B-B14F-4D97-AF65-F5344CB8AC3E}">
        <p14:creationId xmlns:p14="http://schemas.microsoft.com/office/powerpoint/2010/main" val="105259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161" y="1105880"/>
            <a:ext cx="9686924" cy="4401205"/>
          </a:xfrm>
          <a:prstGeom prst="rect">
            <a:avLst/>
          </a:prstGeom>
        </p:spPr>
        <p:txBody>
          <a:bodyPr wrap="square">
            <a:spAutoFit/>
          </a:bodyPr>
          <a:lstStyle/>
          <a:p>
            <a:endParaRPr lang="en-GB" sz="2800" dirty="0"/>
          </a:p>
          <a:p>
            <a:r>
              <a:rPr lang="en-GB" sz="2800" dirty="0"/>
              <a:t>For example, if the individual believes that their </a:t>
            </a:r>
            <a:r>
              <a:rPr lang="en-GB" sz="2800" b="1" dirty="0"/>
              <a:t>hard work will lead to promotion t</a:t>
            </a:r>
            <a:r>
              <a:rPr lang="en-GB" sz="2800" dirty="0"/>
              <a:t>hen they will be motivated to work hard. However, if they feel that, however hard they work, they will not achieve promotion, </a:t>
            </a:r>
            <a:r>
              <a:rPr lang="en-GB" sz="2800" b="1" dirty="0"/>
              <a:t>they will not be motivated to work hard. </a:t>
            </a:r>
          </a:p>
          <a:p>
            <a:endParaRPr lang="en-GB" sz="2800" dirty="0"/>
          </a:p>
          <a:p>
            <a:r>
              <a:rPr lang="en-GB" sz="2800" dirty="0"/>
              <a:t>From an employer’s point of view</a:t>
            </a:r>
          </a:p>
          <a:p>
            <a:r>
              <a:rPr lang="en-GB" sz="2800" dirty="0"/>
              <a:t>it is important that the employee </a:t>
            </a:r>
          </a:p>
          <a:p>
            <a:r>
              <a:rPr lang="en-GB" sz="2800" dirty="0"/>
              <a:t>understands that there is a clear </a:t>
            </a:r>
          </a:p>
          <a:p>
            <a:r>
              <a:rPr lang="en-GB" sz="2800" dirty="0"/>
              <a:t>link between effort and reward.</a:t>
            </a:r>
          </a:p>
        </p:txBody>
      </p:sp>
      <p:pic>
        <p:nvPicPr>
          <p:cNvPr id="3" name="Picture 2"/>
          <p:cNvPicPr>
            <a:picLocks noChangeAspect="1"/>
          </p:cNvPicPr>
          <p:nvPr/>
        </p:nvPicPr>
        <p:blipFill>
          <a:blip r:embed="rId2"/>
          <a:stretch>
            <a:fillRect/>
          </a:stretch>
        </p:blipFill>
        <p:spPr>
          <a:xfrm>
            <a:off x="942974" y="465745"/>
            <a:ext cx="10187299" cy="640135"/>
          </a:xfrm>
          <a:prstGeom prst="rect">
            <a:avLst/>
          </a:prstGeom>
        </p:spPr>
      </p:pic>
      <p:pic>
        <p:nvPicPr>
          <p:cNvPr id="4" name="Picture 3"/>
          <p:cNvPicPr>
            <a:picLocks noChangeAspect="1"/>
          </p:cNvPicPr>
          <p:nvPr/>
        </p:nvPicPr>
        <p:blipFill>
          <a:blip r:embed="rId3"/>
          <a:stretch>
            <a:fillRect/>
          </a:stretch>
        </p:blipFill>
        <p:spPr>
          <a:xfrm>
            <a:off x="6715125" y="3632620"/>
            <a:ext cx="3352800" cy="2514600"/>
          </a:xfrm>
          <a:prstGeom prst="rect">
            <a:avLst/>
          </a:prstGeom>
        </p:spPr>
      </p:pic>
    </p:spTree>
    <p:extLst>
      <p:ext uri="{BB962C8B-B14F-4D97-AF65-F5344CB8AC3E}">
        <p14:creationId xmlns:p14="http://schemas.microsoft.com/office/powerpoint/2010/main" val="178708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698" y="1586176"/>
            <a:ext cx="10058400" cy="2677656"/>
          </a:xfrm>
          <a:prstGeom prst="rect">
            <a:avLst/>
          </a:prstGeom>
        </p:spPr>
        <p:txBody>
          <a:bodyPr wrap="square">
            <a:spAutoFit/>
          </a:bodyPr>
          <a:lstStyle/>
          <a:p>
            <a:r>
              <a:rPr lang="en-GB" sz="2800" dirty="0"/>
              <a:t>Frederick Herzberg carried out investigations into what caused satisfaction and dissatisfaction at work. Herzberg wanted to focus on the growing pool of </a:t>
            </a:r>
            <a:r>
              <a:rPr lang="en-GB" sz="2800" b="1" dirty="0"/>
              <a:t>white-collar workers </a:t>
            </a:r>
            <a:r>
              <a:rPr lang="en-GB" sz="2800" dirty="0"/>
              <a:t>and therefore used groups of accountants and engineers for his research. </a:t>
            </a:r>
          </a:p>
          <a:p>
            <a:endParaRPr lang="en-GB" sz="2800" dirty="0"/>
          </a:p>
          <a:p>
            <a:endParaRPr lang="en-GB" sz="2800" dirty="0"/>
          </a:p>
        </p:txBody>
      </p:sp>
      <p:sp>
        <p:nvSpPr>
          <p:cNvPr id="3" name="Rectangle 2"/>
          <p:cNvSpPr/>
          <p:nvPr/>
        </p:nvSpPr>
        <p:spPr>
          <a:xfrm>
            <a:off x="1629564" y="467203"/>
            <a:ext cx="846988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Herzberg’s two-factor theory</a:t>
            </a:r>
          </a:p>
        </p:txBody>
      </p:sp>
      <p:pic>
        <p:nvPicPr>
          <p:cNvPr id="4" name="Picture 3"/>
          <p:cNvPicPr>
            <a:picLocks noChangeAspect="1"/>
          </p:cNvPicPr>
          <p:nvPr/>
        </p:nvPicPr>
        <p:blipFill>
          <a:blip r:embed="rId2"/>
          <a:stretch>
            <a:fillRect/>
          </a:stretch>
        </p:blipFill>
        <p:spPr>
          <a:xfrm>
            <a:off x="1775826" y="4034570"/>
            <a:ext cx="2619375" cy="1743075"/>
          </a:xfrm>
          <a:prstGeom prst="rect">
            <a:avLst/>
          </a:prstGeom>
        </p:spPr>
      </p:pic>
      <p:pic>
        <p:nvPicPr>
          <p:cNvPr id="5" name="Picture 4"/>
          <p:cNvPicPr>
            <a:picLocks noChangeAspect="1"/>
          </p:cNvPicPr>
          <p:nvPr/>
        </p:nvPicPr>
        <p:blipFill>
          <a:blip r:embed="rId3"/>
          <a:stretch>
            <a:fillRect/>
          </a:stretch>
        </p:blipFill>
        <p:spPr>
          <a:xfrm>
            <a:off x="5936567" y="3689578"/>
            <a:ext cx="3818604" cy="2541107"/>
          </a:xfrm>
          <a:prstGeom prst="rect">
            <a:avLst/>
          </a:prstGeom>
        </p:spPr>
      </p:pic>
    </p:spTree>
    <p:extLst>
      <p:ext uri="{BB962C8B-B14F-4D97-AF65-F5344CB8AC3E}">
        <p14:creationId xmlns:p14="http://schemas.microsoft.com/office/powerpoint/2010/main" val="181312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653" y="1314928"/>
            <a:ext cx="9018367" cy="5262979"/>
          </a:xfrm>
          <a:prstGeom prst="rect">
            <a:avLst/>
          </a:prstGeom>
        </p:spPr>
        <p:txBody>
          <a:bodyPr wrap="square">
            <a:spAutoFit/>
          </a:bodyPr>
          <a:lstStyle/>
          <a:p>
            <a:r>
              <a:rPr lang="en-GB" sz="2800" b="1" dirty="0"/>
              <a:t>3. Expectancy (E): </a:t>
            </a:r>
          </a:p>
          <a:p>
            <a:endParaRPr lang="en-GB" sz="2800" b="1" dirty="0"/>
          </a:p>
          <a:p>
            <a:r>
              <a:rPr lang="en-GB" sz="2800" dirty="0"/>
              <a:t>The third important aspect of motivation was the individual’s belief in the likelihood of their </a:t>
            </a:r>
            <a:r>
              <a:rPr lang="en-GB" sz="2800" b="1" dirty="0"/>
              <a:t>being able to achieve the target that has been set for them. </a:t>
            </a:r>
          </a:p>
          <a:p>
            <a:endParaRPr lang="en-GB" sz="2800" dirty="0"/>
          </a:p>
          <a:p>
            <a:endParaRPr lang="en-GB" sz="2800" dirty="0"/>
          </a:p>
          <a:p>
            <a:endParaRPr lang="en-GB" sz="2800" dirty="0"/>
          </a:p>
          <a:p>
            <a:endParaRPr lang="en-GB" sz="2800" dirty="0"/>
          </a:p>
          <a:p>
            <a:r>
              <a:rPr lang="en-GB" sz="2800" dirty="0"/>
              <a:t>If the target was to run 100 metres in under ten seconds, there are very few individuals who would think it worth the effort as there would be little prospect in their achieving it. </a:t>
            </a:r>
          </a:p>
        </p:txBody>
      </p:sp>
      <p:sp>
        <p:nvSpPr>
          <p:cNvPr id="3" name="Rectangle 2"/>
          <p:cNvSpPr/>
          <p:nvPr/>
        </p:nvSpPr>
        <p:spPr>
          <a:xfrm>
            <a:off x="233362" y="208687"/>
            <a:ext cx="11410950" cy="923330"/>
          </a:xfrm>
          <a:prstGeom prst="rect">
            <a:avLst/>
          </a:prstGeom>
        </p:spPr>
        <p:txBody>
          <a:bodyPr wrap="squar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Expectancy theory – Expectancy (E)</a:t>
            </a:r>
          </a:p>
        </p:txBody>
      </p:sp>
      <p:pic>
        <p:nvPicPr>
          <p:cNvPr id="4" name="Picture 3"/>
          <p:cNvPicPr>
            <a:picLocks noChangeAspect="1"/>
          </p:cNvPicPr>
          <p:nvPr/>
        </p:nvPicPr>
        <p:blipFill>
          <a:blip r:embed="rId2"/>
          <a:stretch>
            <a:fillRect/>
          </a:stretch>
        </p:blipFill>
        <p:spPr>
          <a:xfrm>
            <a:off x="7581899" y="3343275"/>
            <a:ext cx="1514475" cy="1514475"/>
          </a:xfrm>
          <a:prstGeom prst="rect">
            <a:avLst/>
          </a:prstGeom>
        </p:spPr>
      </p:pic>
      <p:pic>
        <p:nvPicPr>
          <p:cNvPr id="5" name="Picture 4"/>
          <p:cNvPicPr>
            <a:picLocks noChangeAspect="1"/>
          </p:cNvPicPr>
          <p:nvPr/>
        </p:nvPicPr>
        <p:blipFill>
          <a:blip r:embed="rId3"/>
          <a:stretch>
            <a:fillRect/>
          </a:stretch>
        </p:blipFill>
        <p:spPr>
          <a:xfrm>
            <a:off x="2400301" y="3671887"/>
            <a:ext cx="3381374" cy="1352549"/>
          </a:xfrm>
          <a:prstGeom prst="rect">
            <a:avLst/>
          </a:prstGeom>
        </p:spPr>
      </p:pic>
    </p:spTree>
    <p:extLst>
      <p:ext uri="{BB962C8B-B14F-4D97-AF65-F5344CB8AC3E}">
        <p14:creationId xmlns:p14="http://schemas.microsoft.com/office/powerpoint/2010/main" val="208347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554" y="1766982"/>
            <a:ext cx="10289894" cy="1815882"/>
          </a:xfrm>
          <a:prstGeom prst="rect">
            <a:avLst/>
          </a:prstGeom>
        </p:spPr>
        <p:txBody>
          <a:bodyPr wrap="square">
            <a:spAutoFit/>
          </a:bodyPr>
          <a:lstStyle/>
          <a:p>
            <a:r>
              <a:rPr lang="en-GB" sz="2800" dirty="0"/>
              <a:t>There may be other reasons why someone would want to run 100 metres but if the sole reason was to achieve a specific reward, then only Usain Bolt and a few others like him would see any point in trying. </a:t>
            </a:r>
          </a:p>
        </p:txBody>
      </p:sp>
      <p:pic>
        <p:nvPicPr>
          <p:cNvPr id="3" name="Picture 2"/>
          <p:cNvPicPr>
            <a:picLocks noChangeAspect="1"/>
          </p:cNvPicPr>
          <p:nvPr/>
        </p:nvPicPr>
        <p:blipFill>
          <a:blip r:embed="rId2"/>
          <a:stretch>
            <a:fillRect/>
          </a:stretch>
        </p:blipFill>
        <p:spPr>
          <a:xfrm>
            <a:off x="1123554" y="730890"/>
            <a:ext cx="9986113" cy="652329"/>
          </a:xfrm>
          <a:prstGeom prst="rect">
            <a:avLst/>
          </a:prstGeom>
        </p:spPr>
      </p:pic>
      <p:pic>
        <p:nvPicPr>
          <p:cNvPr id="4" name="Picture 3"/>
          <p:cNvPicPr>
            <a:picLocks noChangeAspect="1"/>
          </p:cNvPicPr>
          <p:nvPr/>
        </p:nvPicPr>
        <p:blipFill>
          <a:blip r:embed="rId3"/>
          <a:stretch>
            <a:fillRect/>
          </a:stretch>
        </p:blipFill>
        <p:spPr>
          <a:xfrm>
            <a:off x="1943100" y="4067175"/>
            <a:ext cx="2305050" cy="1981200"/>
          </a:xfrm>
          <a:prstGeom prst="rect">
            <a:avLst/>
          </a:prstGeom>
        </p:spPr>
      </p:pic>
      <p:pic>
        <p:nvPicPr>
          <p:cNvPr id="5" name="Picture 4"/>
          <p:cNvPicPr>
            <a:picLocks noChangeAspect="1"/>
          </p:cNvPicPr>
          <p:nvPr/>
        </p:nvPicPr>
        <p:blipFill>
          <a:blip r:embed="rId4"/>
          <a:stretch>
            <a:fillRect/>
          </a:stretch>
        </p:blipFill>
        <p:spPr>
          <a:xfrm>
            <a:off x="5766310" y="3582864"/>
            <a:ext cx="4802728" cy="2081748"/>
          </a:xfrm>
          <a:prstGeom prst="rect">
            <a:avLst/>
          </a:prstGeom>
        </p:spPr>
      </p:pic>
    </p:spTree>
    <p:extLst>
      <p:ext uri="{BB962C8B-B14F-4D97-AF65-F5344CB8AC3E}">
        <p14:creationId xmlns:p14="http://schemas.microsoft.com/office/powerpoint/2010/main" val="264395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2943" y="728661"/>
            <a:ext cx="10013582" cy="5693866"/>
          </a:xfrm>
          <a:prstGeom prst="rect">
            <a:avLst/>
          </a:prstGeom>
        </p:spPr>
        <p:txBody>
          <a:bodyPr wrap="square">
            <a:spAutoFit/>
          </a:bodyPr>
          <a:lstStyle/>
          <a:p>
            <a:endParaRPr lang="en-GB" sz="2800" dirty="0"/>
          </a:p>
          <a:p>
            <a:endParaRPr lang="en-GB" sz="2800" dirty="0"/>
          </a:p>
          <a:p>
            <a:r>
              <a:rPr lang="en-GB" sz="2800" dirty="0"/>
              <a:t>In a work context it does not make sense for an employer to set targets that employees believe are unachievable, even if the reward is something that the employee considers to be positively valent. </a:t>
            </a:r>
          </a:p>
          <a:p>
            <a:endParaRPr lang="en-GB" sz="2800" dirty="0"/>
          </a:p>
          <a:p>
            <a:endParaRPr lang="en-GB" sz="2800" dirty="0"/>
          </a:p>
          <a:p>
            <a:endParaRPr lang="en-GB" sz="2800" dirty="0"/>
          </a:p>
          <a:p>
            <a:endParaRPr lang="en-GB" sz="2800" dirty="0"/>
          </a:p>
          <a:p>
            <a:endParaRPr lang="en-GB" sz="2800" dirty="0"/>
          </a:p>
          <a:p>
            <a:r>
              <a:rPr lang="en-GB" sz="2800" dirty="0"/>
              <a:t>It may be that in the future, with training and encouragement, the employee might feel more confident about their ability to achieve the required outcome. </a:t>
            </a:r>
          </a:p>
        </p:txBody>
      </p:sp>
      <p:pic>
        <p:nvPicPr>
          <p:cNvPr id="3" name="Picture 2"/>
          <p:cNvPicPr>
            <a:picLocks noChangeAspect="1"/>
          </p:cNvPicPr>
          <p:nvPr/>
        </p:nvPicPr>
        <p:blipFill>
          <a:blip r:embed="rId2"/>
          <a:stretch>
            <a:fillRect/>
          </a:stretch>
        </p:blipFill>
        <p:spPr>
          <a:xfrm>
            <a:off x="1102943" y="545372"/>
            <a:ext cx="9986113" cy="652329"/>
          </a:xfrm>
          <a:prstGeom prst="rect">
            <a:avLst/>
          </a:prstGeom>
        </p:spPr>
      </p:pic>
      <p:pic>
        <p:nvPicPr>
          <p:cNvPr id="4" name="Picture 3"/>
          <p:cNvPicPr>
            <a:picLocks noChangeAspect="1"/>
          </p:cNvPicPr>
          <p:nvPr/>
        </p:nvPicPr>
        <p:blipFill>
          <a:blip r:embed="rId3"/>
          <a:stretch>
            <a:fillRect/>
          </a:stretch>
        </p:blipFill>
        <p:spPr>
          <a:xfrm>
            <a:off x="1728787" y="3210848"/>
            <a:ext cx="2843213" cy="1198532"/>
          </a:xfrm>
          <a:prstGeom prst="rect">
            <a:avLst/>
          </a:prstGeom>
        </p:spPr>
      </p:pic>
      <p:pic>
        <p:nvPicPr>
          <p:cNvPr id="5" name="Picture 4"/>
          <p:cNvPicPr>
            <a:picLocks noChangeAspect="1"/>
          </p:cNvPicPr>
          <p:nvPr/>
        </p:nvPicPr>
        <p:blipFill>
          <a:blip r:embed="rId4"/>
          <a:stretch>
            <a:fillRect/>
          </a:stretch>
        </p:blipFill>
        <p:spPr>
          <a:xfrm>
            <a:off x="6029325" y="3210848"/>
            <a:ext cx="4100510" cy="1448813"/>
          </a:xfrm>
          <a:prstGeom prst="rect">
            <a:avLst/>
          </a:prstGeom>
        </p:spPr>
      </p:pic>
    </p:spTree>
    <p:extLst>
      <p:ext uri="{BB962C8B-B14F-4D97-AF65-F5344CB8AC3E}">
        <p14:creationId xmlns:p14="http://schemas.microsoft.com/office/powerpoint/2010/main" val="428942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078" y="1542485"/>
            <a:ext cx="9713148" cy="2677656"/>
          </a:xfrm>
          <a:prstGeom prst="rect">
            <a:avLst/>
          </a:prstGeom>
        </p:spPr>
        <p:txBody>
          <a:bodyPr wrap="square">
            <a:spAutoFit/>
          </a:bodyPr>
          <a:lstStyle/>
          <a:p>
            <a:r>
              <a:rPr lang="en-GB" sz="2800" dirty="0"/>
              <a:t>Vroom believed that an individual’s motivation was a combination of these three forces V,I and E. For an individual to be motivated they needed to believe that firstly, they could achieve a particular outcome (expectancy), and secondly, that by achieving the outcome (instrumentality) it would result in a positive </a:t>
            </a:r>
            <a:r>
              <a:rPr lang="en-GB" sz="2800" dirty="0" err="1"/>
              <a:t>valency</a:t>
            </a:r>
            <a:r>
              <a:rPr lang="en-GB" sz="2800" dirty="0"/>
              <a:t> (and not too many negative </a:t>
            </a:r>
            <a:r>
              <a:rPr lang="en-GB" sz="2800" dirty="0" err="1"/>
              <a:t>valencies</a:t>
            </a:r>
            <a:r>
              <a:rPr lang="en-GB" sz="2800" dirty="0"/>
              <a:t>).</a:t>
            </a:r>
          </a:p>
        </p:txBody>
      </p:sp>
      <p:sp>
        <p:nvSpPr>
          <p:cNvPr id="3" name="Rectangle 2"/>
          <p:cNvSpPr/>
          <p:nvPr/>
        </p:nvSpPr>
        <p:spPr>
          <a:xfrm>
            <a:off x="4043761" y="363032"/>
            <a:ext cx="30859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Summary </a:t>
            </a:r>
          </a:p>
        </p:txBody>
      </p:sp>
      <p:pic>
        <p:nvPicPr>
          <p:cNvPr id="4" name="Picture 3"/>
          <p:cNvPicPr>
            <a:picLocks noChangeAspect="1"/>
          </p:cNvPicPr>
          <p:nvPr/>
        </p:nvPicPr>
        <p:blipFill>
          <a:blip r:embed="rId2"/>
          <a:stretch>
            <a:fillRect/>
          </a:stretch>
        </p:blipFill>
        <p:spPr>
          <a:xfrm>
            <a:off x="2800351" y="4700588"/>
            <a:ext cx="6264464" cy="1485900"/>
          </a:xfrm>
          <a:prstGeom prst="rect">
            <a:avLst/>
          </a:prstGeom>
        </p:spPr>
      </p:pic>
    </p:spTree>
    <p:extLst>
      <p:ext uri="{BB962C8B-B14F-4D97-AF65-F5344CB8AC3E}">
        <p14:creationId xmlns:p14="http://schemas.microsoft.com/office/powerpoint/2010/main" val="377026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416" y="965539"/>
            <a:ext cx="9278937" cy="2677656"/>
          </a:xfrm>
          <a:prstGeom prst="rect">
            <a:avLst/>
          </a:prstGeom>
        </p:spPr>
        <p:txBody>
          <a:bodyPr wrap="square">
            <a:spAutoFit/>
          </a:bodyPr>
          <a:lstStyle/>
          <a:p>
            <a:endParaRPr lang="en-GB" sz="2800" dirty="0"/>
          </a:p>
          <a:p>
            <a:r>
              <a:rPr lang="en-GB" sz="2800" dirty="0"/>
              <a:t>Another example of this might be the student who thinks that getting a good job is important (positively valent) and that working hard to pass their exams will help them to get a good job (instrumentality) and that they also believe that with hard work they are capable of achieving good grades (expectancy).</a:t>
            </a:r>
          </a:p>
        </p:txBody>
      </p:sp>
      <p:pic>
        <p:nvPicPr>
          <p:cNvPr id="4" name="Picture 3"/>
          <p:cNvPicPr>
            <a:picLocks noChangeAspect="1"/>
          </p:cNvPicPr>
          <p:nvPr/>
        </p:nvPicPr>
        <p:blipFill>
          <a:blip r:embed="rId2"/>
          <a:stretch>
            <a:fillRect/>
          </a:stretch>
        </p:blipFill>
        <p:spPr>
          <a:xfrm>
            <a:off x="4285135" y="492665"/>
            <a:ext cx="2749534" cy="615749"/>
          </a:xfrm>
          <a:prstGeom prst="rect">
            <a:avLst/>
          </a:prstGeom>
        </p:spPr>
      </p:pic>
      <p:pic>
        <p:nvPicPr>
          <p:cNvPr id="5" name="Picture 4"/>
          <p:cNvPicPr>
            <a:picLocks noChangeAspect="1"/>
          </p:cNvPicPr>
          <p:nvPr/>
        </p:nvPicPr>
        <p:blipFill>
          <a:blip r:embed="rId3"/>
          <a:stretch>
            <a:fillRect/>
          </a:stretch>
        </p:blipFill>
        <p:spPr>
          <a:xfrm>
            <a:off x="2057401" y="3825257"/>
            <a:ext cx="3419474" cy="2275505"/>
          </a:xfrm>
          <a:prstGeom prst="rect">
            <a:avLst/>
          </a:prstGeom>
        </p:spPr>
      </p:pic>
      <p:pic>
        <p:nvPicPr>
          <p:cNvPr id="6" name="Picture 5"/>
          <p:cNvPicPr>
            <a:picLocks noChangeAspect="1"/>
          </p:cNvPicPr>
          <p:nvPr/>
        </p:nvPicPr>
        <p:blipFill>
          <a:blip r:embed="rId4"/>
          <a:stretch>
            <a:fillRect/>
          </a:stretch>
        </p:blipFill>
        <p:spPr>
          <a:xfrm>
            <a:off x="7034669" y="4500562"/>
            <a:ext cx="3700462" cy="1600200"/>
          </a:xfrm>
          <a:prstGeom prst="rect">
            <a:avLst/>
          </a:prstGeom>
        </p:spPr>
      </p:pic>
    </p:spTree>
    <p:extLst>
      <p:ext uri="{BB962C8B-B14F-4D97-AF65-F5344CB8AC3E}">
        <p14:creationId xmlns:p14="http://schemas.microsoft.com/office/powerpoint/2010/main" val="118078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095" y="1382794"/>
            <a:ext cx="9413832" cy="4832092"/>
          </a:xfrm>
          <a:prstGeom prst="rect">
            <a:avLst/>
          </a:prstGeom>
        </p:spPr>
        <p:txBody>
          <a:bodyPr wrap="square">
            <a:spAutoFit/>
          </a:bodyPr>
          <a:lstStyle/>
          <a:p>
            <a:r>
              <a:rPr lang="en-GB" sz="2800" dirty="0"/>
              <a:t>Porter and Lawler also propose that an individual’s motivation is affected by the reward they expect to receive for completing the task. </a:t>
            </a:r>
          </a:p>
          <a:p>
            <a:endParaRPr lang="en-GB" sz="2800" dirty="0"/>
          </a:p>
          <a:p>
            <a:endParaRPr lang="en-GB" sz="2800" dirty="0"/>
          </a:p>
          <a:p>
            <a:endParaRPr lang="en-GB" sz="2800" dirty="0"/>
          </a:p>
          <a:p>
            <a:endParaRPr lang="en-GB" sz="2800" dirty="0"/>
          </a:p>
          <a:p>
            <a:endParaRPr lang="en-GB" sz="2800" dirty="0"/>
          </a:p>
          <a:p>
            <a:r>
              <a:rPr lang="en-GB" sz="2800" dirty="0"/>
              <a:t>The individual’s view of the attractiveness of the possible reward will determine their level of motivation.</a:t>
            </a:r>
            <a:r>
              <a:rPr lang="en-GB" sz="2800" b="1" dirty="0"/>
              <a:t> In addition though, they categorised the reward as intrinsic and extrinsic.</a:t>
            </a:r>
          </a:p>
        </p:txBody>
      </p:sp>
      <p:sp>
        <p:nvSpPr>
          <p:cNvPr id="4" name="Rectangle 3"/>
          <p:cNvSpPr/>
          <p:nvPr/>
        </p:nvSpPr>
        <p:spPr>
          <a:xfrm>
            <a:off x="1501095" y="247285"/>
            <a:ext cx="92129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Porter and Lawler propositions </a:t>
            </a:r>
          </a:p>
        </p:txBody>
      </p:sp>
      <p:pic>
        <p:nvPicPr>
          <p:cNvPr id="5" name="Picture 4"/>
          <p:cNvPicPr>
            <a:picLocks noChangeAspect="1"/>
          </p:cNvPicPr>
          <p:nvPr/>
        </p:nvPicPr>
        <p:blipFill>
          <a:blip r:embed="rId2"/>
          <a:stretch>
            <a:fillRect/>
          </a:stretch>
        </p:blipFill>
        <p:spPr>
          <a:xfrm>
            <a:off x="2392681" y="2771775"/>
            <a:ext cx="2788918" cy="1743074"/>
          </a:xfrm>
          <a:prstGeom prst="rect">
            <a:avLst/>
          </a:prstGeom>
        </p:spPr>
      </p:pic>
      <p:pic>
        <p:nvPicPr>
          <p:cNvPr id="6" name="Picture 5"/>
          <p:cNvPicPr>
            <a:picLocks noChangeAspect="1"/>
          </p:cNvPicPr>
          <p:nvPr/>
        </p:nvPicPr>
        <p:blipFill>
          <a:blip r:embed="rId3"/>
          <a:stretch>
            <a:fillRect/>
          </a:stretch>
        </p:blipFill>
        <p:spPr>
          <a:xfrm>
            <a:off x="5887448" y="2526016"/>
            <a:ext cx="4640881" cy="2234592"/>
          </a:xfrm>
          <a:prstGeom prst="rect">
            <a:avLst/>
          </a:prstGeom>
        </p:spPr>
      </p:pic>
    </p:spTree>
    <p:extLst>
      <p:ext uri="{BB962C8B-B14F-4D97-AF65-F5344CB8AC3E}">
        <p14:creationId xmlns:p14="http://schemas.microsoft.com/office/powerpoint/2010/main" val="110696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030" y="1327300"/>
            <a:ext cx="9444942" cy="4832092"/>
          </a:xfrm>
          <a:prstGeom prst="rect">
            <a:avLst/>
          </a:prstGeom>
        </p:spPr>
        <p:txBody>
          <a:bodyPr wrap="square">
            <a:spAutoFit/>
          </a:bodyPr>
          <a:lstStyle/>
          <a:p>
            <a:r>
              <a:rPr lang="en-GB" sz="2800" dirty="0"/>
              <a:t>Intrinsic rewards include the positive feelings that the individual experiences from completing the task – </a:t>
            </a:r>
            <a:r>
              <a:rPr lang="en-GB" sz="2800" b="1" dirty="0"/>
              <a:t>e.g. pride, satisfaction</a:t>
            </a:r>
            <a:r>
              <a:rPr lang="en-GB" sz="2800" dirty="0"/>
              <a:t>.</a:t>
            </a:r>
          </a:p>
          <a:p>
            <a:endParaRPr lang="en-GB" sz="2800" dirty="0"/>
          </a:p>
          <a:p>
            <a:endParaRPr lang="en-GB" sz="2800" dirty="0"/>
          </a:p>
          <a:p>
            <a:endParaRPr lang="en-GB" sz="2800" dirty="0"/>
          </a:p>
          <a:p>
            <a:endParaRPr lang="en-GB" sz="2800" dirty="0"/>
          </a:p>
          <a:p>
            <a:r>
              <a:rPr lang="en-GB" sz="2800" dirty="0"/>
              <a:t> In order to give a job more intrinsic rewards they emphasised the importance of job content. </a:t>
            </a:r>
            <a:r>
              <a:rPr lang="en-GB" sz="2800" b="1" dirty="0"/>
              <a:t>Employers needed to make sure that employees were given tasks that they found interesting and rewarding. </a:t>
            </a:r>
            <a:r>
              <a:rPr lang="en-GB" sz="2800" dirty="0"/>
              <a:t>The process involves management in job redesign and job enlargement. </a:t>
            </a:r>
          </a:p>
        </p:txBody>
      </p:sp>
      <p:sp>
        <p:nvSpPr>
          <p:cNvPr id="3" name="Rectangle 2"/>
          <p:cNvSpPr/>
          <p:nvPr/>
        </p:nvSpPr>
        <p:spPr>
          <a:xfrm>
            <a:off x="1745918" y="218775"/>
            <a:ext cx="88622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Intrinsic rewards / motivators </a:t>
            </a:r>
          </a:p>
        </p:txBody>
      </p:sp>
      <p:pic>
        <p:nvPicPr>
          <p:cNvPr id="4" name="Picture 3"/>
          <p:cNvPicPr>
            <a:picLocks noChangeAspect="1"/>
          </p:cNvPicPr>
          <p:nvPr/>
        </p:nvPicPr>
        <p:blipFill>
          <a:blip r:embed="rId2"/>
          <a:stretch>
            <a:fillRect/>
          </a:stretch>
        </p:blipFill>
        <p:spPr>
          <a:xfrm>
            <a:off x="2214563" y="2411963"/>
            <a:ext cx="3224212" cy="1117050"/>
          </a:xfrm>
          <a:prstGeom prst="rect">
            <a:avLst/>
          </a:prstGeom>
        </p:spPr>
      </p:pic>
      <p:pic>
        <p:nvPicPr>
          <p:cNvPr id="5" name="Picture 4"/>
          <p:cNvPicPr>
            <a:picLocks noChangeAspect="1"/>
          </p:cNvPicPr>
          <p:nvPr/>
        </p:nvPicPr>
        <p:blipFill>
          <a:blip r:embed="rId3"/>
          <a:stretch>
            <a:fillRect/>
          </a:stretch>
        </p:blipFill>
        <p:spPr>
          <a:xfrm>
            <a:off x="7115175" y="2534031"/>
            <a:ext cx="2324100" cy="1137878"/>
          </a:xfrm>
          <a:prstGeom prst="rect">
            <a:avLst/>
          </a:prstGeom>
        </p:spPr>
      </p:pic>
    </p:spTree>
    <p:extLst>
      <p:ext uri="{BB962C8B-B14F-4D97-AF65-F5344CB8AC3E}">
        <p14:creationId xmlns:p14="http://schemas.microsoft.com/office/powerpoint/2010/main" val="215975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663" y="1289655"/>
            <a:ext cx="9653286" cy="4832092"/>
          </a:xfrm>
          <a:prstGeom prst="rect">
            <a:avLst/>
          </a:prstGeom>
        </p:spPr>
        <p:txBody>
          <a:bodyPr wrap="square">
            <a:spAutoFit/>
          </a:bodyPr>
          <a:lstStyle/>
          <a:p>
            <a:r>
              <a:rPr lang="en-GB" sz="2800" dirty="0"/>
              <a:t>Job enlargement can be both horizontal, giving the worker more tasks to do, and vertical, giving the worker more control over the job. </a:t>
            </a:r>
          </a:p>
          <a:p>
            <a:endParaRPr lang="en-GB" sz="2800" dirty="0"/>
          </a:p>
          <a:p>
            <a:endParaRPr lang="en-GB" sz="2800" dirty="0"/>
          </a:p>
          <a:p>
            <a:endParaRPr lang="en-GB" sz="2800" dirty="0"/>
          </a:p>
          <a:p>
            <a:endParaRPr lang="en-GB" sz="2800" dirty="0"/>
          </a:p>
          <a:p>
            <a:endParaRPr lang="en-GB" sz="2800" dirty="0"/>
          </a:p>
          <a:p>
            <a:r>
              <a:rPr lang="en-GB" sz="2800" dirty="0"/>
              <a:t>In Porter and Lawler’s opinion vertical job enlargement is the more important of the two. This idea is closely related to the idea of flattening organisations and empowering workers. </a:t>
            </a:r>
          </a:p>
        </p:txBody>
      </p:sp>
      <p:pic>
        <p:nvPicPr>
          <p:cNvPr id="3" name="Picture 2"/>
          <p:cNvPicPr>
            <a:picLocks noChangeAspect="1"/>
          </p:cNvPicPr>
          <p:nvPr/>
        </p:nvPicPr>
        <p:blipFill>
          <a:blip r:embed="rId2"/>
          <a:stretch>
            <a:fillRect/>
          </a:stretch>
        </p:blipFill>
        <p:spPr>
          <a:xfrm>
            <a:off x="3316487" y="339243"/>
            <a:ext cx="4743099" cy="524301"/>
          </a:xfrm>
          <a:prstGeom prst="rect">
            <a:avLst/>
          </a:prstGeom>
        </p:spPr>
      </p:pic>
      <p:pic>
        <p:nvPicPr>
          <p:cNvPr id="5" name="Picture 4"/>
          <p:cNvPicPr>
            <a:picLocks noChangeAspect="1"/>
          </p:cNvPicPr>
          <p:nvPr/>
        </p:nvPicPr>
        <p:blipFill>
          <a:blip r:embed="rId3"/>
          <a:stretch>
            <a:fillRect/>
          </a:stretch>
        </p:blipFill>
        <p:spPr>
          <a:xfrm>
            <a:off x="3143250" y="2347913"/>
            <a:ext cx="1905000" cy="1905000"/>
          </a:xfrm>
          <a:prstGeom prst="rect">
            <a:avLst/>
          </a:prstGeom>
        </p:spPr>
      </p:pic>
      <p:pic>
        <p:nvPicPr>
          <p:cNvPr id="6" name="Picture 5"/>
          <p:cNvPicPr>
            <a:picLocks noChangeAspect="1"/>
          </p:cNvPicPr>
          <p:nvPr/>
        </p:nvPicPr>
        <p:blipFill>
          <a:blip r:embed="rId4"/>
          <a:stretch>
            <a:fillRect/>
          </a:stretch>
        </p:blipFill>
        <p:spPr>
          <a:xfrm>
            <a:off x="6379037" y="2347913"/>
            <a:ext cx="3286124" cy="1847850"/>
          </a:xfrm>
          <a:prstGeom prst="rect">
            <a:avLst/>
          </a:prstGeom>
        </p:spPr>
      </p:pic>
    </p:spTree>
    <p:extLst>
      <p:ext uri="{BB962C8B-B14F-4D97-AF65-F5344CB8AC3E}">
        <p14:creationId xmlns:p14="http://schemas.microsoft.com/office/powerpoint/2010/main" val="378197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799" y="1315726"/>
            <a:ext cx="8891206" cy="5109091"/>
          </a:xfrm>
          <a:prstGeom prst="rect">
            <a:avLst/>
          </a:prstGeom>
        </p:spPr>
        <p:txBody>
          <a:bodyPr wrap="square">
            <a:spAutoFit/>
          </a:bodyPr>
          <a:lstStyle/>
          <a:p>
            <a:r>
              <a:rPr lang="en-GB" sz="2800" dirty="0"/>
              <a:t>Extrinsic rewards are rewards that come from outside the individual, for example material rewards such as</a:t>
            </a:r>
            <a:r>
              <a:rPr lang="en-GB" sz="2800" b="1" dirty="0"/>
              <a:t> pay increases and bonuses.</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Porter and Lawler realised the importance of consistency and fairness or equity when giving extrinsic rewards. </a:t>
            </a:r>
          </a:p>
          <a:p>
            <a:endParaRPr lang="en-GB" dirty="0"/>
          </a:p>
        </p:txBody>
      </p:sp>
      <p:sp>
        <p:nvSpPr>
          <p:cNvPr id="3" name="Rectangle 2"/>
          <p:cNvSpPr/>
          <p:nvPr/>
        </p:nvSpPr>
        <p:spPr>
          <a:xfrm>
            <a:off x="1676480" y="177836"/>
            <a:ext cx="865384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Extrinsic rewards/ motivators</a:t>
            </a:r>
          </a:p>
        </p:txBody>
      </p:sp>
      <p:pic>
        <p:nvPicPr>
          <p:cNvPr id="4" name="Picture 3"/>
          <p:cNvPicPr>
            <a:picLocks noChangeAspect="1"/>
          </p:cNvPicPr>
          <p:nvPr/>
        </p:nvPicPr>
        <p:blipFill>
          <a:blip r:embed="rId2"/>
          <a:stretch>
            <a:fillRect/>
          </a:stretch>
        </p:blipFill>
        <p:spPr>
          <a:xfrm>
            <a:off x="8349124" y="2276475"/>
            <a:ext cx="1981200" cy="2305050"/>
          </a:xfrm>
          <a:prstGeom prst="rect">
            <a:avLst/>
          </a:prstGeom>
        </p:spPr>
      </p:pic>
      <p:pic>
        <p:nvPicPr>
          <p:cNvPr id="5" name="Picture 4"/>
          <p:cNvPicPr>
            <a:picLocks noChangeAspect="1"/>
          </p:cNvPicPr>
          <p:nvPr/>
        </p:nvPicPr>
        <p:blipFill>
          <a:blip r:embed="rId3"/>
          <a:stretch>
            <a:fillRect/>
          </a:stretch>
        </p:blipFill>
        <p:spPr>
          <a:xfrm>
            <a:off x="1909763" y="2998733"/>
            <a:ext cx="2286000" cy="1743075"/>
          </a:xfrm>
          <a:prstGeom prst="rect">
            <a:avLst/>
          </a:prstGeom>
        </p:spPr>
      </p:pic>
      <p:pic>
        <p:nvPicPr>
          <p:cNvPr id="6" name="Picture 5"/>
          <p:cNvPicPr>
            <a:picLocks noChangeAspect="1"/>
          </p:cNvPicPr>
          <p:nvPr/>
        </p:nvPicPr>
        <p:blipFill>
          <a:blip r:embed="rId4"/>
          <a:stretch>
            <a:fillRect/>
          </a:stretch>
        </p:blipFill>
        <p:spPr>
          <a:xfrm>
            <a:off x="4419831" y="2819400"/>
            <a:ext cx="3705225" cy="1219200"/>
          </a:xfrm>
          <a:prstGeom prst="rect">
            <a:avLst/>
          </a:prstGeom>
        </p:spPr>
      </p:pic>
    </p:spTree>
    <p:extLst>
      <p:ext uri="{BB962C8B-B14F-4D97-AF65-F5344CB8AC3E}">
        <p14:creationId xmlns:p14="http://schemas.microsoft.com/office/powerpoint/2010/main" val="2032484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1250" y="401838"/>
            <a:ext cx="8388823" cy="652329"/>
          </a:xfrm>
          <a:prstGeom prst="rect">
            <a:avLst/>
          </a:prstGeom>
        </p:spPr>
      </p:pic>
      <p:sp>
        <p:nvSpPr>
          <p:cNvPr id="3" name="Rectangle 2"/>
          <p:cNvSpPr/>
          <p:nvPr/>
        </p:nvSpPr>
        <p:spPr>
          <a:xfrm>
            <a:off x="1030147" y="1394765"/>
            <a:ext cx="10463514" cy="4832092"/>
          </a:xfrm>
          <a:prstGeom prst="rect">
            <a:avLst/>
          </a:prstGeom>
        </p:spPr>
        <p:txBody>
          <a:bodyPr wrap="square">
            <a:spAutoFit/>
          </a:bodyPr>
          <a:lstStyle/>
          <a:p>
            <a:r>
              <a:rPr lang="en-GB" sz="2800" dirty="0"/>
              <a:t>The employee needs to feel that the reward is proportional to their effort, otherwise the result will be to demotivate them. </a:t>
            </a:r>
            <a:r>
              <a:rPr lang="en-GB" sz="2800" b="1" dirty="0"/>
              <a:t>The employee also needs to be aware of a direct link between the goals that they achieve and the reward that they will receive. </a:t>
            </a:r>
          </a:p>
          <a:p>
            <a:endParaRPr lang="en-GB" sz="2800" dirty="0"/>
          </a:p>
          <a:p>
            <a:endParaRPr lang="en-GB" sz="2800" dirty="0"/>
          </a:p>
          <a:p>
            <a:endParaRPr lang="en-GB" sz="2800" dirty="0"/>
          </a:p>
          <a:p>
            <a:endParaRPr lang="en-GB" sz="2800" dirty="0"/>
          </a:p>
          <a:p>
            <a:r>
              <a:rPr lang="en-GB" sz="2800" dirty="0"/>
              <a:t>At the same time the employer must ensure that the worker is given the training and equipment that they need in order to achieve the goals that they have been set.</a:t>
            </a:r>
          </a:p>
        </p:txBody>
      </p:sp>
      <p:pic>
        <p:nvPicPr>
          <p:cNvPr id="4" name="Picture 3"/>
          <p:cNvPicPr>
            <a:picLocks noChangeAspect="1"/>
          </p:cNvPicPr>
          <p:nvPr/>
        </p:nvPicPr>
        <p:blipFill>
          <a:blip r:embed="rId3"/>
          <a:stretch>
            <a:fillRect/>
          </a:stretch>
        </p:blipFill>
        <p:spPr>
          <a:xfrm>
            <a:off x="1831250" y="3167873"/>
            <a:ext cx="3543300" cy="1285875"/>
          </a:xfrm>
          <a:prstGeom prst="rect">
            <a:avLst/>
          </a:prstGeom>
        </p:spPr>
      </p:pic>
      <p:pic>
        <p:nvPicPr>
          <p:cNvPr id="5" name="Picture 4"/>
          <p:cNvPicPr>
            <a:picLocks noChangeAspect="1"/>
          </p:cNvPicPr>
          <p:nvPr/>
        </p:nvPicPr>
        <p:blipFill>
          <a:blip r:embed="rId4"/>
          <a:stretch>
            <a:fillRect/>
          </a:stretch>
        </p:blipFill>
        <p:spPr>
          <a:xfrm>
            <a:off x="6261904" y="3167873"/>
            <a:ext cx="4014787" cy="1451121"/>
          </a:xfrm>
          <a:prstGeom prst="rect">
            <a:avLst/>
          </a:prstGeom>
        </p:spPr>
      </p:pic>
    </p:spTree>
    <p:extLst>
      <p:ext uri="{BB962C8B-B14F-4D97-AF65-F5344CB8AC3E}">
        <p14:creationId xmlns:p14="http://schemas.microsoft.com/office/powerpoint/2010/main" val="207565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3053" y="931381"/>
            <a:ext cx="9468091" cy="2677656"/>
          </a:xfrm>
          <a:prstGeom prst="rect">
            <a:avLst/>
          </a:prstGeom>
        </p:spPr>
        <p:txBody>
          <a:bodyPr wrap="square">
            <a:spAutoFit/>
          </a:bodyPr>
          <a:lstStyle/>
          <a:p>
            <a:endParaRPr lang="en-GB" sz="2800" dirty="0"/>
          </a:p>
          <a:p>
            <a:r>
              <a:rPr lang="en-GB" sz="2800" dirty="0"/>
              <a:t>The method of investigation was by interview. The work was carried out in the late 1960s and he was interested in applying his findings so that improvements in job design could occur. If implemented, these improvements would lead to increased quality and levels of output.</a:t>
            </a:r>
          </a:p>
        </p:txBody>
      </p:sp>
      <p:pic>
        <p:nvPicPr>
          <p:cNvPr id="3" name="Picture 2"/>
          <p:cNvPicPr>
            <a:picLocks noChangeAspect="1"/>
          </p:cNvPicPr>
          <p:nvPr/>
        </p:nvPicPr>
        <p:blipFill>
          <a:blip r:embed="rId2"/>
          <a:stretch>
            <a:fillRect/>
          </a:stretch>
        </p:blipFill>
        <p:spPr>
          <a:xfrm>
            <a:off x="1989988" y="461157"/>
            <a:ext cx="8212024" cy="646232"/>
          </a:xfrm>
          <a:prstGeom prst="rect">
            <a:avLst/>
          </a:prstGeom>
        </p:spPr>
      </p:pic>
      <p:pic>
        <p:nvPicPr>
          <p:cNvPr id="4" name="Picture 3"/>
          <p:cNvPicPr>
            <a:picLocks noChangeAspect="1"/>
          </p:cNvPicPr>
          <p:nvPr/>
        </p:nvPicPr>
        <p:blipFill>
          <a:blip r:embed="rId3"/>
          <a:stretch>
            <a:fillRect/>
          </a:stretch>
        </p:blipFill>
        <p:spPr>
          <a:xfrm>
            <a:off x="2363372" y="4079261"/>
            <a:ext cx="3011823" cy="1836477"/>
          </a:xfrm>
          <a:prstGeom prst="rect">
            <a:avLst/>
          </a:prstGeom>
        </p:spPr>
      </p:pic>
      <p:pic>
        <p:nvPicPr>
          <p:cNvPr id="5" name="Picture 4"/>
          <p:cNvPicPr>
            <a:picLocks noChangeAspect="1"/>
          </p:cNvPicPr>
          <p:nvPr/>
        </p:nvPicPr>
        <p:blipFill>
          <a:blip r:embed="rId4"/>
          <a:stretch>
            <a:fillRect/>
          </a:stretch>
        </p:blipFill>
        <p:spPr>
          <a:xfrm>
            <a:off x="6682154" y="3609037"/>
            <a:ext cx="3664780" cy="2198868"/>
          </a:xfrm>
          <a:prstGeom prst="rect">
            <a:avLst/>
          </a:prstGeom>
        </p:spPr>
      </p:pic>
    </p:spTree>
    <p:extLst>
      <p:ext uri="{BB962C8B-B14F-4D97-AF65-F5344CB8AC3E}">
        <p14:creationId xmlns:p14="http://schemas.microsoft.com/office/powerpoint/2010/main" val="325388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955" y="1333202"/>
            <a:ext cx="8224839" cy="3539430"/>
          </a:xfrm>
          <a:prstGeom prst="rect">
            <a:avLst/>
          </a:prstGeom>
        </p:spPr>
        <p:txBody>
          <a:bodyPr wrap="square">
            <a:spAutoFit/>
          </a:bodyPr>
          <a:lstStyle/>
          <a:p>
            <a:r>
              <a:rPr lang="en-GB" sz="2800" b="1" u="sng" dirty="0"/>
              <a:t>Task: </a:t>
            </a:r>
          </a:p>
          <a:p>
            <a:endParaRPr lang="en-GB" sz="2800" dirty="0"/>
          </a:p>
          <a:p>
            <a:endParaRPr lang="en-GB" sz="2800" dirty="0"/>
          </a:p>
          <a:p>
            <a:r>
              <a:rPr lang="en-GB" sz="2800" dirty="0" err="1"/>
              <a:t>Kahoot</a:t>
            </a:r>
            <a:r>
              <a:rPr lang="en-GB" sz="2800"/>
              <a:t> </a:t>
            </a:r>
            <a:r>
              <a:rPr lang="en-GB" sz="2800" smtClean="0"/>
              <a:t>Quiz</a:t>
            </a:r>
            <a:endParaRPr lang="en-GB" sz="2800" dirty="0"/>
          </a:p>
          <a:p>
            <a:endParaRPr lang="en-GB" sz="2800" dirty="0"/>
          </a:p>
          <a:p>
            <a:endParaRPr lang="en-GB" sz="2800" dirty="0"/>
          </a:p>
          <a:p>
            <a:endParaRPr lang="en-GB" sz="2800" b="1" dirty="0"/>
          </a:p>
          <a:p>
            <a:r>
              <a:rPr lang="en-GB" sz="2800" b="1" dirty="0"/>
              <a:t>Time: 10 mins </a:t>
            </a:r>
          </a:p>
        </p:txBody>
      </p:sp>
      <p:sp>
        <p:nvSpPr>
          <p:cNvPr id="3" name="Rectangle 2"/>
          <p:cNvSpPr/>
          <p:nvPr/>
        </p:nvSpPr>
        <p:spPr>
          <a:xfrm>
            <a:off x="4227718" y="281285"/>
            <a:ext cx="28793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386513" y="3533775"/>
            <a:ext cx="3109912" cy="3109912"/>
          </a:xfrm>
          <a:prstGeom prst="rect">
            <a:avLst/>
          </a:prstGeom>
        </p:spPr>
      </p:pic>
    </p:spTree>
    <p:extLst>
      <p:ext uri="{BB962C8B-B14F-4D97-AF65-F5344CB8AC3E}">
        <p14:creationId xmlns:p14="http://schemas.microsoft.com/office/powerpoint/2010/main" val="87348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418" y="1265856"/>
            <a:ext cx="8538258" cy="4401205"/>
          </a:xfrm>
          <a:prstGeom prst="rect">
            <a:avLst/>
          </a:prstGeom>
        </p:spPr>
        <p:txBody>
          <a:bodyPr wrap="square">
            <a:spAutoFit/>
          </a:bodyPr>
          <a:lstStyle/>
          <a:p>
            <a:r>
              <a:rPr lang="en-GB" sz="2800" b="1" u="sng" dirty="0"/>
              <a:t>Task: </a:t>
            </a:r>
          </a:p>
          <a:p>
            <a:endParaRPr lang="en-GB" sz="2800" dirty="0"/>
          </a:p>
          <a:p>
            <a:r>
              <a:rPr lang="en-GB" sz="2800" dirty="0"/>
              <a:t>Written task – Vroom et al acceptancy theories.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25 mins </a:t>
            </a:r>
          </a:p>
        </p:txBody>
      </p:sp>
      <p:sp>
        <p:nvSpPr>
          <p:cNvPr id="3" name="Rectangle 2"/>
          <p:cNvSpPr/>
          <p:nvPr/>
        </p:nvSpPr>
        <p:spPr>
          <a:xfrm>
            <a:off x="4068509" y="131537"/>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5129213" y="3013069"/>
            <a:ext cx="4305299" cy="2864981"/>
          </a:xfrm>
          <a:prstGeom prst="rect">
            <a:avLst/>
          </a:prstGeom>
        </p:spPr>
      </p:pic>
    </p:spTree>
    <p:extLst>
      <p:ext uri="{BB962C8B-B14F-4D97-AF65-F5344CB8AC3E}">
        <p14:creationId xmlns:p14="http://schemas.microsoft.com/office/powerpoint/2010/main" val="234769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288" y="1391314"/>
            <a:ext cx="6099747" cy="4832092"/>
          </a:xfrm>
          <a:prstGeom prst="rect">
            <a:avLst/>
          </a:prstGeom>
          <a:noFill/>
        </p:spPr>
        <p:txBody>
          <a:bodyPr wrap="none" rtlCol="0">
            <a:spAutoFit/>
          </a:bodyPr>
          <a:lstStyle/>
          <a:p>
            <a:r>
              <a:rPr lang="en-GB" sz="2800" b="1" u="sng" dirty="0"/>
              <a:t>Task:</a:t>
            </a:r>
          </a:p>
          <a:p>
            <a:endParaRPr lang="en-GB" sz="2800" dirty="0"/>
          </a:p>
          <a:p>
            <a:r>
              <a:rPr lang="en-GB" sz="2800" dirty="0"/>
              <a:t>Written quiz Vrooms expectancy theory. </a:t>
            </a:r>
          </a:p>
          <a:p>
            <a:endParaRPr lang="en-GB" sz="2800" dirty="0"/>
          </a:p>
          <a:p>
            <a:endParaRPr lang="en-GB" sz="2800" dirty="0"/>
          </a:p>
          <a:p>
            <a:endParaRPr lang="en-GB" sz="2800" b="1" dirty="0"/>
          </a:p>
          <a:p>
            <a:endParaRPr lang="en-GB" sz="2800" b="1" dirty="0"/>
          </a:p>
          <a:p>
            <a:endParaRPr lang="en-GB" sz="2800" b="1" dirty="0"/>
          </a:p>
          <a:p>
            <a:endParaRPr lang="en-GB" sz="2800" b="1" dirty="0"/>
          </a:p>
          <a:p>
            <a:endParaRPr lang="en-GB" sz="2800" b="1" dirty="0"/>
          </a:p>
          <a:p>
            <a:r>
              <a:rPr lang="en-GB" sz="2800" b="1" dirty="0"/>
              <a:t>Time: 15 mins </a:t>
            </a:r>
          </a:p>
        </p:txBody>
      </p:sp>
      <p:sp>
        <p:nvSpPr>
          <p:cNvPr id="3" name="Rectangle 2"/>
          <p:cNvSpPr/>
          <p:nvPr/>
        </p:nvSpPr>
        <p:spPr>
          <a:xfrm>
            <a:off x="4022211" y="235710"/>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5574516" y="3234824"/>
            <a:ext cx="4491038" cy="2988582"/>
          </a:xfrm>
          <a:prstGeom prst="rect">
            <a:avLst/>
          </a:prstGeom>
        </p:spPr>
      </p:pic>
    </p:spTree>
    <p:extLst>
      <p:ext uri="{BB962C8B-B14F-4D97-AF65-F5344CB8AC3E}">
        <p14:creationId xmlns:p14="http://schemas.microsoft.com/office/powerpoint/2010/main" val="2747781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0162" y="1047453"/>
            <a:ext cx="9929813" cy="42473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quiz on the three motivational theories discussed yesterday.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Herzberg’s two factor theory.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Answer questions on Herzberg’s two factor theory.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Vroom and Porter et al, acceptancy theory.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written task on the Vroom and Porter et al, acceptancy theory.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Answer the quiz questions on motivational theorists. </a:t>
            </a:r>
          </a:p>
        </p:txBody>
      </p:sp>
      <p:sp>
        <p:nvSpPr>
          <p:cNvPr id="5" name="Rectangle 4"/>
          <p:cNvSpPr/>
          <p:nvPr/>
        </p:nvSpPr>
        <p:spPr>
          <a:xfrm>
            <a:off x="767981" y="238423"/>
            <a:ext cx="100845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Motivational theorists - Continued</a:t>
            </a:r>
          </a:p>
        </p:txBody>
      </p:sp>
      <p:pic>
        <p:nvPicPr>
          <p:cNvPr id="6" name="Picture 5"/>
          <p:cNvPicPr>
            <a:picLocks noChangeAspect="1"/>
          </p:cNvPicPr>
          <p:nvPr/>
        </p:nvPicPr>
        <p:blipFill>
          <a:blip r:embed="rId2"/>
          <a:stretch>
            <a:fillRect/>
          </a:stretch>
        </p:blipFill>
        <p:spPr>
          <a:xfrm>
            <a:off x="8924311" y="5294770"/>
            <a:ext cx="1319826" cy="1267955"/>
          </a:xfrm>
          <a:prstGeom prst="rect">
            <a:avLst/>
          </a:prstGeom>
        </p:spPr>
      </p:pic>
      <p:pic>
        <p:nvPicPr>
          <p:cNvPr id="7" name="Picture 6"/>
          <p:cNvPicPr>
            <a:picLocks noChangeAspect="1"/>
          </p:cNvPicPr>
          <p:nvPr/>
        </p:nvPicPr>
        <p:blipFill>
          <a:blip r:embed="rId3"/>
          <a:stretch>
            <a:fillRect/>
          </a:stretch>
        </p:blipFill>
        <p:spPr>
          <a:xfrm>
            <a:off x="1943100" y="5333065"/>
            <a:ext cx="1847849" cy="1229660"/>
          </a:xfrm>
          <a:prstGeom prst="rect">
            <a:avLst/>
          </a:prstGeom>
        </p:spPr>
      </p:pic>
      <p:pic>
        <p:nvPicPr>
          <p:cNvPr id="8" name="Picture 7"/>
          <p:cNvPicPr>
            <a:picLocks noChangeAspect="1"/>
          </p:cNvPicPr>
          <p:nvPr/>
        </p:nvPicPr>
        <p:blipFill>
          <a:blip r:embed="rId4"/>
          <a:stretch>
            <a:fillRect/>
          </a:stretch>
        </p:blipFill>
        <p:spPr>
          <a:xfrm>
            <a:off x="5281612" y="5378011"/>
            <a:ext cx="1966912" cy="1101471"/>
          </a:xfrm>
          <a:prstGeom prst="rect">
            <a:avLst/>
          </a:prstGeom>
        </p:spPr>
      </p:pic>
    </p:spTree>
    <p:extLst>
      <p:ext uri="{BB962C8B-B14F-4D97-AF65-F5344CB8AC3E}">
        <p14:creationId xmlns:p14="http://schemas.microsoft.com/office/powerpoint/2010/main" val="30625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667" y="1306179"/>
            <a:ext cx="2944652" cy="4093428"/>
          </a:xfrm>
          <a:prstGeom prst="rect">
            <a:avLst/>
          </a:prstGeom>
          <a:noFill/>
        </p:spPr>
        <p:txBody>
          <a:bodyPr wrap="none" rtlCol="0">
            <a:spAutoFit/>
          </a:bodyPr>
          <a:lstStyle/>
          <a:p>
            <a:pPr marL="342900" indent="-342900">
              <a:buFont typeface="+mj-lt"/>
              <a:buAutoNum type="arabicPeriod"/>
            </a:pPr>
            <a:endParaRPr lang="en-GB" sz="2800" dirty="0"/>
          </a:p>
          <a:p>
            <a:pPr marL="342900" indent="-342900">
              <a:buFont typeface="+mj-lt"/>
              <a:buAutoNum type="arabicPeriod"/>
            </a:pPr>
            <a:r>
              <a:rPr lang="en-GB" sz="2800" dirty="0"/>
              <a:t>Motivators </a:t>
            </a:r>
          </a:p>
          <a:p>
            <a:pPr marL="342900" indent="-342900">
              <a:buFont typeface="+mj-lt"/>
              <a:buAutoNum type="arabicPeriod"/>
            </a:pPr>
            <a:endParaRPr lang="en-GB" sz="2800" dirty="0"/>
          </a:p>
          <a:p>
            <a:pPr marL="342900" indent="-342900">
              <a:buFont typeface="+mj-lt"/>
              <a:buAutoNum type="arabicPeriod"/>
            </a:pPr>
            <a:endParaRPr lang="en-GB" sz="2800" dirty="0"/>
          </a:p>
          <a:p>
            <a:pPr marL="342900" indent="-342900">
              <a:buFont typeface="+mj-lt"/>
              <a:buAutoNum type="arabicPeriod"/>
            </a:pPr>
            <a:endParaRPr lang="en-GB" sz="2800" dirty="0"/>
          </a:p>
          <a:p>
            <a:pPr marL="342900" indent="-342900">
              <a:buFont typeface="+mj-lt"/>
              <a:buAutoNum type="arabicPeriod"/>
            </a:pPr>
            <a:endParaRPr lang="en-GB" sz="2800" dirty="0"/>
          </a:p>
          <a:p>
            <a:pPr marL="342900" indent="-342900">
              <a:buFont typeface="+mj-lt"/>
              <a:buAutoNum type="arabicPeriod"/>
            </a:pPr>
            <a:endParaRPr lang="en-GB" sz="2800" dirty="0"/>
          </a:p>
          <a:p>
            <a:pPr marL="342900" indent="-342900">
              <a:buFont typeface="+mj-lt"/>
              <a:buAutoNum type="arabicPeriod"/>
            </a:pPr>
            <a:r>
              <a:rPr lang="en-GB" sz="2800" dirty="0"/>
              <a:t>Hygiene factors  </a:t>
            </a:r>
          </a:p>
          <a:p>
            <a:endParaRPr lang="en-GB" dirty="0"/>
          </a:p>
          <a:p>
            <a:endParaRPr lang="en-GB" dirty="0"/>
          </a:p>
        </p:txBody>
      </p:sp>
      <p:sp>
        <p:nvSpPr>
          <p:cNvPr id="3" name="Rectangle 2"/>
          <p:cNvSpPr/>
          <p:nvPr/>
        </p:nvSpPr>
        <p:spPr>
          <a:xfrm>
            <a:off x="2380741" y="382849"/>
            <a:ext cx="680487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Herzberg's two factors:</a:t>
            </a:r>
          </a:p>
        </p:txBody>
      </p:sp>
      <p:pic>
        <p:nvPicPr>
          <p:cNvPr id="5" name="Picture 4"/>
          <p:cNvPicPr>
            <a:picLocks noChangeAspect="1"/>
          </p:cNvPicPr>
          <p:nvPr/>
        </p:nvPicPr>
        <p:blipFill>
          <a:blip r:embed="rId2"/>
          <a:stretch>
            <a:fillRect/>
          </a:stretch>
        </p:blipFill>
        <p:spPr>
          <a:xfrm>
            <a:off x="4812876" y="1814732"/>
            <a:ext cx="6783080" cy="4642339"/>
          </a:xfrm>
          <a:prstGeom prst="rect">
            <a:avLst/>
          </a:prstGeom>
        </p:spPr>
      </p:pic>
    </p:spTree>
    <p:extLst>
      <p:ext uri="{BB962C8B-B14F-4D97-AF65-F5344CB8AC3E}">
        <p14:creationId xmlns:p14="http://schemas.microsoft.com/office/powerpoint/2010/main" val="403917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442" y="1383956"/>
            <a:ext cx="9962147" cy="4401205"/>
          </a:xfrm>
          <a:prstGeom prst="rect">
            <a:avLst/>
          </a:prstGeom>
        </p:spPr>
        <p:txBody>
          <a:bodyPr wrap="square">
            <a:spAutoFit/>
          </a:bodyPr>
          <a:lstStyle/>
          <a:p>
            <a:r>
              <a:rPr lang="en-GB" sz="2800" dirty="0"/>
              <a:t>Analysis of Herzberg’s research shows that satisfaction in work can be caused by a number of motivating factors, or ‘motivators’.</a:t>
            </a:r>
          </a:p>
          <a:p>
            <a:endParaRPr lang="en-GB" sz="2800" dirty="0"/>
          </a:p>
          <a:p>
            <a:r>
              <a:rPr lang="en-GB" sz="2800" b="1" dirty="0"/>
              <a:t>Herzberg’s motivators: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Management recognition</a:t>
            </a:r>
          </a:p>
          <a:p>
            <a:pPr marL="285750" indent="-285750">
              <a:buFont typeface="Arial" panose="020B0604020202020204" pitchFamily="34" charset="0"/>
              <a:buChar char="•"/>
            </a:pPr>
            <a:r>
              <a:rPr lang="en-GB" sz="2800" dirty="0"/>
              <a:t>Opportunities to improve skills</a:t>
            </a:r>
          </a:p>
          <a:p>
            <a:pPr marL="285750" indent="-285750">
              <a:buFont typeface="Arial" panose="020B0604020202020204" pitchFamily="34" charset="0"/>
              <a:buChar char="•"/>
            </a:pPr>
            <a:r>
              <a:rPr lang="en-GB" sz="2800" dirty="0"/>
              <a:t>Achievement of goals</a:t>
            </a:r>
          </a:p>
          <a:p>
            <a:pPr marL="285750" indent="-285750">
              <a:buFont typeface="Arial" panose="020B0604020202020204" pitchFamily="34" charset="0"/>
              <a:buChar char="•"/>
            </a:pPr>
            <a:r>
              <a:rPr lang="en-GB" sz="2800" dirty="0"/>
              <a:t>Opportunity for promotion</a:t>
            </a:r>
          </a:p>
          <a:p>
            <a:pPr marL="285750" indent="-285750">
              <a:buFont typeface="Arial" panose="020B0604020202020204" pitchFamily="34" charset="0"/>
              <a:buChar char="•"/>
            </a:pPr>
            <a:r>
              <a:rPr lang="en-GB" sz="2800" dirty="0"/>
              <a:t>Responsibility</a:t>
            </a:r>
          </a:p>
        </p:txBody>
      </p:sp>
      <p:sp>
        <p:nvSpPr>
          <p:cNvPr id="3" name="Rectangle 2"/>
          <p:cNvSpPr/>
          <p:nvPr/>
        </p:nvSpPr>
        <p:spPr>
          <a:xfrm>
            <a:off x="1714772" y="224135"/>
            <a:ext cx="84977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Herzberg's motivator factors </a:t>
            </a:r>
          </a:p>
        </p:txBody>
      </p:sp>
      <p:pic>
        <p:nvPicPr>
          <p:cNvPr id="4" name="Picture 3"/>
          <p:cNvPicPr>
            <a:picLocks noChangeAspect="1"/>
          </p:cNvPicPr>
          <p:nvPr/>
        </p:nvPicPr>
        <p:blipFill>
          <a:blip r:embed="rId2"/>
          <a:stretch>
            <a:fillRect/>
          </a:stretch>
        </p:blipFill>
        <p:spPr>
          <a:xfrm>
            <a:off x="7239220" y="2681727"/>
            <a:ext cx="3171825" cy="1438275"/>
          </a:xfrm>
          <a:prstGeom prst="rect">
            <a:avLst/>
          </a:prstGeom>
        </p:spPr>
      </p:pic>
      <p:pic>
        <p:nvPicPr>
          <p:cNvPr id="5" name="Picture 4"/>
          <p:cNvPicPr>
            <a:picLocks noChangeAspect="1"/>
          </p:cNvPicPr>
          <p:nvPr/>
        </p:nvPicPr>
        <p:blipFill>
          <a:blip r:embed="rId3"/>
          <a:stretch>
            <a:fillRect/>
          </a:stretch>
        </p:blipFill>
        <p:spPr>
          <a:xfrm>
            <a:off x="6629180" y="4546235"/>
            <a:ext cx="2619375" cy="1743075"/>
          </a:xfrm>
          <a:prstGeom prst="rect">
            <a:avLst/>
          </a:prstGeom>
        </p:spPr>
      </p:pic>
    </p:spTree>
    <p:extLst>
      <p:ext uri="{BB962C8B-B14F-4D97-AF65-F5344CB8AC3E}">
        <p14:creationId xmlns:p14="http://schemas.microsoft.com/office/powerpoint/2010/main" val="165737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7682" y="1423286"/>
            <a:ext cx="8558213" cy="4401205"/>
          </a:xfrm>
          <a:prstGeom prst="rect">
            <a:avLst/>
          </a:prstGeom>
        </p:spPr>
        <p:txBody>
          <a:bodyPr wrap="square">
            <a:spAutoFit/>
          </a:bodyPr>
          <a:lstStyle/>
          <a:p>
            <a:r>
              <a:rPr lang="en-GB" sz="2800" dirty="0"/>
              <a:t>Also the research demonstrated that they were a number of factors that caused dissatisfaction. This was caused by a number of ‘hygiene factors’.</a:t>
            </a:r>
          </a:p>
          <a:p>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Poor working conditions</a:t>
            </a:r>
          </a:p>
          <a:p>
            <a:pPr marL="285750" indent="-285750">
              <a:buFont typeface="Arial" panose="020B0604020202020204" pitchFamily="34" charset="0"/>
              <a:buChar char="•"/>
            </a:pPr>
            <a:r>
              <a:rPr lang="en-GB" sz="2800" dirty="0"/>
              <a:t>Lack of job security</a:t>
            </a:r>
          </a:p>
          <a:p>
            <a:pPr marL="285750" indent="-285750">
              <a:buFont typeface="Arial" panose="020B0604020202020204" pitchFamily="34" charset="0"/>
              <a:buChar char="•"/>
            </a:pPr>
            <a:r>
              <a:rPr lang="en-GB" sz="2800" dirty="0"/>
              <a:t>Lack of status</a:t>
            </a:r>
          </a:p>
          <a:p>
            <a:pPr marL="285750" indent="-285750">
              <a:buFont typeface="Arial" panose="020B0604020202020204" pitchFamily="34" charset="0"/>
              <a:buChar char="•"/>
            </a:pPr>
            <a:r>
              <a:rPr lang="en-GB" sz="2800" dirty="0"/>
              <a:t>Poor workplace relationships</a:t>
            </a:r>
          </a:p>
          <a:p>
            <a:pPr marL="285750" indent="-285750">
              <a:buFont typeface="Arial" panose="020B0604020202020204" pitchFamily="34" charset="0"/>
              <a:buChar char="•"/>
            </a:pPr>
            <a:r>
              <a:rPr lang="en-GB" sz="2800" dirty="0"/>
              <a:t>Unsatisfactory wages</a:t>
            </a:r>
          </a:p>
        </p:txBody>
      </p:sp>
      <p:sp>
        <p:nvSpPr>
          <p:cNvPr id="4" name="Rectangle 3"/>
          <p:cNvSpPr/>
          <p:nvPr/>
        </p:nvSpPr>
        <p:spPr>
          <a:xfrm>
            <a:off x="1832811" y="229742"/>
            <a:ext cx="8033084" cy="923330"/>
          </a:xfrm>
          <a:prstGeom prst="rect">
            <a:avLst/>
          </a:prstGeom>
        </p:spPr>
        <p:txBody>
          <a:bodyPr wrap="square">
            <a:spAutoFit/>
          </a:bodyPr>
          <a:lstStyle/>
          <a:p>
            <a:pPr lvl="0"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Herzberg's Hygiene factors </a:t>
            </a:r>
          </a:p>
        </p:txBody>
      </p:sp>
      <p:pic>
        <p:nvPicPr>
          <p:cNvPr id="5" name="Picture 4"/>
          <p:cNvPicPr>
            <a:picLocks noChangeAspect="1"/>
          </p:cNvPicPr>
          <p:nvPr/>
        </p:nvPicPr>
        <p:blipFill>
          <a:blip r:embed="rId2"/>
          <a:stretch>
            <a:fillRect/>
          </a:stretch>
        </p:blipFill>
        <p:spPr>
          <a:xfrm>
            <a:off x="6298449" y="2595135"/>
            <a:ext cx="2468345" cy="2419763"/>
          </a:xfrm>
          <a:prstGeom prst="rect">
            <a:avLst/>
          </a:prstGeom>
        </p:spPr>
      </p:pic>
      <p:pic>
        <p:nvPicPr>
          <p:cNvPr id="6" name="Picture 5"/>
          <p:cNvPicPr>
            <a:picLocks noChangeAspect="1"/>
          </p:cNvPicPr>
          <p:nvPr/>
        </p:nvPicPr>
        <p:blipFill>
          <a:blip r:embed="rId3"/>
          <a:stretch>
            <a:fillRect/>
          </a:stretch>
        </p:blipFill>
        <p:spPr>
          <a:xfrm>
            <a:off x="9096233" y="3805016"/>
            <a:ext cx="2638425" cy="2490568"/>
          </a:xfrm>
          <a:prstGeom prst="rect">
            <a:avLst/>
          </a:prstGeom>
        </p:spPr>
      </p:pic>
    </p:spTree>
    <p:extLst>
      <p:ext uri="{BB962C8B-B14F-4D97-AF65-F5344CB8AC3E}">
        <p14:creationId xmlns:p14="http://schemas.microsoft.com/office/powerpoint/2010/main" val="91459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56" y="1317743"/>
            <a:ext cx="10023676" cy="5262979"/>
          </a:xfrm>
          <a:prstGeom prst="rect">
            <a:avLst/>
          </a:prstGeom>
        </p:spPr>
        <p:txBody>
          <a:bodyPr wrap="square">
            <a:spAutoFit/>
          </a:bodyPr>
          <a:lstStyle/>
          <a:p>
            <a:r>
              <a:rPr lang="en-GB" sz="2800" dirty="0"/>
              <a:t>Herzberg said that managers must firstly provide the type of workplace and conditions of work that prevented dissatisfaction, i.e. make sure that </a:t>
            </a:r>
            <a:r>
              <a:rPr lang="en-GB" sz="2800" b="1" dirty="0"/>
              <a:t>hygiene factors are satisfied. Only when these are provided can motivation of workers happen. </a:t>
            </a:r>
          </a:p>
          <a:p>
            <a:endParaRPr lang="en-GB" sz="2800" b="1" dirty="0"/>
          </a:p>
          <a:p>
            <a:endParaRPr lang="en-GB" sz="2800" b="1" dirty="0"/>
          </a:p>
          <a:p>
            <a:endParaRPr lang="en-GB" sz="2800" b="1" dirty="0"/>
          </a:p>
          <a:p>
            <a:endParaRPr lang="en-GB" sz="2800" b="1" dirty="0"/>
          </a:p>
          <a:p>
            <a:r>
              <a:rPr lang="en-GB" sz="2800" dirty="0"/>
              <a:t>The basic tools to provide motivation are effective communication and training. If we look at the factors that cause motivation, we see that many of these are directly related to communication and training. </a:t>
            </a:r>
          </a:p>
        </p:txBody>
      </p:sp>
      <p:sp>
        <p:nvSpPr>
          <p:cNvPr id="3" name="Rectangle 2"/>
          <p:cNvSpPr/>
          <p:nvPr/>
        </p:nvSpPr>
        <p:spPr>
          <a:xfrm>
            <a:off x="1466696" y="212560"/>
            <a:ext cx="872617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Application of the two factors</a:t>
            </a:r>
          </a:p>
        </p:txBody>
      </p:sp>
      <p:pic>
        <p:nvPicPr>
          <p:cNvPr id="4" name="Picture 3"/>
          <p:cNvPicPr>
            <a:picLocks noChangeAspect="1"/>
          </p:cNvPicPr>
          <p:nvPr/>
        </p:nvPicPr>
        <p:blipFill>
          <a:blip r:embed="rId2"/>
          <a:stretch>
            <a:fillRect/>
          </a:stretch>
        </p:blipFill>
        <p:spPr>
          <a:xfrm>
            <a:off x="2007429" y="3327751"/>
            <a:ext cx="5406243" cy="1085850"/>
          </a:xfrm>
          <a:prstGeom prst="rect">
            <a:avLst/>
          </a:prstGeom>
        </p:spPr>
      </p:pic>
      <p:pic>
        <p:nvPicPr>
          <p:cNvPr id="5" name="Picture 4"/>
          <p:cNvPicPr>
            <a:picLocks noChangeAspect="1"/>
          </p:cNvPicPr>
          <p:nvPr/>
        </p:nvPicPr>
        <p:blipFill>
          <a:blip r:embed="rId3"/>
          <a:stretch>
            <a:fillRect/>
          </a:stretch>
        </p:blipFill>
        <p:spPr>
          <a:xfrm>
            <a:off x="8820443" y="2968066"/>
            <a:ext cx="2319389" cy="1445535"/>
          </a:xfrm>
          <a:prstGeom prst="rect">
            <a:avLst/>
          </a:prstGeom>
        </p:spPr>
      </p:pic>
    </p:spTree>
    <p:extLst>
      <p:ext uri="{BB962C8B-B14F-4D97-AF65-F5344CB8AC3E}">
        <p14:creationId xmlns:p14="http://schemas.microsoft.com/office/powerpoint/2010/main" val="342443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088" y="1467839"/>
            <a:ext cx="9434435" cy="4832092"/>
          </a:xfrm>
          <a:prstGeom prst="rect">
            <a:avLst/>
          </a:prstGeom>
        </p:spPr>
        <p:txBody>
          <a:bodyPr wrap="square">
            <a:spAutoFit/>
          </a:bodyPr>
          <a:lstStyle/>
          <a:p>
            <a:r>
              <a:rPr lang="en-GB" sz="2800" dirty="0"/>
              <a:t>Managers should employ workers with the view that they should be trained to perform tasks they were not capable of doing at the time of employment. </a:t>
            </a:r>
            <a:r>
              <a:rPr lang="en-GB" sz="2800" b="1" dirty="0"/>
              <a:t>Jobs should be enriched progressively to allow factors that motivate to be achieved. </a:t>
            </a:r>
          </a:p>
          <a:p>
            <a:endParaRPr lang="en-GB" sz="2800" b="1" dirty="0"/>
          </a:p>
          <a:p>
            <a:endParaRPr lang="en-GB" sz="2800" dirty="0"/>
          </a:p>
          <a:p>
            <a:endParaRPr lang="en-GB" sz="2800" dirty="0"/>
          </a:p>
          <a:p>
            <a:endParaRPr lang="en-GB" sz="2800" dirty="0"/>
          </a:p>
          <a:p>
            <a:r>
              <a:rPr lang="en-GB" sz="2800" dirty="0"/>
              <a:t>This idea of job design is crucial to the successful use of Herzberg’s ideas. Effective, flexible and challenging job design will allow workers to achieve goals in the workplace.</a:t>
            </a:r>
          </a:p>
        </p:txBody>
      </p:sp>
      <p:pic>
        <p:nvPicPr>
          <p:cNvPr id="3" name="Picture 2"/>
          <p:cNvPicPr>
            <a:picLocks noChangeAspect="1"/>
          </p:cNvPicPr>
          <p:nvPr/>
        </p:nvPicPr>
        <p:blipFill>
          <a:blip r:embed="rId2"/>
          <a:stretch>
            <a:fillRect/>
          </a:stretch>
        </p:blipFill>
        <p:spPr>
          <a:xfrm>
            <a:off x="1698071" y="531497"/>
            <a:ext cx="8486368" cy="646232"/>
          </a:xfrm>
          <a:prstGeom prst="rect">
            <a:avLst/>
          </a:prstGeom>
        </p:spPr>
      </p:pic>
      <p:pic>
        <p:nvPicPr>
          <p:cNvPr id="4" name="Picture 3"/>
          <p:cNvPicPr>
            <a:picLocks noChangeAspect="1"/>
          </p:cNvPicPr>
          <p:nvPr/>
        </p:nvPicPr>
        <p:blipFill>
          <a:blip r:embed="rId3"/>
          <a:stretch>
            <a:fillRect/>
          </a:stretch>
        </p:blipFill>
        <p:spPr>
          <a:xfrm>
            <a:off x="6921304" y="3479188"/>
            <a:ext cx="2625970" cy="1288367"/>
          </a:xfrm>
          <a:prstGeom prst="rect">
            <a:avLst/>
          </a:prstGeom>
        </p:spPr>
      </p:pic>
      <p:pic>
        <p:nvPicPr>
          <p:cNvPr id="5" name="Picture 4"/>
          <p:cNvPicPr>
            <a:picLocks noChangeAspect="1"/>
          </p:cNvPicPr>
          <p:nvPr/>
        </p:nvPicPr>
        <p:blipFill>
          <a:blip r:embed="rId4"/>
          <a:stretch>
            <a:fillRect/>
          </a:stretch>
        </p:blipFill>
        <p:spPr>
          <a:xfrm>
            <a:off x="2682077" y="3479188"/>
            <a:ext cx="2888239" cy="1264203"/>
          </a:xfrm>
          <a:prstGeom prst="rect">
            <a:avLst/>
          </a:prstGeom>
        </p:spPr>
      </p:pic>
    </p:spTree>
    <p:extLst>
      <p:ext uri="{BB962C8B-B14F-4D97-AF65-F5344CB8AC3E}">
        <p14:creationId xmlns:p14="http://schemas.microsoft.com/office/powerpoint/2010/main" val="269912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271" y="862727"/>
            <a:ext cx="9871276" cy="5262979"/>
          </a:xfrm>
          <a:prstGeom prst="rect">
            <a:avLst/>
          </a:prstGeom>
        </p:spPr>
        <p:txBody>
          <a:bodyPr wrap="square">
            <a:spAutoFit/>
          </a:bodyPr>
          <a:lstStyle/>
          <a:p>
            <a:endParaRPr lang="en-GB" sz="2800" dirty="0"/>
          </a:p>
          <a:p>
            <a:r>
              <a:rPr lang="en-GB" sz="2800" dirty="0"/>
              <a:t> Managers should respond to the achievement of these goals by </a:t>
            </a:r>
            <a:r>
              <a:rPr lang="en-GB" sz="2800" b="1" dirty="0"/>
              <a:t>recognising what has been achieved and communicating this recognition to the workers. </a:t>
            </a:r>
          </a:p>
          <a:p>
            <a:endParaRPr lang="en-GB" sz="2800" dirty="0"/>
          </a:p>
          <a:p>
            <a:endParaRPr lang="en-GB" sz="2800" dirty="0"/>
          </a:p>
          <a:p>
            <a:endParaRPr lang="en-GB" sz="2800" dirty="0"/>
          </a:p>
          <a:p>
            <a:endParaRPr lang="en-GB" sz="2800" dirty="0"/>
          </a:p>
          <a:p>
            <a:r>
              <a:rPr lang="en-GB" sz="2800" dirty="0"/>
              <a:t>Effective job design means allowing job enrichment and the opportunity for achievement in tasks. The job must allow decision-making to take place and there must be a structure in place that allows advancement/promotion. </a:t>
            </a:r>
          </a:p>
        </p:txBody>
      </p:sp>
      <p:pic>
        <p:nvPicPr>
          <p:cNvPr id="3" name="Picture 2"/>
          <p:cNvPicPr>
            <a:picLocks noChangeAspect="1"/>
          </p:cNvPicPr>
          <p:nvPr/>
        </p:nvPicPr>
        <p:blipFill>
          <a:blip r:embed="rId2"/>
          <a:stretch>
            <a:fillRect/>
          </a:stretch>
        </p:blipFill>
        <p:spPr>
          <a:xfrm>
            <a:off x="1632897" y="316385"/>
            <a:ext cx="8486368" cy="646232"/>
          </a:xfrm>
          <a:prstGeom prst="rect">
            <a:avLst/>
          </a:prstGeom>
        </p:spPr>
      </p:pic>
      <p:pic>
        <p:nvPicPr>
          <p:cNvPr id="4" name="Picture 3"/>
          <p:cNvPicPr>
            <a:picLocks noChangeAspect="1"/>
          </p:cNvPicPr>
          <p:nvPr/>
        </p:nvPicPr>
        <p:blipFill>
          <a:blip r:embed="rId3"/>
          <a:stretch>
            <a:fillRect/>
          </a:stretch>
        </p:blipFill>
        <p:spPr>
          <a:xfrm>
            <a:off x="2840535" y="2782545"/>
            <a:ext cx="1324122" cy="1324122"/>
          </a:xfrm>
          <a:prstGeom prst="rect">
            <a:avLst/>
          </a:prstGeom>
        </p:spPr>
      </p:pic>
      <p:pic>
        <p:nvPicPr>
          <p:cNvPr id="5" name="Picture 4"/>
          <p:cNvPicPr>
            <a:picLocks noChangeAspect="1"/>
          </p:cNvPicPr>
          <p:nvPr/>
        </p:nvPicPr>
        <p:blipFill>
          <a:blip r:embed="rId4"/>
          <a:stretch>
            <a:fillRect/>
          </a:stretch>
        </p:blipFill>
        <p:spPr>
          <a:xfrm>
            <a:off x="6052405" y="2363592"/>
            <a:ext cx="3851251" cy="1743075"/>
          </a:xfrm>
          <a:prstGeom prst="rect">
            <a:avLst/>
          </a:prstGeom>
        </p:spPr>
      </p:pic>
    </p:spTree>
    <p:extLst>
      <p:ext uri="{BB962C8B-B14F-4D97-AF65-F5344CB8AC3E}">
        <p14:creationId xmlns:p14="http://schemas.microsoft.com/office/powerpoint/2010/main" val="1225131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1734</Words>
  <Application>Microsoft Office PowerPoint</Application>
  <PresentationFormat>Custom</PresentationFormat>
  <Paragraphs>224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Windows User</cp:lastModifiedBy>
  <cp:revision>10</cp:revision>
  <dcterms:created xsi:type="dcterms:W3CDTF">2016-12-04T18:02:45Z</dcterms:created>
  <dcterms:modified xsi:type="dcterms:W3CDTF">2016-12-14T15:43:25Z</dcterms:modified>
</cp:coreProperties>
</file>