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3" r:id="rId3"/>
    <p:sldId id="281" r:id="rId4"/>
    <p:sldId id="267" r:id="rId5"/>
    <p:sldId id="268" r:id="rId6"/>
    <p:sldId id="282" r:id="rId7"/>
    <p:sldId id="269" r:id="rId8"/>
    <p:sldId id="294" r:id="rId9"/>
    <p:sldId id="283" r:id="rId10"/>
    <p:sldId id="270" r:id="rId11"/>
    <p:sldId id="284" r:id="rId12"/>
    <p:sldId id="264" r:id="rId13"/>
    <p:sldId id="285" r:id="rId14"/>
    <p:sldId id="265" r:id="rId15"/>
    <p:sldId id="286" r:id="rId16"/>
    <p:sldId id="266" r:id="rId17"/>
    <p:sldId id="287" r:id="rId18"/>
    <p:sldId id="257" r:id="rId19"/>
    <p:sldId id="259" r:id="rId20"/>
    <p:sldId id="260" r:id="rId21"/>
    <p:sldId id="296" r:id="rId22"/>
    <p:sldId id="295" r:id="rId23"/>
    <p:sldId id="261" r:id="rId24"/>
    <p:sldId id="288" r:id="rId25"/>
    <p:sldId id="271" r:id="rId26"/>
    <p:sldId id="289" r:id="rId27"/>
    <p:sldId id="272" r:id="rId28"/>
    <p:sldId id="273" r:id="rId29"/>
    <p:sldId id="290" r:id="rId30"/>
    <p:sldId id="274" r:id="rId31"/>
    <p:sldId id="291" r:id="rId32"/>
    <p:sldId id="275" r:id="rId33"/>
    <p:sldId id="276" r:id="rId34"/>
    <p:sldId id="277" r:id="rId35"/>
    <p:sldId id="292" r:id="rId36"/>
    <p:sldId id="278" r:id="rId37"/>
    <p:sldId id="293" r:id="rId38"/>
    <p:sldId id="258" r:id="rId39"/>
    <p:sldId id="279" r:id="rId40"/>
    <p:sldId id="28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howGuides="1">
      <p:cViewPr varScale="1">
        <p:scale>
          <a:sx n="67" d="100"/>
          <a:sy n="67" d="100"/>
        </p:scale>
        <p:origin x="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40C2F-52C0-4C2E-9488-871FE08C2F95}" type="datetimeFigureOut">
              <a:rPr lang="en-GB" smtClean="0"/>
              <a:t>04/12/2016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B62EC-1353-4EB3-A1AE-30F2E76A55E1}" type="slidenum">
              <a:rPr lang="en-GB" smtClean="0"/>
              <a:t>‹#›</a:t>
            </a:fld>
            <a:endParaRPr lang="en-GB"/>
          </a:p>
        </p:txBody>
      </p:sp>
    </p:spTree>
    <p:extLst>
      <p:ext uri="{BB962C8B-B14F-4D97-AF65-F5344CB8AC3E}">
        <p14:creationId xmlns:p14="http://schemas.microsoft.com/office/powerpoint/2010/main" val="205764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BF6F8E-9171-451B-BEB7-1228318DC5AF}" type="datetimeFigureOut">
              <a:rPr lang="en-GB" smtClean="0"/>
              <a:t>04/12/2016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C1A52D-97D8-4DC7-8DFE-06F82091DDCB}" type="slidenum">
              <a:rPr lang="en-GB" smtClean="0"/>
              <a:t>‹#›</a:t>
            </a:fld>
            <a:endParaRPr lang="en-GB"/>
          </a:p>
        </p:txBody>
      </p:sp>
    </p:spTree>
    <p:extLst>
      <p:ext uri="{BB962C8B-B14F-4D97-AF65-F5344CB8AC3E}">
        <p14:creationId xmlns:p14="http://schemas.microsoft.com/office/powerpoint/2010/main" val="345844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BF6F8E-9171-451B-BEB7-1228318DC5AF}" type="datetimeFigureOut">
              <a:rPr lang="en-GB" smtClean="0"/>
              <a:t>04/12/2016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C1A52D-97D8-4DC7-8DFE-06F82091DDCB}" type="slidenum">
              <a:rPr lang="en-GB" smtClean="0"/>
              <a:t>‹#›</a:t>
            </a:fld>
            <a:endParaRPr lang="en-GB"/>
          </a:p>
        </p:txBody>
      </p:sp>
    </p:spTree>
    <p:extLst>
      <p:ext uri="{BB962C8B-B14F-4D97-AF65-F5344CB8AC3E}">
        <p14:creationId xmlns:p14="http://schemas.microsoft.com/office/powerpoint/2010/main" val="239193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BF6F8E-9171-451B-BEB7-1228318DC5AF}" type="datetimeFigureOut">
              <a:rPr lang="en-GB" smtClean="0"/>
              <a:t>04/12/2016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C1A52D-97D8-4DC7-8DFE-06F82091DDCB}" type="slidenum">
              <a:rPr lang="en-GB" smtClean="0"/>
              <a:t>‹#›</a:t>
            </a:fld>
            <a:endParaRPr lang="en-GB"/>
          </a:p>
        </p:txBody>
      </p:sp>
    </p:spTree>
    <p:extLst>
      <p:ext uri="{BB962C8B-B14F-4D97-AF65-F5344CB8AC3E}">
        <p14:creationId xmlns:p14="http://schemas.microsoft.com/office/powerpoint/2010/main" val="81981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BF6F8E-9171-451B-BEB7-1228318DC5AF}" type="datetimeFigureOut">
              <a:rPr lang="en-GB" smtClean="0"/>
              <a:t>04/12/2016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C1A52D-97D8-4DC7-8DFE-06F82091DDCB}" type="slidenum">
              <a:rPr lang="en-GB" smtClean="0"/>
              <a:t>‹#›</a:t>
            </a:fld>
            <a:endParaRPr lang="en-GB"/>
          </a:p>
        </p:txBody>
      </p:sp>
    </p:spTree>
    <p:extLst>
      <p:ext uri="{BB962C8B-B14F-4D97-AF65-F5344CB8AC3E}">
        <p14:creationId xmlns:p14="http://schemas.microsoft.com/office/powerpoint/2010/main" val="37933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BF6F8E-9171-451B-BEB7-1228318DC5AF}" type="datetimeFigureOut">
              <a:rPr lang="en-GB" smtClean="0"/>
              <a:t>04/12/2016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C1A52D-97D8-4DC7-8DFE-06F82091DDCB}" type="slidenum">
              <a:rPr lang="en-GB" smtClean="0"/>
              <a:t>‹#›</a:t>
            </a:fld>
            <a:endParaRPr lang="en-GB"/>
          </a:p>
        </p:txBody>
      </p:sp>
    </p:spTree>
    <p:extLst>
      <p:ext uri="{BB962C8B-B14F-4D97-AF65-F5344CB8AC3E}">
        <p14:creationId xmlns:p14="http://schemas.microsoft.com/office/powerpoint/2010/main" val="80307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BF6F8E-9171-451B-BEB7-1228318DC5AF}" type="datetimeFigureOut">
              <a:rPr lang="en-GB" smtClean="0"/>
              <a:t>04/12/2016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C1A52D-97D8-4DC7-8DFE-06F82091DDCB}" type="slidenum">
              <a:rPr lang="en-GB" smtClean="0"/>
              <a:t>‹#›</a:t>
            </a:fld>
            <a:endParaRPr lang="en-GB"/>
          </a:p>
        </p:txBody>
      </p:sp>
    </p:spTree>
    <p:extLst>
      <p:ext uri="{BB962C8B-B14F-4D97-AF65-F5344CB8AC3E}">
        <p14:creationId xmlns:p14="http://schemas.microsoft.com/office/powerpoint/2010/main" val="289494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BF6F8E-9171-451B-BEB7-1228318DC5AF}" type="datetimeFigureOut">
              <a:rPr lang="en-GB" smtClean="0"/>
              <a:t>04/12/2016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C1A52D-97D8-4DC7-8DFE-06F82091DDCB}" type="slidenum">
              <a:rPr lang="en-GB" smtClean="0"/>
              <a:t>‹#›</a:t>
            </a:fld>
            <a:endParaRPr lang="en-GB"/>
          </a:p>
        </p:txBody>
      </p:sp>
    </p:spTree>
    <p:extLst>
      <p:ext uri="{BB962C8B-B14F-4D97-AF65-F5344CB8AC3E}">
        <p14:creationId xmlns:p14="http://schemas.microsoft.com/office/powerpoint/2010/main" val="337254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BF6F8E-9171-451B-BEB7-1228318DC5AF}" type="datetimeFigureOut">
              <a:rPr lang="en-GB" smtClean="0"/>
              <a:t>04/12/2016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C1A52D-97D8-4DC7-8DFE-06F82091DDCB}" type="slidenum">
              <a:rPr lang="en-GB" smtClean="0"/>
              <a:t>‹#›</a:t>
            </a:fld>
            <a:endParaRPr lang="en-GB"/>
          </a:p>
        </p:txBody>
      </p:sp>
    </p:spTree>
    <p:extLst>
      <p:ext uri="{BB962C8B-B14F-4D97-AF65-F5344CB8AC3E}">
        <p14:creationId xmlns:p14="http://schemas.microsoft.com/office/powerpoint/2010/main" val="234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F6F8E-9171-451B-BEB7-1228318DC5AF}" type="datetimeFigureOut">
              <a:rPr lang="en-GB" smtClean="0"/>
              <a:t>04/12/2016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C1A52D-97D8-4DC7-8DFE-06F82091DDCB}" type="slidenum">
              <a:rPr lang="en-GB" smtClean="0"/>
              <a:t>‹#›</a:t>
            </a:fld>
            <a:endParaRPr lang="en-GB"/>
          </a:p>
        </p:txBody>
      </p:sp>
    </p:spTree>
    <p:extLst>
      <p:ext uri="{BB962C8B-B14F-4D97-AF65-F5344CB8AC3E}">
        <p14:creationId xmlns:p14="http://schemas.microsoft.com/office/powerpoint/2010/main" val="2741863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BF6F8E-9171-451B-BEB7-1228318DC5AF}" type="datetimeFigureOut">
              <a:rPr lang="en-GB" smtClean="0"/>
              <a:t>04/12/2016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C1A52D-97D8-4DC7-8DFE-06F82091DDCB}" type="slidenum">
              <a:rPr lang="en-GB" smtClean="0"/>
              <a:t>‹#›</a:t>
            </a:fld>
            <a:endParaRPr lang="en-GB"/>
          </a:p>
        </p:txBody>
      </p:sp>
    </p:spTree>
    <p:extLst>
      <p:ext uri="{BB962C8B-B14F-4D97-AF65-F5344CB8AC3E}">
        <p14:creationId xmlns:p14="http://schemas.microsoft.com/office/powerpoint/2010/main" val="183111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BF6F8E-9171-451B-BEB7-1228318DC5AF}" type="datetimeFigureOut">
              <a:rPr lang="en-GB" smtClean="0"/>
              <a:t>04/12/2016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C1A52D-97D8-4DC7-8DFE-06F82091DDCB}" type="slidenum">
              <a:rPr lang="en-GB" smtClean="0"/>
              <a:t>‹#›</a:t>
            </a:fld>
            <a:endParaRPr lang="en-GB"/>
          </a:p>
        </p:txBody>
      </p:sp>
    </p:spTree>
    <p:extLst>
      <p:ext uri="{BB962C8B-B14F-4D97-AF65-F5344CB8AC3E}">
        <p14:creationId xmlns:p14="http://schemas.microsoft.com/office/powerpoint/2010/main" val="214434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F6F8E-9171-451B-BEB7-1228318DC5AF}" type="datetimeFigureOut">
              <a:rPr lang="en-GB" smtClean="0"/>
              <a:t>04/12/2016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1A52D-97D8-4DC7-8DFE-06F82091DDCB}" type="slidenum">
              <a:rPr lang="en-GB" smtClean="0"/>
              <a:t>‹#›</a:t>
            </a:fld>
            <a:endParaRPr lang="en-GB"/>
          </a:p>
        </p:txBody>
      </p:sp>
    </p:spTree>
    <p:extLst>
      <p:ext uri="{BB962C8B-B14F-4D97-AF65-F5344CB8AC3E}">
        <p14:creationId xmlns:p14="http://schemas.microsoft.com/office/powerpoint/2010/main" val="802006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3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oKyV-l8i5lg" TargetMode="External"/><Relationship Id="rId2" Type="http://schemas.openxmlformats.org/officeDocument/2006/relationships/hyperlink" Target="http://www.youtube.com/watch?v=o87s-2YtG4Y" TargetMode="Externa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4066" y="883318"/>
            <a:ext cx="10498238" cy="4401205"/>
          </a:xfrm>
          <a:prstGeom prst="rect">
            <a:avLst/>
          </a:prstGeom>
        </p:spPr>
        <p:txBody>
          <a:bodyPr wrap="square">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Introduce the aims and objectives for the session. </a:t>
            </a:r>
          </a:p>
          <a:p>
            <a:pPr marL="285750" indent="-285750">
              <a:buFont typeface="Arial" panose="020B0604020202020204" pitchFamily="34" charset="0"/>
              <a:buChar char="•"/>
            </a:pPr>
            <a:r>
              <a:rPr lang="en-GB" sz="2800" dirty="0"/>
              <a:t>Discuss the financial methods of motivation and give examples. </a:t>
            </a:r>
          </a:p>
          <a:p>
            <a:pPr marL="285750" indent="-285750">
              <a:buFont typeface="Arial" panose="020B0604020202020204" pitchFamily="34" charset="0"/>
              <a:buChar char="•"/>
            </a:pPr>
            <a:r>
              <a:rPr lang="en-GB" sz="2800" dirty="0"/>
              <a:t>Analyse the financial methods of motivation in a written task. </a:t>
            </a:r>
          </a:p>
          <a:p>
            <a:pPr marL="285750" indent="-285750">
              <a:buFont typeface="Arial" panose="020B0604020202020204" pitchFamily="34" charset="0"/>
              <a:buChar char="•"/>
            </a:pPr>
            <a:r>
              <a:rPr lang="en-GB" sz="2800" dirty="0"/>
              <a:t>Arrange the financial methods of motivation definition cards. </a:t>
            </a:r>
          </a:p>
          <a:p>
            <a:pPr marL="285750" indent="-285750">
              <a:buFont typeface="Arial" panose="020B0604020202020204" pitchFamily="34" charset="0"/>
              <a:buChar char="•"/>
            </a:pPr>
            <a:r>
              <a:rPr lang="en-GB" sz="2800" dirty="0"/>
              <a:t>Explain the non-financial methods of motivation. </a:t>
            </a:r>
          </a:p>
          <a:p>
            <a:pPr marL="285750" indent="-285750">
              <a:buFont typeface="Arial" panose="020B0604020202020204" pitchFamily="34" charset="0"/>
              <a:buChar char="•"/>
            </a:pPr>
            <a:r>
              <a:rPr lang="en-GB" sz="2800" dirty="0"/>
              <a:t>Complete a written analysis of the non-financial methods of motivation. </a:t>
            </a:r>
          </a:p>
          <a:p>
            <a:pPr marL="285750" indent="-285750">
              <a:buFont typeface="Arial" panose="020B0604020202020204" pitchFamily="34" charset="0"/>
              <a:buChar char="•"/>
            </a:pPr>
            <a:r>
              <a:rPr lang="en-GB" sz="2800" dirty="0"/>
              <a:t>Show YouTube videos from various motivational theorists. </a:t>
            </a:r>
          </a:p>
          <a:p>
            <a:pPr marL="285750" indent="-285750">
              <a:buFont typeface="Arial" panose="020B0604020202020204" pitchFamily="34" charset="0"/>
              <a:buChar char="•"/>
            </a:pPr>
            <a:r>
              <a:rPr lang="en-GB" sz="2800" dirty="0"/>
              <a:t>Recap the aims and objectives for the session. </a:t>
            </a:r>
          </a:p>
        </p:txBody>
      </p:sp>
      <p:sp>
        <p:nvSpPr>
          <p:cNvPr id="5" name="Rectangle 4"/>
          <p:cNvSpPr/>
          <p:nvPr/>
        </p:nvSpPr>
        <p:spPr>
          <a:xfrm>
            <a:off x="569801" y="247284"/>
            <a:ext cx="1125769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Motivation financial and non financial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Picture 5"/>
          <p:cNvPicPr>
            <a:picLocks noChangeAspect="1"/>
          </p:cNvPicPr>
          <p:nvPr/>
        </p:nvPicPr>
        <p:blipFill>
          <a:blip r:embed="rId2"/>
          <a:stretch>
            <a:fillRect/>
          </a:stretch>
        </p:blipFill>
        <p:spPr>
          <a:xfrm>
            <a:off x="8848725" y="4895850"/>
            <a:ext cx="1524000" cy="1495425"/>
          </a:xfrm>
          <a:prstGeom prst="rect">
            <a:avLst/>
          </a:prstGeom>
        </p:spPr>
      </p:pic>
      <p:pic>
        <p:nvPicPr>
          <p:cNvPr id="7" name="Picture 6"/>
          <p:cNvPicPr>
            <a:picLocks noChangeAspect="1"/>
          </p:cNvPicPr>
          <p:nvPr/>
        </p:nvPicPr>
        <p:blipFill>
          <a:blip r:embed="rId3"/>
          <a:stretch>
            <a:fillRect/>
          </a:stretch>
        </p:blipFill>
        <p:spPr>
          <a:xfrm>
            <a:off x="1971675" y="5534847"/>
            <a:ext cx="2012751" cy="1088865"/>
          </a:xfrm>
          <a:prstGeom prst="rect">
            <a:avLst/>
          </a:prstGeom>
        </p:spPr>
      </p:pic>
      <p:pic>
        <p:nvPicPr>
          <p:cNvPr id="8" name="Picture 7"/>
          <p:cNvPicPr>
            <a:picLocks noChangeAspect="1"/>
          </p:cNvPicPr>
          <p:nvPr/>
        </p:nvPicPr>
        <p:blipFill>
          <a:blip r:embed="rId4"/>
          <a:stretch>
            <a:fillRect/>
          </a:stretch>
        </p:blipFill>
        <p:spPr>
          <a:xfrm>
            <a:off x="5287896" y="5411582"/>
            <a:ext cx="1821507" cy="1212130"/>
          </a:xfrm>
          <a:prstGeom prst="rect">
            <a:avLst/>
          </a:prstGeom>
        </p:spPr>
      </p:pic>
    </p:spTree>
    <p:extLst>
      <p:ext uri="{BB962C8B-B14F-4D97-AF65-F5344CB8AC3E}">
        <p14:creationId xmlns:p14="http://schemas.microsoft.com/office/powerpoint/2010/main" val="356682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363" y="1329542"/>
            <a:ext cx="9853612" cy="4832092"/>
          </a:xfrm>
          <a:prstGeom prst="rect">
            <a:avLst/>
          </a:prstGeom>
        </p:spPr>
        <p:txBody>
          <a:bodyPr wrap="square">
            <a:spAutoFit/>
          </a:bodyPr>
          <a:lstStyle/>
          <a:p>
            <a:r>
              <a:rPr lang="en-GB" sz="2800" dirty="0"/>
              <a:t>Salaries are paid at an annual rate, for example £25 000 per year. Salaried incomes are paid monthly, directly into a bank account.</a:t>
            </a:r>
          </a:p>
          <a:p>
            <a:endParaRPr lang="en-GB" sz="2800" dirty="0"/>
          </a:p>
          <a:p>
            <a:endParaRPr lang="en-GB" sz="2800" dirty="0"/>
          </a:p>
          <a:p>
            <a:endParaRPr lang="en-GB" sz="2800" dirty="0"/>
          </a:p>
          <a:p>
            <a:endParaRPr lang="en-GB" sz="2800" dirty="0"/>
          </a:p>
          <a:p>
            <a:endParaRPr lang="en-GB" sz="2800" dirty="0"/>
          </a:p>
          <a:p>
            <a:r>
              <a:rPr lang="en-GB" sz="2800" dirty="0"/>
              <a:t> Salaries make good financial sense for businesses because they are paid monthly in arrears which means that workers will have to wait up to a month to receive income for work performed. This leads to an improved cash flow and bank balance for the business. </a:t>
            </a:r>
          </a:p>
        </p:txBody>
      </p:sp>
      <p:sp>
        <p:nvSpPr>
          <p:cNvPr id="3" name="Rectangle 2"/>
          <p:cNvSpPr/>
          <p:nvPr/>
        </p:nvSpPr>
        <p:spPr>
          <a:xfrm>
            <a:off x="4393524" y="181272"/>
            <a:ext cx="3021689" cy="923330"/>
          </a:xfrm>
          <a:prstGeom prst="rect">
            <a:avLst/>
          </a:prstGeom>
          <a:noFill/>
        </p:spPr>
        <p:txBody>
          <a:bodyPr wrap="squar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Salaries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2401252" y="2528888"/>
            <a:ext cx="2246947" cy="1604962"/>
          </a:xfrm>
          <a:prstGeom prst="rect">
            <a:avLst/>
          </a:prstGeom>
        </p:spPr>
      </p:pic>
      <p:pic>
        <p:nvPicPr>
          <p:cNvPr id="5" name="Picture 4"/>
          <p:cNvPicPr>
            <a:picLocks noChangeAspect="1"/>
          </p:cNvPicPr>
          <p:nvPr/>
        </p:nvPicPr>
        <p:blipFill>
          <a:blip r:embed="rId3"/>
          <a:stretch>
            <a:fillRect/>
          </a:stretch>
        </p:blipFill>
        <p:spPr>
          <a:xfrm>
            <a:off x="5904368" y="2406353"/>
            <a:ext cx="3695700" cy="1584622"/>
          </a:xfrm>
          <a:prstGeom prst="rect">
            <a:avLst/>
          </a:prstGeom>
        </p:spPr>
      </p:pic>
    </p:spTree>
    <p:extLst>
      <p:ext uri="{BB962C8B-B14F-4D97-AF65-F5344CB8AC3E}">
        <p14:creationId xmlns:p14="http://schemas.microsoft.com/office/powerpoint/2010/main" val="277852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3013" y="1083469"/>
            <a:ext cx="10115550" cy="5262979"/>
          </a:xfrm>
          <a:prstGeom prst="rect">
            <a:avLst/>
          </a:prstGeom>
        </p:spPr>
        <p:txBody>
          <a:bodyPr wrap="square">
            <a:spAutoFit/>
          </a:bodyPr>
          <a:lstStyle/>
          <a:p>
            <a:r>
              <a:rPr lang="en-GB" sz="2800" dirty="0"/>
              <a:t>Also it is simpler and safer to pay money by bank transfer rather than in cash. </a:t>
            </a:r>
            <a:r>
              <a:rPr lang="en-GB" sz="2800" b="1" dirty="0"/>
              <a:t>Salaried workers are not normally paid overtime but may receive other financial benefits.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This non-payment of overtime does not mean that they do not work more than their contracted hours – they often do, but it does mean that employers may not be liable to pay for this extra work.</a:t>
            </a:r>
            <a:endParaRPr lang="en-GB" sz="2800" dirty="0"/>
          </a:p>
        </p:txBody>
      </p:sp>
      <p:pic>
        <p:nvPicPr>
          <p:cNvPr id="3" name="Picture 2"/>
          <p:cNvPicPr>
            <a:picLocks noChangeAspect="1"/>
          </p:cNvPicPr>
          <p:nvPr/>
        </p:nvPicPr>
        <p:blipFill>
          <a:blip r:embed="rId2"/>
          <a:stretch>
            <a:fillRect/>
          </a:stretch>
        </p:blipFill>
        <p:spPr>
          <a:xfrm>
            <a:off x="4629245" y="452224"/>
            <a:ext cx="2219136" cy="524301"/>
          </a:xfrm>
          <a:prstGeom prst="rect">
            <a:avLst/>
          </a:prstGeom>
        </p:spPr>
      </p:pic>
      <p:pic>
        <p:nvPicPr>
          <p:cNvPr id="4" name="Picture 3"/>
          <p:cNvPicPr>
            <a:picLocks noChangeAspect="1"/>
          </p:cNvPicPr>
          <p:nvPr/>
        </p:nvPicPr>
        <p:blipFill>
          <a:blip r:embed="rId3"/>
          <a:stretch>
            <a:fillRect/>
          </a:stretch>
        </p:blipFill>
        <p:spPr>
          <a:xfrm>
            <a:off x="7272337" y="2617692"/>
            <a:ext cx="3386139" cy="1620931"/>
          </a:xfrm>
          <a:prstGeom prst="rect">
            <a:avLst/>
          </a:prstGeom>
        </p:spPr>
      </p:pic>
      <p:pic>
        <p:nvPicPr>
          <p:cNvPr id="5" name="Picture 4"/>
          <p:cNvPicPr>
            <a:picLocks noChangeAspect="1"/>
          </p:cNvPicPr>
          <p:nvPr/>
        </p:nvPicPr>
        <p:blipFill>
          <a:blip r:embed="rId4"/>
          <a:stretch>
            <a:fillRect/>
          </a:stretch>
        </p:blipFill>
        <p:spPr>
          <a:xfrm>
            <a:off x="2133601" y="2952760"/>
            <a:ext cx="4062412" cy="1524398"/>
          </a:xfrm>
          <a:prstGeom prst="rect">
            <a:avLst/>
          </a:prstGeom>
        </p:spPr>
      </p:pic>
    </p:spTree>
    <p:extLst>
      <p:ext uri="{BB962C8B-B14F-4D97-AF65-F5344CB8AC3E}">
        <p14:creationId xmlns:p14="http://schemas.microsoft.com/office/powerpoint/2010/main" val="383209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8029" y="1333560"/>
            <a:ext cx="9407609" cy="5109091"/>
          </a:xfrm>
          <a:prstGeom prst="rect">
            <a:avLst/>
          </a:prstGeom>
        </p:spPr>
        <p:txBody>
          <a:bodyPr wrap="square">
            <a:spAutoFit/>
          </a:bodyPr>
          <a:lstStyle/>
          <a:p>
            <a:r>
              <a:rPr lang="en-GB" sz="2800" dirty="0"/>
              <a:t>Profit-related pay links part of an employee’s income to the profits of a company. </a:t>
            </a:r>
            <a:r>
              <a:rPr lang="en-GB" sz="2800" b="1" dirty="0"/>
              <a:t>Those who receive profit related pay will have a lower salary than they might otherwise expect but will benefit overall by receiving a share of company profits. </a:t>
            </a:r>
          </a:p>
          <a:p>
            <a:endParaRPr lang="en-GB" sz="2800" dirty="0"/>
          </a:p>
          <a:p>
            <a:endParaRPr lang="en-GB" sz="2800" dirty="0"/>
          </a:p>
          <a:p>
            <a:endParaRPr lang="en-GB" sz="2800" dirty="0"/>
          </a:p>
          <a:p>
            <a:endParaRPr lang="en-GB" sz="2800" dirty="0"/>
          </a:p>
          <a:p>
            <a:r>
              <a:rPr lang="en-GB" sz="2800" dirty="0"/>
              <a:t>When profit-related pay schemes were first encouraged during the 1980s it was hoped that they would catch on with all types of worker. </a:t>
            </a:r>
          </a:p>
          <a:p>
            <a:endParaRPr lang="en-GB" dirty="0"/>
          </a:p>
        </p:txBody>
      </p:sp>
      <p:sp>
        <p:nvSpPr>
          <p:cNvPr id="3" name="Rectangle 2"/>
          <p:cNvSpPr/>
          <p:nvPr/>
        </p:nvSpPr>
        <p:spPr>
          <a:xfrm>
            <a:off x="3262313" y="209848"/>
            <a:ext cx="5235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Profit-related pay</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310880" y="3328988"/>
            <a:ext cx="2271712" cy="1109662"/>
          </a:xfrm>
          <a:prstGeom prst="rect">
            <a:avLst/>
          </a:prstGeom>
        </p:spPr>
      </p:pic>
      <p:pic>
        <p:nvPicPr>
          <p:cNvPr id="5" name="Picture 4"/>
          <p:cNvPicPr>
            <a:picLocks noChangeAspect="1"/>
          </p:cNvPicPr>
          <p:nvPr/>
        </p:nvPicPr>
        <p:blipFill>
          <a:blip r:embed="rId3"/>
          <a:stretch>
            <a:fillRect/>
          </a:stretch>
        </p:blipFill>
        <p:spPr>
          <a:xfrm>
            <a:off x="2567431" y="3328988"/>
            <a:ext cx="3584047" cy="1312068"/>
          </a:xfrm>
          <a:prstGeom prst="rect">
            <a:avLst/>
          </a:prstGeom>
        </p:spPr>
      </p:pic>
    </p:spTree>
    <p:extLst>
      <p:ext uri="{BB962C8B-B14F-4D97-AF65-F5344CB8AC3E}">
        <p14:creationId xmlns:p14="http://schemas.microsoft.com/office/powerpoint/2010/main" val="100423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974" y="816353"/>
            <a:ext cx="10301288" cy="5663089"/>
          </a:xfrm>
          <a:prstGeom prst="rect">
            <a:avLst/>
          </a:prstGeom>
        </p:spPr>
        <p:txBody>
          <a:bodyPr wrap="square">
            <a:spAutoFit/>
          </a:bodyPr>
          <a:lstStyle/>
          <a:p>
            <a:endParaRPr lang="en-GB" dirty="0"/>
          </a:p>
          <a:p>
            <a:endParaRPr lang="en-GB" dirty="0"/>
          </a:p>
          <a:p>
            <a:r>
              <a:rPr lang="en-GB" sz="2800" dirty="0"/>
              <a:t>However, in the main, they are only applied to senior management; although some businesses, such as Asda and the John Lewis Partnership, have schemes which allow all employees to share in company profits. </a:t>
            </a:r>
          </a:p>
          <a:p>
            <a:endParaRPr lang="en-GB" sz="2800" dirty="0"/>
          </a:p>
          <a:p>
            <a:endParaRPr lang="en-GB" sz="2800" dirty="0"/>
          </a:p>
          <a:p>
            <a:endParaRPr lang="en-GB" sz="2800" dirty="0"/>
          </a:p>
          <a:p>
            <a:r>
              <a:rPr lang="en-GB" sz="2800" dirty="0"/>
              <a:t>The major problem in encouraging workers to take part in the schemes is that income is uncertain. Workers may believe that they have little influence on the profitability of the business, so they do not see why their income should fluctuate as profits fluctuate.</a:t>
            </a:r>
          </a:p>
          <a:p>
            <a:r>
              <a:rPr lang="en-GB" dirty="0"/>
              <a:t> </a:t>
            </a:r>
            <a:endParaRPr lang="en-GB" dirty="0"/>
          </a:p>
        </p:txBody>
      </p:sp>
      <p:pic>
        <p:nvPicPr>
          <p:cNvPr id="4" name="Picture 3"/>
          <p:cNvPicPr>
            <a:picLocks noChangeAspect="1"/>
          </p:cNvPicPr>
          <p:nvPr/>
        </p:nvPicPr>
        <p:blipFill>
          <a:blip r:embed="rId2"/>
          <a:stretch>
            <a:fillRect/>
          </a:stretch>
        </p:blipFill>
        <p:spPr>
          <a:xfrm>
            <a:off x="3379063" y="493237"/>
            <a:ext cx="5005250" cy="646232"/>
          </a:xfrm>
          <a:prstGeom prst="rect">
            <a:avLst/>
          </a:prstGeom>
        </p:spPr>
      </p:pic>
      <p:pic>
        <p:nvPicPr>
          <p:cNvPr id="5" name="Picture 4"/>
          <p:cNvPicPr>
            <a:picLocks noChangeAspect="1"/>
          </p:cNvPicPr>
          <p:nvPr/>
        </p:nvPicPr>
        <p:blipFill>
          <a:blip r:embed="rId3"/>
          <a:stretch>
            <a:fillRect/>
          </a:stretch>
        </p:blipFill>
        <p:spPr>
          <a:xfrm>
            <a:off x="4105275" y="2781299"/>
            <a:ext cx="2895600" cy="1266825"/>
          </a:xfrm>
          <a:prstGeom prst="rect">
            <a:avLst/>
          </a:prstGeom>
        </p:spPr>
      </p:pic>
      <p:pic>
        <p:nvPicPr>
          <p:cNvPr id="6" name="Picture 5"/>
          <p:cNvPicPr>
            <a:picLocks noChangeAspect="1"/>
          </p:cNvPicPr>
          <p:nvPr/>
        </p:nvPicPr>
        <p:blipFill>
          <a:blip r:embed="rId4"/>
          <a:stretch>
            <a:fillRect/>
          </a:stretch>
        </p:blipFill>
        <p:spPr>
          <a:xfrm>
            <a:off x="7777163" y="2771229"/>
            <a:ext cx="3009900" cy="1524000"/>
          </a:xfrm>
          <a:prstGeom prst="rect">
            <a:avLst/>
          </a:prstGeom>
        </p:spPr>
      </p:pic>
    </p:spTree>
    <p:extLst>
      <p:ext uri="{BB962C8B-B14F-4D97-AF65-F5344CB8AC3E}">
        <p14:creationId xmlns:p14="http://schemas.microsoft.com/office/powerpoint/2010/main" val="210642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287" y="1295431"/>
            <a:ext cx="10287000" cy="3539430"/>
          </a:xfrm>
          <a:prstGeom prst="rect">
            <a:avLst/>
          </a:prstGeom>
        </p:spPr>
        <p:txBody>
          <a:bodyPr wrap="square">
            <a:spAutoFit/>
          </a:bodyPr>
          <a:lstStyle/>
          <a:p>
            <a:r>
              <a:rPr lang="en-GB" sz="2800" dirty="0"/>
              <a:t>There are a wide variety of bonus schemes available, each designed to be suitable for different employees doing different jobs. </a:t>
            </a:r>
          </a:p>
          <a:p>
            <a:endParaRPr lang="en-GB" sz="2800" dirty="0"/>
          </a:p>
          <a:p>
            <a:r>
              <a:rPr lang="en-GB" sz="2800" b="1" dirty="0"/>
              <a:t>These schemes include the following:</a:t>
            </a:r>
          </a:p>
          <a:p>
            <a:endParaRPr lang="en-GB" sz="2800" dirty="0"/>
          </a:p>
          <a:p>
            <a:r>
              <a:rPr lang="en-GB" sz="2800" dirty="0"/>
              <a:t>• </a:t>
            </a:r>
            <a:r>
              <a:rPr lang="en-GB" sz="2800" b="1" dirty="0"/>
              <a:t>Sales bonus </a:t>
            </a:r>
            <a:r>
              <a:rPr lang="en-GB" sz="2800" dirty="0"/>
              <a:t>– this is normally paid if a sales target has been reached. For sales people this may make up a significant part of their salary. </a:t>
            </a:r>
          </a:p>
        </p:txBody>
      </p:sp>
      <p:sp>
        <p:nvSpPr>
          <p:cNvPr id="3" name="Rectangle 2"/>
          <p:cNvSpPr/>
          <p:nvPr/>
        </p:nvSpPr>
        <p:spPr>
          <a:xfrm>
            <a:off x="3513787" y="181272"/>
            <a:ext cx="4592925"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Bonus schemes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3390900" y="4724399"/>
            <a:ext cx="3067050" cy="1495425"/>
          </a:xfrm>
          <a:prstGeom prst="rect">
            <a:avLst/>
          </a:prstGeom>
        </p:spPr>
      </p:pic>
      <p:pic>
        <p:nvPicPr>
          <p:cNvPr id="5" name="Picture 4"/>
          <p:cNvPicPr>
            <a:picLocks noChangeAspect="1"/>
          </p:cNvPicPr>
          <p:nvPr/>
        </p:nvPicPr>
        <p:blipFill>
          <a:blip r:embed="rId3"/>
          <a:stretch>
            <a:fillRect/>
          </a:stretch>
        </p:blipFill>
        <p:spPr>
          <a:xfrm>
            <a:off x="8106712" y="4504658"/>
            <a:ext cx="2181225" cy="2095500"/>
          </a:xfrm>
          <a:prstGeom prst="rect">
            <a:avLst/>
          </a:prstGeom>
        </p:spPr>
      </p:pic>
    </p:spTree>
    <p:extLst>
      <p:ext uri="{BB962C8B-B14F-4D97-AF65-F5344CB8AC3E}">
        <p14:creationId xmlns:p14="http://schemas.microsoft.com/office/powerpoint/2010/main" val="1208388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93339"/>
            <a:ext cx="9772650" cy="5262979"/>
          </a:xfrm>
          <a:prstGeom prst="rect">
            <a:avLst/>
          </a:prstGeom>
        </p:spPr>
        <p:txBody>
          <a:bodyPr wrap="square">
            <a:spAutoFit/>
          </a:bodyPr>
          <a:lstStyle/>
          <a:p>
            <a:endParaRPr lang="en-GB" sz="2800" dirty="0"/>
          </a:p>
          <a:p>
            <a:r>
              <a:rPr lang="en-GB" sz="2800" dirty="0"/>
              <a:t>• </a:t>
            </a:r>
            <a:r>
              <a:rPr lang="en-GB" sz="2800" b="1" dirty="0"/>
              <a:t>Performance bonus </a:t>
            </a:r>
            <a:r>
              <a:rPr lang="en-GB" sz="2800" dirty="0"/>
              <a:t>– this can be paid to an individual or on a group or factory-wide basis. It is often paid for reaching targets of output and quality. This method of payment is an important part of Human Resource management. </a:t>
            </a:r>
          </a:p>
          <a:p>
            <a:endParaRPr lang="en-GB" sz="2800" dirty="0"/>
          </a:p>
          <a:p>
            <a:endParaRPr lang="en-GB" sz="2800" dirty="0"/>
          </a:p>
          <a:p>
            <a:endParaRPr lang="en-GB" sz="2800" dirty="0"/>
          </a:p>
          <a:p>
            <a:endParaRPr lang="en-GB" sz="2800" dirty="0"/>
          </a:p>
          <a:p>
            <a:r>
              <a:rPr lang="en-GB" sz="2800" dirty="0"/>
              <a:t>• </a:t>
            </a:r>
            <a:r>
              <a:rPr lang="en-GB" sz="2800" b="1" dirty="0"/>
              <a:t>Christmas bonus </a:t>
            </a:r>
            <a:r>
              <a:rPr lang="en-GB" sz="2800" dirty="0"/>
              <a:t>– often called the 13th month salary – paid for loyalty to the business. In some countries (for example, Germany) virtually all companies will pay a Christmas bonus. </a:t>
            </a:r>
          </a:p>
        </p:txBody>
      </p:sp>
      <p:sp>
        <p:nvSpPr>
          <p:cNvPr id="3" name="Rectangle 2"/>
          <p:cNvSpPr/>
          <p:nvPr/>
        </p:nvSpPr>
        <p:spPr>
          <a:xfrm>
            <a:off x="3406667" y="281285"/>
            <a:ext cx="475001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Bonus schemes </a:t>
            </a:r>
          </a:p>
        </p:txBody>
      </p:sp>
      <p:pic>
        <p:nvPicPr>
          <p:cNvPr id="5" name="Picture 4"/>
          <p:cNvPicPr>
            <a:picLocks noChangeAspect="1"/>
          </p:cNvPicPr>
          <p:nvPr/>
        </p:nvPicPr>
        <p:blipFill>
          <a:blip r:embed="rId2"/>
          <a:stretch>
            <a:fillRect/>
          </a:stretch>
        </p:blipFill>
        <p:spPr>
          <a:xfrm>
            <a:off x="7454599" y="3071813"/>
            <a:ext cx="2268949" cy="1620678"/>
          </a:xfrm>
          <a:prstGeom prst="rect">
            <a:avLst/>
          </a:prstGeom>
        </p:spPr>
      </p:pic>
      <p:pic>
        <p:nvPicPr>
          <p:cNvPr id="7" name="Picture 6"/>
          <p:cNvPicPr>
            <a:picLocks noChangeAspect="1"/>
          </p:cNvPicPr>
          <p:nvPr/>
        </p:nvPicPr>
        <p:blipFill>
          <a:blip r:embed="rId3"/>
          <a:stretch>
            <a:fillRect/>
          </a:stretch>
        </p:blipFill>
        <p:spPr>
          <a:xfrm>
            <a:off x="2162175" y="3291602"/>
            <a:ext cx="3867150" cy="1181100"/>
          </a:xfrm>
          <a:prstGeom prst="rect">
            <a:avLst/>
          </a:prstGeom>
        </p:spPr>
      </p:pic>
    </p:spTree>
    <p:extLst>
      <p:ext uri="{BB962C8B-B14F-4D97-AF65-F5344CB8AC3E}">
        <p14:creationId xmlns:p14="http://schemas.microsoft.com/office/powerpoint/2010/main" val="4133391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911" y="1104604"/>
            <a:ext cx="10539413" cy="5109091"/>
          </a:xfrm>
          <a:prstGeom prst="rect">
            <a:avLst/>
          </a:prstGeom>
        </p:spPr>
        <p:txBody>
          <a:bodyPr wrap="square">
            <a:spAutoFit/>
          </a:bodyPr>
          <a:lstStyle/>
          <a:p>
            <a:endParaRPr lang="en-GB" dirty="0"/>
          </a:p>
          <a:p>
            <a:r>
              <a:rPr lang="en-GB" sz="2800" dirty="0"/>
              <a:t>Other forms of financial motivation include company cars, pension schemes, sickness benefits, subsidised meals and travel, and staff discounts. These are often grouped together under the heading of fringe benefits or perks (perquisites). </a:t>
            </a:r>
          </a:p>
          <a:p>
            <a:endParaRPr lang="en-GB" sz="2800" dirty="0"/>
          </a:p>
          <a:p>
            <a:endParaRPr lang="en-GB" sz="2800" dirty="0"/>
          </a:p>
          <a:p>
            <a:endParaRPr lang="en-GB" sz="2800" dirty="0"/>
          </a:p>
          <a:p>
            <a:endParaRPr lang="en-GB" sz="2800" dirty="0"/>
          </a:p>
          <a:p>
            <a:endParaRPr lang="en-GB" sz="2800" dirty="0"/>
          </a:p>
          <a:p>
            <a:r>
              <a:rPr lang="en-GB" sz="2800" dirty="0"/>
              <a:t>Some of these fringe benefits can be regarded as essential in encouraging the right applicants for certain types of vacancies.</a:t>
            </a:r>
          </a:p>
        </p:txBody>
      </p:sp>
      <p:sp>
        <p:nvSpPr>
          <p:cNvPr id="3" name="Rectangle 2"/>
          <p:cNvSpPr/>
          <p:nvPr/>
        </p:nvSpPr>
        <p:spPr>
          <a:xfrm>
            <a:off x="3481742" y="181274"/>
            <a:ext cx="445699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Fringe benefits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8343901" y="3057057"/>
            <a:ext cx="2233611" cy="1486367"/>
          </a:xfrm>
          <a:prstGeom prst="rect">
            <a:avLst/>
          </a:prstGeom>
        </p:spPr>
      </p:pic>
      <p:pic>
        <p:nvPicPr>
          <p:cNvPr id="5" name="Picture 4"/>
          <p:cNvPicPr>
            <a:picLocks noChangeAspect="1"/>
          </p:cNvPicPr>
          <p:nvPr/>
        </p:nvPicPr>
        <p:blipFill>
          <a:blip r:embed="rId3"/>
          <a:stretch>
            <a:fillRect/>
          </a:stretch>
        </p:blipFill>
        <p:spPr>
          <a:xfrm>
            <a:off x="1895476" y="3230171"/>
            <a:ext cx="1586266" cy="1586266"/>
          </a:xfrm>
          <a:prstGeom prst="rect">
            <a:avLst/>
          </a:prstGeom>
        </p:spPr>
      </p:pic>
      <p:pic>
        <p:nvPicPr>
          <p:cNvPr id="6" name="Picture 5"/>
          <p:cNvPicPr>
            <a:picLocks noChangeAspect="1"/>
          </p:cNvPicPr>
          <p:nvPr/>
        </p:nvPicPr>
        <p:blipFill>
          <a:blip r:embed="rId4"/>
          <a:stretch>
            <a:fillRect/>
          </a:stretch>
        </p:blipFill>
        <p:spPr>
          <a:xfrm>
            <a:off x="4326909" y="3368637"/>
            <a:ext cx="3171825" cy="1447800"/>
          </a:xfrm>
          <a:prstGeom prst="rect">
            <a:avLst/>
          </a:prstGeom>
        </p:spPr>
      </p:pic>
    </p:spTree>
    <p:extLst>
      <p:ext uri="{BB962C8B-B14F-4D97-AF65-F5344CB8AC3E}">
        <p14:creationId xmlns:p14="http://schemas.microsoft.com/office/powerpoint/2010/main" val="2746532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0" y="1242924"/>
            <a:ext cx="10086975" cy="4832092"/>
          </a:xfrm>
          <a:prstGeom prst="rect">
            <a:avLst/>
          </a:prstGeom>
        </p:spPr>
        <p:txBody>
          <a:bodyPr wrap="square">
            <a:spAutoFit/>
          </a:bodyPr>
          <a:lstStyle/>
          <a:p>
            <a:r>
              <a:rPr lang="en-GB" sz="2800" dirty="0"/>
              <a:t>For example, a company car is a necessity for anyone working in sales in the financial service business. </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Senior management in many companies would expect both an upmarket car and private health care.</a:t>
            </a:r>
            <a:endParaRPr lang="en-GB" sz="2800" dirty="0"/>
          </a:p>
        </p:txBody>
      </p:sp>
      <p:pic>
        <p:nvPicPr>
          <p:cNvPr id="3" name="Picture 2"/>
          <p:cNvPicPr>
            <a:picLocks noChangeAspect="1"/>
          </p:cNvPicPr>
          <p:nvPr/>
        </p:nvPicPr>
        <p:blipFill>
          <a:blip r:embed="rId2"/>
          <a:stretch>
            <a:fillRect/>
          </a:stretch>
        </p:blipFill>
        <p:spPr>
          <a:xfrm>
            <a:off x="3880491" y="348396"/>
            <a:ext cx="4230991" cy="646232"/>
          </a:xfrm>
          <a:prstGeom prst="rect">
            <a:avLst/>
          </a:prstGeom>
        </p:spPr>
      </p:pic>
      <p:pic>
        <p:nvPicPr>
          <p:cNvPr id="4" name="Picture 3"/>
          <p:cNvPicPr>
            <a:picLocks noChangeAspect="1"/>
          </p:cNvPicPr>
          <p:nvPr/>
        </p:nvPicPr>
        <p:blipFill>
          <a:blip r:embed="rId3"/>
          <a:stretch>
            <a:fillRect/>
          </a:stretch>
        </p:blipFill>
        <p:spPr>
          <a:xfrm>
            <a:off x="1530791" y="2586038"/>
            <a:ext cx="4274696" cy="1758732"/>
          </a:xfrm>
          <a:prstGeom prst="rect">
            <a:avLst/>
          </a:prstGeom>
        </p:spPr>
      </p:pic>
      <p:pic>
        <p:nvPicPr>
          <p:cNvPr id="5" name="Picture 4"/>
          <p:cNvPicPr>
            <a:picLocks noChangeAspect="1"/>
          </p:cNvPicPr>
          <p:nvPr/>
        </p:nvPicPr>
        <p:blipFill>
          <a:blip r:embed="rId4"/>
          <a:stretch>
            <a:fillRect/>
          </a:stretch>
        </p:blipFill>
        <p:spPr>
          <a:xfrm>
            <a:off x="7229476" y="2586038"/>
            <a:ext cx="3033712" cy="2018797"/>
          </a:xfrm>
          <a:prstGeom prst="rect">
            <a:avLst/>
          </a:prstGeom>
        </p:spPr>
      </p:pic>
    </p:spTree>
    <p:extLst>
      <p:ext uri="{BB962C8B-B14F-4D97-AF65-F5344CB8AC3E}">
        <p14:creationId xmlns:p14="http://schemas.microsoft.com/office/powerpoint/2010/main" val="3815816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6413" y="1467148"/>
            <a:ext cx="9710738" cy="4401205"/>
          </a:xfrm>
          <a:prstGeom prst="rect">
            <a:avLst/>
          </a:prstGeom>
        </p:spPr>
        <p:txBody>
          <a:bodyPr wrap="square">
            <a:spAutoFit/>
          </a:bodyPr>
          <a:lstStyle/>
          <a:p>
            <a:r>
              <a:rPr lang="en-GB" sz="2800" b="1" u="sng" dirty="0"/>
              <a:t>Task: </a:t>
            </a:r>
          </a:p>
          <a:p>
            <a:endParaRPr lang="en-GB" sz="2800" dirty="0"/>
          </a:p>
          <a:p>
            <a:endParaRPr lang="en-GB" sz="2800" dirty="0"/>
          </a:p>
          <a:p>
            <a:r>
              <a:rPr lang="en-GB" sz="2800" dirty="0"/>
              <a:t>Written evaluation - of financial methods of motivation. </a:t>
            </a:r>
          </a:p>
          <a:p>
            <a:endParaRPr lang="en-GB" sz="2800" dirty="0"/>
          </a:p>
          <a:p>
            <a:endParaRPr lang="en-GB" sz="2800" dirty="0"/>
          </a:p>
          <a:p>
            <a:endParaRPr lang="en-GB" sz="2800" b="1" dirty="0"/>
          </a:p>
          <a:p>
            <a:endParaRPr lang="en-GB" sz="2800" b="1" dirty="0"/>
          </a:p>
          <a:p>
            <a:endParaRPr lang="en-GB" sz="2800" b="1" dirty="0"/>
          </a:p>
          <a:p>
            <a:r>
              <a:rPr lang="en-GB" sz="2800" b="1" dirty="0"/>
              <a:t>Time: 20 mins </a:t>
            </a:r>
          </a:p>
        </p:txBody>
      </p:sp>
      <p:sp>
        <p:nvSpPr>
          <p:cNvPr id="3" name="Rectangle 2"/>
          <p:cNvSpPr/>
          <p:nvPr/>
        </p:nvSpPr>
        <p:spPr>
          <a:xfrm>
            <a:off x="3777695" y="338435"/>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4843463" y="3667750"/>
            <a:ext cx="6105523" cy="2514931"/>
          </a:xfrm>
          <a:prstGeom prst="rect">
            <a:avLst/>
          </a:prstGeom>
        </p:spPr>
      </p:pic>
    </p:spTree>
    <p:extLst>
      <p:ext uri="{BB962C8B-B14F-4D97-AF65-F5344CB8AC3E}">
        <p14:creationId xmlns:p14="http://schemas.microsoft.com/office/powerpoint/2010/main" val="2793379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637" y="1414373"/>
            <a:ext cx="9144000" cy="4678204"/>
          </a:xfrm>
          <a:prstGeom prst="rect">
            <a:avLst/>
          </a:prstGeom>
        </p:spPr>
        <p:txBody>
          <a:bodyPr wrap="square">
            <a:spAutoFit/>
          </a:bodyPr>
          <a:lstStyle/>
          <a:p>
            <a:r>
              <a:rPr lang="en-GB" sz="2800" b="1" u="sng" dirty="0"/>
              <a:t>Task: </a:t>
            </a:r>
          </a:p>
          <a:p>
            <a:endParaRPr lang="en-GB" sz="2800" dirty="0"/>
          </a:p>
          <a:p>
            <a:r>
              <a:rPr lang="en-GB" sz="2800" dirty="0"/>
              <a:t>Arrange definitions of financial motivation methods. </a:t>
            </a:r>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15 mins </a:t>
            </a:r>
          </a:p>
          <a:p>
            <a:endParaRPr lang="en-GB" dirty="0"/>
          </a:p>
        </p:txBody>
      </p:sp>
      <p:sp>
        <p:nvSpPr>
          <p:cNvPr id="3" name="Rectangle 2"/>
          <p:cNvSpPr/>
          <p:nvPr/>
        </p:nvSpPr>
        <p:spPr>
          <a:xfrm>
            <a:off x="3963433" y="300038"/>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774292" y="3557587"/>
            <a:ext cx="3935414" cy="1949202"/>
          </a:xfrm>
          <a:prstGeom prst="rect">
            <a:avLst/>
          </a:prstGeom>
        </p:spPr>
      </p:pic>
    </p:spTree>
    <p:extLst>
      <p:ext uri="{BB962C8B-B14F-4D97-AF65-F5344CB8AC3E}">
        <p14:creationId xmlns:p14="http://schemas.microsoft.com/office/powerpoint/2010/main" val="419831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8075" y="1344235"/>
            <a:ext cx="10232020" cy="5262979"/>
          </a:xfrm>
          <a:prstGeom prst="rect">
            <a:avLst/>
          </a:prstGeom>
        </p:spPr>
        <p:txBody>
          <a:bodyPr wrap="square">
            <a:spAutoFit/>
          </a:bodyPr>
          <a:lstStyle/>
          <a:p>
            <a:r>
              <a:rPr lang="en-GB" sz="2800" dirty="0"/>
              <a:t>When we examine methods of motivation that can actually be applied in the workplace, we normally subdivide them into </a:t>
            </a:r>
            <a:r>
              <a:rPr lang="en-GB" sz="2800" b="1" dirty="0"/>
              <a:t>financial and non-financial methods. </a:t>
            </a:r>
          </a:p>
          <a:p>
            <a:endParaRPr lang="en-GB" sz="2800" b="1" dirty="0"/>
          </a:p>
          <a:p>
            <a:endParaRPr lang="en-GB" sz="2800" b="1" dirty="0"/>
          </a:p>
          <a:p>
            <a:endParaRPr lang="en-GB" sz="2800" dirty="0"/>
          </a:p>
          <a:p>
            <a:endParaRPr lang="en-GB" sz="2800" dirty="0"/>
          </a:p>
          <a:p>
            <a:endParaRPr lang="en-GB" sz="2800" dirty="0"/>
          </a:p>
          <a:p>
            <a:r>
              <a:rPr lang="en-GB" sz="2800" dirty="0"/>
              <a:t>Financial methods directly involve monetary rewards e.g. bonuses, pay increases, improved pensions etc. Non-financial methods, though perhaps indirectly bringing monetary rewards, are targeted at providing psychological benefits for workers.</a:t>
            </a:r>
          </a:p>
        </p:txBody>
      </p:sp>
      <p:sp>
        <p:nvSpPr>
          <p:cNvPr id="3" name="Rectangle 2"/>
          <p:cNvSpPr/>
          <p:nvPr/>
        </p:nvSpPr>
        <p:spPr>
          <a:xfrm>
            <a:off x="410173" y="177836"/>
            <a:ext cx="1120960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Financial and non-financial motivation</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8574418" y="2286000"/>
            <a:ext cx="1141081" cy="1752600"/>
          </a:xfrm>
          <a:prstGeom prst="rect">
            <a:avLst/>
          </a:prstGeom>
        </p:spPr>
      </p:pic>
      <p:pic>
        <p:nvPicPr>
          <p:cNvPr id="5" name="Picture 4"/>
          <p:cNvPicPr>
            <a:picLocks noChangeAspect="1"/>
          </p:cNvPicPr>
          <p:nvPr/>
        </p:nvPicPr>
        <p:blipFill>
          <a:blip r:embed="rId3"/>
          <a:stretch>
            <a:fillRect/>
          </a:stretch>
        </p:blipFill>
        <p:spPr>
          <a:xfrm>
            <a:off x="1814513" y="2852045"/>
            <a:ext cx="2047874" cy="1362767"/>
          </a:xfrm>
          <a:prstGeom prst="rect">
            <a:avLst/>
          </a:prstGeom>
        </p:spPr>
      </p:pic>
      <p:pic>
        <p:nvPicPr>
          <p:cNvPr id="6" name="Picture 5"/>
          <p:cNvPicPr>
            <a:picLocks noChangeAspect="1"/>
          </p:cNvPicPr>
          <p:nvPr/>
        </p:nvPicPr>
        <p:blipFill>
          <a:blip r:embed="rId4"/>
          <a:stretch>
            <a:fillRect/>
          </a:stretch>
        </p:blipFill>
        <p:spPr>
          <a:xfrm>
            <a:off x="5667375" y="2852045"/>
            <a:ext cx="1443037" cy="1443037"/>
          </a:xfrm>
          <a:prstGeom prst="rect">
            <a:avLst/>
          </a:prstGeom>
        </p:spPr>
      </p:pic>
    </p:spTree>
    <p:extLst>
      <p:ext uri="{BB962C8B-B14F-4D97-AF65-F5344CB8AC3E}">
        <p14:creationId xmlns:p14="http://schemas.microsoft.com/office/powerpoint/2010/main" val="2082297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793" y="1769239"/>
            <a:ext cx="10072688" cy="2246769"/>
          </a:xfrm>
          <a:prstGeom prst="rect">
            <a:avLst/>
          </a:prstGeom>
        </p:spPr>
        <p:txBody>
          <a:bodyPr wrap="square">
            <a:spAutoFit/>
          </a:bodyPr>
          <a:lstStyle/>
          <a:p>
            <a:r>
              <a:rPr lang="en-GB" sz="2800" dirty="0"/>
              <a:t>The use of non-financial methods of motivation demonstrates attempts by employers to apply the ideas behind the theories of the likes of Mayo, Maslow and Herzberg. </a:t>
            </a:r>
          </a:p>
          <a:p>
            <a:endParaRPr lang="en-GB" sz="2800" dirty="0"/>
          </a:p>
          <a:p>
            <a:endParaRPr lang="en-GB" sz="2800" dirty="0"/>
          </a:p>
        </p:txBody>
      </p:sp>
      <p:sp>
        <p:nvSpPr>
          <p:cNvPr id="3" name="Rectangle 2"/>
          <p:cNvSpPr/>
          <p:nvPr/>
        </p:nvSpPr>
        <p:spPr>
          <a:xfrm>
            <a:off x="655890" y="509886"/>
            <a:ext cx="1079449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Non-financial methods of motivation</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1600200" y="3122612"/>
            <a:ext cx="9344025" cy="3635375"/>
          </a:xfrm>
          <a:prstGeom prst="rect">
            <a:avLst/>
          </a:prstGeom>
        </p:spPr>
      </p:pic>
    </p:spTree>
    <p:extLst>
      <p:ext uri="{BB962C8B-B14F-4D97-AF65-F5344CB8AC3E}">
        <p14:creationId xmlns:p14="http://schemas.microsoft.com/office/powerpoint/2010/main" val="3273057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3013" y="1012953"/>
            <a:ext cx="10287000" cy="5262979"/>
          </a:xfrm>
          <a:prstGeom prst="rect">
            <a:avLst/>
          </a:prstGeom>
        </p:spPr>
        <p:txBody>
          <a:bodyPr wrap="square">
            <a:spAutoFit/>
          </a:bodyPr>
          <a:lstStyle/>
          <a:p>
            <a:endParaRPr lang="en-GB" sz="2800" dirty="0"/>
          </a:p>
          <a:p>
            <a:r>
              <a:rPr lang="en-GB" sz="2800" dirty="0"/>
              <a:t>Examination of these theories has shown us that motivation to achieve quality of output is best achieved through satisfaction of higher needs (Maslow), awareness of the role of groups in the workplace (Mayo) and the need to provide motivators (Herzberg). </a:t>
            </a:r>
          </a:p>
          <a:p>
            <a:endParaRPr lang="en-GB" sz="2800" dirty="0"/>
          </a:p>
          <a:p>
            <a:endParaRPr lang="en-GB" sz="2800" dirty="0"/>
          </a:p>
          <a:p>
            <a:endParaRPr lang="en-GB" sz="2800" dirty="0"/>
          </a:p>
          <a:p>
            <a:endParaRPr lang="en-GB" sz="2800" dirty="0"/>
          </a:p>
          <a:p>
            <a:endParaRPr lang="en-GB" sz="2800" dirty="0"/>
          </a:p>
          <a:p>
            <a:r>
              <a:rPr lang="en-GB" sz="2800" dirty="0"/>
              <a:t>The non-financial methods of motivation outlined below can be linked to one of more of these theories. </a:t>
            </a:r>
          </a:p>
        </p:txBody>
      </p:sp>
      <p:pic>
        <p:nvPicPr>
          <p:cNvPr id="3" name="Picture 2"/>
          <p:cNvPicPr>
            <a:picLocks noChangeAspect="1"/>
          </p:cNvPicPr>
          <p:nvPr/>
        </p:nvPicPr>
        <p:blipFill>
          <a:blip r:embed="rId2"/>
          <a:stretch>
            <a:fillRect/>
          </a:stretch>
        </p:blipFill>
        <p:spPr>
          <a:xfrm>
            <a:off x="821362" y="476501"/>
            <a:ext cx="10492125" cy="530398"/>
          </a:xfrm>
          <a:prstGeom prst="rect">
            <a:avLst/>
          </a:prstGeom>
        </p:spPr>
      </p:pic>
      <p:pic>
        <p:nvPicPr>
          <p:cNvPr id="4" name="Picture 3"/>
          <p:cNvPicPr>
            <a:picLocks noChangeAspect="1"/>
          </p:cNvPicPr>
          <p:nvPr/>
        </p:nvPicPr>
        <p:blipFill>
          <a:blip r:embed="rId3"/>
          <a:stretch>
            <a:fillRect/>
          </a:stretch>
        </p:blipFill>
        <p:spPr>
          <a:xfrm>
            <a:off x="2681288" y="3400425"/>
            <a:ext cx="1557337" cy="1557337"/>
          </a:xfrm>
          <a:prstGeom prst="rect">
            <a:avLst/>
          </a:prstGeom>
        </p:spPr>
      </p:pic>
      <p:pic>
        <p:nvPicPr>
          <p:cNvPr id="5" name="Picture 4"/>
          <p:cNvPicPr>
            <a:picLocks noChangeAspect="1"/>
          </p:cNvPicPr>
          <p:nvPr/>
        </p:nvPicPr>
        <p:blipFill>
          <a:blip r:embed="rId4"/>
          <a:stretch>
            <a:fillRect/>
          </a:stretch>
        </p:blipFill>
        <p:spPr>
          <a:xfrm>
            <a:off x="6067424" y="3400425"/>
            <a:ext cx="3133725" cy="1457325"/>
          </a:xfrm>
          <a:prstGeom prst="rect">
            <a:avLst/>
          </a:prstGeom>
        </p:spPr>
      </p:pic>
    </p:spTree>
    <p:extLst>
      <p:ext uri="{BB962C8B-B14F-4D97-AF65-F5344CB8AC3E}">
        <p14:creationId xmlns:p14="http://schemas.microsoft.com/office/powerpoint/2010/main" val="2045182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7478" y="295573"/>
            <a:ext cx="1089708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Non financial methods of motivation </a:t>
            </a:r>
          </a:p>
        </p:txBody>
      </p:sp>
      <p:sp>
        <p:nvSpPr>
          <p:cNvPr id="3" name="TextBox 2"/>
          <p:cNvSpPr txBox="1"/>
          <p:nvPr/>
        </p:nvSpPr>
        <p:spPr>
          <a:xfrm>
            <a:off x="1400175" y="1514475"/>
            <a:ext cx="5232907" cy="5232202"/>
          </a:xfrm>
          <a:prstGeom prst="rect">
            <a:avLst/>
          </a:prstGeom>
          <a:noFill/>
        </p:spPr>
        <p:txBody>
          <a:bodyPr wrap="none" rtlCol="0">
            <a:spAutoFit/>
          </a:bodyPr>
          <a:lstStyle/>
          <a:p>
            <a:pPr marL="457200" indent="-457200">
              <a:buFont typeface="Arial" panose="020B0604020202020204" pitchFamily="34" charset="0"/>
              <a:buChar char="•"/>
            </a:pPr>
            <a:r>
              <a:rPr lang="en-GB" sz="2800" dirty="0"/>
              <a:t>Job enrichment </a:t>
            </a:r>
          </a:p>
          <a:p>
            <a:pPr marL="457200" indent="-457200">
              <a:buFont typeface="Arial" panose="020B0604020202020204" pitchFamily="34" charset="0"/>
              <a:buChar char="•"/>
            </a:pPr>
            <a:r>
              <a:rPr lang="en-GB" sz="2800" dirty="0"/>
              <a:t>Job enlargement </a:t>
            </a:r>
          </a:p>
          <a:p>
            <a:pPr marL="457200" indent="-457200">
              <a:buFont typeface="Arial" panose="020B0604020202020204" pitchFamily="34" charset="0"/>
              <a:buChar char="•"/>
            </a:pPr>
            <a:r>
              <a:rPr lang="en-GB" sz="2800" dirty="0"/>
              <a:t>Job rotation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Job design and communication </a:t>
            </a:r>
          </a:p>
          <a:p>
            <a:pPr marL="457200" indent="-457200">
              <a:buFont typeface="Arial" panose="020B0604020202020204" pitchFamily="34" charset="0"/>
              <a:buChar char="•"/>
            </a:pPr>
            <a:r>
              <a:rPr lang="en-GB" sz="2800" dirty="0"/>
              <a:t>Empowerment </a:t>
            </a:r>
          </a:p>
          <a:p>
            <a:pPr marL="457200" indent="-457200">
              <a:buFont typeface="Arial" panose="020B0604020202020204" pitchFamily="34" charset="0"/>
              <a:buChar char="•"/>
            </a:pPr>
            <a:r>
              <a:rPr lang="en-GB" sz="2800" dirty="0"/>
              <a:t>Quality circles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Training </a:t>
            </a:r>
          </a:p>
          <a:p>
            <a:pPr marL="457200" indent="-457200">
              <a:buFont typeface="Arial" panose="020B0604020202020204" pitchFamily="34" charset="0"/>
              <a:buChar char="•"/>
            </a:pPr>
            <a:r>
              <a:rPr lang="en-GB" sz="2800" dirty="0"/>
              <a:t>Flexible working </a:t>
            </a:r>
          </a:p>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6304470" y="1421011"/>
            <a:ext cx="2419350" cy="1343025"/>
          </a:xfrm>
          <a:prstGeom prst="rect">
            <a:avLst/>
          </a:prstGeom>
        </p:spPr>
      </p:pic>
      <p:pic>
        <p:nvPicPr>
          <p:cNvPr id="5" name="Picture 4"/>
          <p:cNvPicPr>
            <a:picLocks noChangeAspect="1"/>
          </p:cNvPicPr>
          <p:nvPr/>
        </p:nvPicPr>
        <p:blipFill>
          <a:blip r:embed="rId3"/>
          <a:stretch>
            <a:fillRect/>
          </a:stretch>
        </p:blipFill>
        <p:spPr>
          <a:xfrm>
            <a:off x="9025190" y="2966144"/>
            <a:ext cx="2619375" cy="1743075"/>
          </a:xfrm>
          <a:prstGeom prst="rect">
            <a:avLst/>
          </a:prstGeom>
        </p:spPr>
      </p:pic>
      <p:pic>
        <p:nvPicPr>
          <p:cNvPr id="6" name="Picture 5"/>
          <p:cNvPicPr>
            <a:picLocks noChangeAspect="1"/>
          </p:cNvPicPr>
          <p:nvPr/>
        </p:nvPicPr>
        <p:blipFill>
          <a:blip r:embed="rId4"/>
          <a:stretch>
            <a:fillRect/>
          </a:stretch>
        </p:blipFill>
        <p:spPr>
          <a:xfrm>
            <a:off x="5686425" y="4314825"/>
            <a:ext cx="2505075" cy="1828800"/>
          </a:xfrm>
          <a:prstGeom prst="rect">
            <a:avLst/>
          </a:prstGeom>
        </p:spPr>
      </p:pic>
    </p:spTree>
    <p:extLst>
      <p:ext uri="{BB962C8B-B14F-4D97-AF65-F5344CB8AC3E}">
        <p14:creationId xmlns:p14="http://schemas.microsoft.com/office/powerpoint/2010/main" val="3509598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11989"/>
            <a:ext cx="10029825" cy="5262979"/>
          </a:xfrm>
          <a:prstGeom prst="rect">
            <a:avLst/>
          </a:prstGeom>
        </p:spPr>
        <p:txBody>
          <a:bodyPr wrap="square">
            <a:spAutoFit/>
          </a:bodyPr>
          <a:lstStyle/>
          <a:p>
            <a:endParaRPr lang="en-GB" sz="2800" dirty="0"/>
          </a:p>
          <a:p>
            <a:r>
              <a:rPr lang="en-GB" sz="2800" dirty="0"/>
              <a:t>This means giving workers more control over the tasks that they complete, and allowing workers to </a:t>
            </a:r>
            <a:r>
              <a:rPr lang="en-GB" sz="2800" b="1" dirty="0"/>
              <a:t>complete tasks that have a meaning and are complete in themselves. </a:t>
            </a:r>
          </a:p>
          <a:p>
            <a:endParaRPr lang="en-GB" sz="2800" dirty="0"/>
          </a:p>
          <a:p>
            <a:endParaRPr lang="en-GB" sz="2800" dirty="0"/>
          </a:p>
          <a:p>
            <a:endParaRPr lang="en-GB" sz="2800" dirty="0"/>
          </a:p>
          <a:p>
            <a:endParaRPr lang="en-GB" sz="2800" dirty="0"/>
          </a:p>
          <a:p>
            <a:endParaRPr lang="en-GB" sz="2800" dirty="0"/>
          </a:p>
          <a:p>
            <a:r>
              <a:rPr lang="en-GB" sz="2800" dirty="0"/>
              <a:t>For example, a worker who has a job fitting a circuit board to a TV may have his job enriched by testing the board and being able to make adjustments so that the required level of quality is achieved. </a:t>
            </a:r>
            <a:endParaRPr lang="en-GB" sz="2800" dirty="0"/>
          </a:p>
        </p:txBody>
      </p:sp>
      <p:sp>
        <p:nvSpPr>
          <p:cNvPr id="3" name="Rectangle 2"/>
          <p:cNvSpPr/>
          <p:nvPr/>
        </p:nvSpPr>
        <p:spPr>
          <a:xfrm>
            <a:off x="3302506" y="238423"/>
            <a:ext cx="478688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Job enrichment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8089394" y="2490787"/>
            <a:ext cx="2466975" cy="1847850"/>
          </a:xfrm>
          <a:prstGeom prst="rect">
            <a:avLst/>
          </a:prstGeom>
        </p:spPr>
      </p:pic>
      <p:pic>
        <p:nvPicPr>
          <p:cNvPr id="5" name="Picture 4"/>
          <p:cNvPicPr>
            <a:picLocks noChangeAspect="1"/>
          </p:cNvPicPr>
          <p:nvPr/>
        </p:nvPicPr>
        <p:blipFill>
          <a:blip r:embed="rId3"/>
          <a:stretch>
            <a:fillRect/>
          </a:stretch>
        </p:blipFill>
        <p:spPr>
          <a:xfrm>
            <a:off x="2354768" y="2949223"/>
            <a:ext cx="3931731" cy="1438274"/>
          </a:xfrm>
          <a:prstGeom prst="rect">
            <a:avLst/>
          </a:prstGeom>
        </p:spPr>
      </p:pic>
    </p:spTree>
    <p:extLst>
      <p:ext uri="{BB962C8B-B14F-4D97-AF65-F5344CB8AC3E}">
        <p14:creationId xmlns:p14="http://schemas.microsoft.com/office/powerpoint/2010/main" val="1752265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349" y="1600111"/>
            <a:ext cx="9444038" cy="4401205"/>
          </a:xfrm>
          <a:prstGeom prst="rect">
            <a:avLst/>
          </a:prstGeom>
        </p:spPr>
        <p:txBody>
          <a:bodyPr wrap="square">
            <a:spAutoFit/>
          </a:bodyPr>
          <a:lstStyle/>
          <a:p>
            <a:r>
              <a:rPr lang="en-GB" sz="2800" dirty="0"/>
              <a:t>The ability to do this range of tasks means that the worker becomes more committed to achieving quality. </a:t>
            </a:r>
            <a:r>
              <a:rPr lang="en-GB" sz="2800" b="1" dirty="0"/>
              <a:t>Effective job enrichment depends on workers having interesting tasks to complete. </a:t>
            </a:r>
          </a:p>
          <a:p>
            <a:endParaRPr lang="en-GB" sz="2800" dirty="0"/>
          </a:p>
          <a:p>
            <a:endParaRPr lang="en-GB" sz="2800" dirty="0"/>
          </a:p>
          <a:p>
            <a:endParaRPr lang="en-GB" sz="2800" dirty="0"/>
          </a:p>
          <a:p>
            <a:endParaRPr lang="en-GB" sz="2800" dirty="0"/>
          </a:p>
          <a:p>
            <a:endParaRPr lang="en-GB" sz="2800" b="1" dirty="0"/>
          </a:p>
          <a:p>
            <a:r>
              <a:rPr lang="en-GB" sz="2800" b="1" dirty="0"/>
              <a:t>Job design is a key part of Herzberg’s ideas</a:t>
            </a:r>
            <a:r>
              <a:rPr lang="en-GB" b="1" dirty="0"/>
              <a:t>.</a:t>
            </a:r>
            <a:endParaRPr lang="en-GB" b="1" dirty="0"/>
          </a:p>
        </p:txBody>
      </p:sp>
      <p:pic>
        <p:nvPicPr>
          <p:cNvPr id="3" name="Picture 2"/>
          <p:cNvPicPr>
            <a:picLocks noChangeAspect="1"/>
          </p:cNvPicPr>
          <p:nvPr/>
        </p:nvPicPr>
        <p:blipFill>
          <a:blip r:embed="rId2"/>
          <a:stretch>
            <a:fillRect/>
          </a:stretch>
        </p:blipFill>
        <p:spPr>
          <a:xfrm>
            <a:off x="3399279" y="523662"/>
            <a:ext cx="4450466" cy="524301"/>
          </a:xfrm>
          <a:prstGeom prst="rect">
            <a:avLst/>
          </a:prstGeom>
        </p:spPr>
      </p:pic>
      <p:pic>
        <p:nvPicPr>
          <p:cNvPr id="4" name="Picture 3"/>
          <p:cNvPicPr>
            <a:picLocks noChangeAspect="1"/>
          </p:cNvPicPr>
          <p:nvPr/>
        </p:nvPicPr>
        <p:blipFill>
          <a:blip r:embed="rId3"/>
          <a:stretch>
            <a:fillRect/>
          </a:stretch>
        </p:blipFill>
        <p:spPr>
          <a:xfrm>
            <a:off x="8039099" y="3648075"/>
            <a:ext cx="2828925" cy="1619250"/>
          </a:xfrm>
          <a:prstGeom prst="rect">
            <a:avLst/>
          </a:prstGeom>
        </p:spPr>
      </p:pic>
      <p:pic>
        <p:nvPicPr>
          <p:cNvPr id="5" name="Picture 4"/>
          <p:cNvPicPr>
            <a:picLocks noChangeAspect="1"/>
          </p:cNvPicPr>
          <p:nvPr/>
        </p:nvPicPr>
        <p:blipFill>
          <a:blip r:embed="rId4"/>
          <a:stretch>
            <a:fillRect/>
          </a:stretch>
        </p:blipFill>
        <p:spPr>
          <a:xfrm>
            <a:off x="2971799" y="3648075"/>
            <a:ext cx="3990975" cy="1143000"/>
          </a:xfrm>
          <a:prstGeom prst="rect">
            <a:avLst/>
          </a:prstGeom>
        </p:spPr>
      </p:pic>
    </p:spTree>
    <p:extLst>
      <p:ext uri="{BB962C8B-B14F-4D97-AF65-F5344CB8AC3E}">
        <p14:creationId xmlns:p14="http://schemas.microsoft.com/office/powerpoint/2010/main" val="1161844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925" y="750450"/>
            <a:ext cx="8972550" cy="5970865"/>
          </a:xfrm>
          <a:prstGeom prst="rect">
            <a:avLst/>
          </a:prstGeom>
        </p:spPr>
        <p:txBody>
          <a:bodyPr wrap="square">
            <a:spAutoFit/>
          </a:bodyPr>
          <a:lstStyle/>
          <a:p>
            <a:endParaRPr lang="en-GB" sz="2800" dirty="0"/>
          </a:p>
          <a:p>
            <a:r>
              <a:rPr lang="en-GB" sz="2800" dirty="0"/>
              <a:t>Increasing the number of tasks completed by a worker. </a:t>
            </a:r>
            <a:r>
              <a:rPr lang="en-GB" sz="2800" b="1" dirty="0"/>
              <a:t>For example, a secretary previously employed to answer calls might now have duties which include filing, letter-writing etc. </a:t>
            </a:r>
          </a:p>
          <a:p>
            <a:endParaRPr lang="en-GB" sz="2800" b="1" dirty="0"/>
          </a:p>
          <a:p>
            <a:endParaRPr lang="en-GB" sz="2800" dirty="0"/>
          </a:p>
          <a:p>
            <a:endParaRPr lang="en-GB" sz="2800" dirty="0"/>
          </a:p>
          <a:p>
            <a:endParaRPr lang="en-GB" sz="2800" dirty="0"/>
          </a:p>
          <a:p>
            <a:endParaRPr lang="en-GB" sz="2800" dirty="0"/>
          </a:p>
          <a:p>
            <a:endParaRPr lang="en-GB" sz="2800" dirty="0"/>
          </a:p>
          <a:p>
            <a:r>
              <a:rPr lang="en-GB" sz="2800" dirty="0"/>
              <a:t>This adds interest to the job and involves the employee in a more complete role within the business.</a:t>
            </a:r>
          </a:p>
          <a:p>
            <a:endParaRPr lang="en-GB" dirty="0"/>
          </a:p>
        </p:txBody>
      </p:sp>
      <p:sp>
        <p:nvSpPr>
          <p:cNvPr id="3" name="Rectangle 2"/>
          <p:cNvSpPr/>
          <p:nvPr/>
        </p:nvSpPr>
        <p:spPr>
          <a:xfrm>
            <a:off x="3189513" y="181273"/>
            <a:ext cx="512717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Job enlargement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006999" y="3200399"/>
            <a:ext cx="2619375" cy="1743075"/>
          </a:xfrm>
          <a:prstGeom prst="rect">
            <a:avLst/>
          </a:prstGeom>
        </p:spPr>
      </p:pic>
      <p:pic>
        <p:nvPicPr>
          <p:cNvPr id="5" name="Picture 4"/>
          <p:cNvPicPr>
            <a:picLocks noChangeAspect="1"/>
          </p:cNvPicPr>
          <p:nvPr/>
        </p:nvPicPr>
        <p:blipFill>
          <a:blip r:embed="rId3"/>
          <a:stretch>
            <a:fillRect/>
          </a:stretch>
        </p:blipFill>
        <p:spPr>
          <a:xfrm>
            <a:off x="2638426" y="3112859"/>
            <a:ext cx="2857500" cy="1600200"/>
          </a:xfrm>
          <a:prstGeom prst="rect">
            <a:avLst/>
          </a:prstGeom>
        </p:spPr>
      </p:pic>
    </p:spTree>
    <p:extLst>
      <p:ext uri="{BB962C8B-B14F-4D97-AF65-F5344CB8AC3E}">
        <p14:creationId xmlns:p14="http://schemas.microsoft.com/office/powerpoint/2010/main" val="3383432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762" y="990302"/>
            <a:ext cx="9272588" cy="5262979"/>
          </a:xfrm>
          <a:prstGeom prst="rect">
            <a:avLst/>
          </a:prstGeom>
        </p:spPr>
        <p:txBody>
          <a:bodyPr wrap="square">
            <a:spAutoFit/>
          </a:bodyPr>
          <a:lstStyle/>
          <a:p>
            <a:endParaRPr lang="en-GB" sz="2800" dirty="0"/>
          </a:p>
          <a:p>
            <a:r>
              <a:rPr lang="en-GB" sz="2800" dirty="0"/>
              <a:t>Changing workers’ tasks which are completed at regular intervals. </a:t>
            </a:r>
            <a:r>
              <a:rPr lang="en-GB" sz="2800" b="1" dirty="0"/>
              <a:t>This can be as simple as switching places on a production line.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The variety adds interest to the job and reduces the number of errors that can arise through boredom</a:t>
            </a:r>
            <a:r>
              <a:rPr lang="en-GB" dirty="0"/>
              <a:t>.</a:t>
            </a:r>
          </a:p>
        </p:txBody>
      </p:sp>
      <p:sp>
        <p:nvSpPr>
          <p:cNvPr id="3" name="Rectangle 2"/>
          <p:cNvSpPr/>
          <p:nvPr/>
        </p:nvSpPr>
        <p:spPr>
          <a:xfrm>
            <a:off x="3979146" y="352722"/>
            <a:ext cx="380508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Job rotation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1984757" y="3228305"/>
            <a:ext cx="2571750" cy="1752600"/>
          </a:xfrm>
          <a:prstGeom prst="rect">
            <a:avLst/>
          </a:prstGeom>
        </p:spPr>
      </p:pic>
      <p:pic>
        <p:nvPicPr>
          <p:cNvPr id="5" name="Picture 4"/>
          <p:cNvPicPr>
            <a:picLocks noChangeAspect="1"/>
          </p:cNvPicPr>
          <p:nvPr/>
        </p:nvPicPr>
        <p:blipFill>
          <a:blip r:embed="rId3"/>
          <a:stretch>
            <a:fillRect/>
          </a:stretch>
        </p:blipFill>
        <p:spPr>
          <a:xfrm>
            <a:off x="5629275" y="2548428"/>
            <a:ext cx="5022056" cy="2432477"/>
          </a:xfrm>
          <a:prstGeom prst="rect">
            <a:avLst/>
          </a:prstGeom>
        </p:spPr>
      </p:pic>
    </p:spTree>
    <p:extLst>
      <p:ext uri="{BB962C8B-B14F-4D97-AF65-F5344CB8AC3E}">
        <p14:creationId xmlns:p14="http://schemas.microsoft.com/office/powerpoint/2010/main" val="2934278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762" y="1251674"/>
            <a:ext cx="9472613" cy="4985980"/>
          </a:xfrm>
          <a:prstGeom prst="rect">
            <a:avLst/>
          </a:prstGeom>
        </p:spPr>
        <p:txBody>
          <a:bodyPr wrap="square">
            <a:spAutoFit/>
          </a:bodyPr>
          <a:lstStyle/>
          <a:p>
            <a:endParaRPr lang="en-GB" dirty="0"/>
          </a:p>
          <a:p>
            <a:r>
              <a:rPr lang="en-GB" sz="2800" dirty="0"/>
              <a:t> Jobs should include complete tasks that are of interest to the worker and challenging, which allow decision-making.</a:t>
            </a:r>
          </a:p>
          <a:p>
            <a:endParaRPr lang="en-GB" sz="4000" dirty="0"/>
          </a:p>
          <a:p>
            <a:endParaRPr lang="en-GB" sz="4000" dirty="0"/>
          </a:p>
          <a:p>
            <a:endParaRPr lang="en-GB" sz="4000" dirty="0"/>
          </a:p>
          <a:p>
            <a:endParaRPr lang="en-GB" sz="4000" dirty="0"/>
          </a:p>
          <a:p>
            <a:r>
              <a:rPr lang="en-GB" sz="2800" dirty="0"/>
              <a:t>Communication is a key part of motivation and can take place in a number of ways, e.g. quality circles, works councils, cell working.</a:t>
            </a:r>
          </a:p>
        </p:txBody>
      </p:sp>
      <p:sp>
        <p:nvSpPr>
          <p:cNvPr id="3" name="Rectangle 2"/>
          <p:cNvSpPr/>
          <p:nvPr/>
        </p:nvSpPr>
        <p:spPr>
          <a:xfrm>
            <a:off x="1412378" y="328344"/>
            <a:ext cx="936724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Job design and communication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2419350" y="2600325"/>
            <a:ext cx="2381250" cy="1914525"/>
          </a:xfrm>
          <a:prstGeom prst="rect">
            <a:avLst/>
          </a:prstGeom>
        </p:spPr>
      </p:pic>
      <p:pic>
        <p:nvPicPr>
          <p:cNvPr id="6" name="Picture 5"/>
          <p:cNvPicPr>
            <a:picLocks noChangeAspect="1"/>
          </p:cNvPicPr>
          <p:nvPr/>
        </p:nvPicPr>
        <p:blipFill>
          <a:blip r:embed="rId3"/>
          <a:stretch>
            <a:fillRect/>
          </a:stretch>
        </p:blipFill>
        <p:spPr>
          <a:xfrm>
            <a:off x="6472237" y="2673101"/>
            <a:ext cx="2828925" cy="1619250"/>
          </a:xfrm>
          <a:prstGeom prst="rect">
            <a:avLst/>
          </a:prstGeom>
        </p:spPr>
      </p:pic>
    </p:spTree>
    <p:extLst>
      <p:ext uri="{BB962C8B-B14F-4D97-AF65-F5344CB8AC3E}">
        <p14:creationId xmlns:p14="http://schemas.microsoft.com/office/powerpoint/2010/main" val="2016571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8787" y="1380172"/>
            <a:ext cx="8586788" cy="4832092"/>
          </a:xfrm>
          <a:prstGeom prst="rect">
            <a:avLst/>
          </a:prstGeom>
        </p:spPr>
        <p:txBody>
          <a:bodyPr wrap="square">
            <a:spAutoFit/>
          </a:bodyPr>
          <a:lstStyle/>
          <a:p>
            <a:r>
              <a:rPr lang="en-GB" sz="2800" dirty="0"/>
              <a:t>This means giving workers the power to control their own jobs, make decisions and implement their own ideas.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It is often used in an artificial way; for example, allowing </a:t>
            </a:r>
            <a:r>
              <a:rPr lang="en-GB" sz="2800" b="1" dirty="0"/>
              <a:t>counter workers in burger bars to decide the greeting they use when they meet customers</a:t>
            </a:r>
            <a:r>
              <a:rPr lang="en-GB" sz="2800" dirty="0"/>
              <a:t>.</a:t>
            </a:r>
          </a:p>
        </p:txBody>
      </p:sp>
      <p:sp>
        <p:nvSpPr>
          <p:cNvPr id="3" name="Rectangle 2"/>
          <p:cNvSpPr/>
          <p:nvPr/>
        </p:nvSpPr>
        <p:spPr>
          <a:xfrm>
            <a:off x="3470982" y="152698"/>
            <a:ext cx="444993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Empowerment</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2161294" y="2628900"/>
            <a:ext cx="2619375" cy="1743075"/>
          </a:xfrm>
          <a:prstGeom prst="rect">
            <a:avLst/>
          </a:prstGeom>
        </p:spPr>
      </p:pic>
      <p:pic>
        <p:nvPicPr>
          <p:cNvPr id="5" name="Picture 4"/>
          <p:cNvPicPr>
            <a:picLocks noChangeAspect="1"/>
          </p:cNvPicPr>
          <p:nvPr/>
        </p:nvPicPr>
        <p:blipFill>
          <a:blip r:embed="rId3"/>
          <a:stretch>
            <a:fillRect/>
          </a:stretch>
        </p:blipFill>
        <p:spPr>
          <a:xfrm>
            <a:off x="5781675" y="2628900"/>
            <a:ext cx="3486150" cy="1743075"/>
          </a:xfrm>
          <a:prstGeom prst="rect">
            <a:avLst/>
          </a:prstGeom>
        </p:spPr>
      </p:pic>
    </p:spTree>
    <p:extLst>
      <p:ext uri="{BB962C8B-B14F-4D97-AF65-F5344CB8AC3E}">
        <p14:creationId xmlns:p14="http://schemas.microsoft.com/office/powerpoint/2010/main" val="1068029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587" y="1190328"/>
            <a:ext cx="9901238" cy="5262979"/>
          </a:xfrm>
          <a:prstGeom prst="rect">
            <a:avLst/>
          </a:prstGeom>
        </p:spPr>
        <p:txBody>
          <a:bodyPr wrap="square">
            <a:spAutoFit/>
          </a:bodyPr>
          <a:lstStyle/>
          <a:p>
            <a:r>
              <a:rPr lang="en-GB" sz="2800" dirty="0"/>
              <a:t>These are groups of workers that meet on a regular basis to discuss problems in the manufacturing or service-provision process and offer solutions. </a:t>
            </a:r>
            <a:r>
              <a:rPr lang="en-GB" sz="2800" b="1" dirty="0"/>
              <a:t>They may involve groups of workers from the same department or come from a variety of disciplines. </a:t>
            </a:r>
          </a:p>
          <a:p>
            <a:endParaRPr lang="en-GB" sz="2800" dirty="0"/>
          </a:p>
          <a:p>
            <a:endParaRPr lang="en-GB" sz="2800" dirty="0"/>
          </a:p>
          <a:p>
            <a:endParaRPr lang="en-GB" sz="2800" dirty="0"/>
          </a:p>
          <a:p>
            <a:endParaRPr lang="en-GB" sz="2800" dirty="0"/>
          </a:p>
          <a:p>
            <a:r>
              <a:rPr lang="en-GB" sz="2800" dirty="0"/>
              <a:t>For example, they may include designers, buyers and production workers. It is important that for quality circles to have value the members have the ability and the authority to implement changes suggested.</a:t>
            </a:r>
          </a:p>
        </p:txBody>
      </p:sp>
      <p:sp>
        <p:nvSpPr>
          <p:cNvPr id="3" name="Rectangle 2"/>
          <p:cNvSpPr/>
          <p:nvPr/>
        </p:nvSpPr>
        <p:spPr>
          <a:xfrm>
            <a:off x="3679237" y="124123"/>
            <a:ext cx="437632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Quality circles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6961435" y="3043237"/>
            <a:ext cx="2188256" cy="1252537"/>
          </a:xfrm>
          <a:prstGeom prst="rect">
            <a:avLst/>
          </a:prstGeom>
        </p:spPr>
      </p:pic>
      <p:pic>
        <p:nvPicPr>
          <p:cNvPr id="6" name="Picture 5"/>
          <p:cNvPicPr>
            <a:picLocks noChangeAspect="1"/>
          </p:cNvPicPr>
          <p:nvPr/>
        </p:nvPicPr>
        <p:blipFill>
          <a:blip r:embed="rId3"/>
          <a:stretch>
            <a:fillRect/>
          </a:stretch>
        </p:blipFill>
        <p:spPr>
          <a:xfrm>
            <a:off x="2332956" y="3167068"/>
            <a:ext cx="3567111" cy="1309497"/>
          </a:xfrm>
          <a:prstGeom prst="rect">
            <a:avLst/>
          </a:prstGeom>
        </p:spPr>
      </p:pic>
    </p:spTree>
    <p:extLst>
      <p:ext uri="{BB962C8B-B14F-4D97-AF65-F5344CB8AC3E}">
        <p14:creationId xmlns:p14="http://schemas.microsoft.com/office/powerpoint/2010/main" val="1877595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9985" y="1382397"/>
            <a:ext cx="9549113" cy="4832092"/>
          </a:xfrm>
          <a:prstGeom prst="rect">
            <a:avLst/>
          </a:prstGeom>
        </p:spPr>
        <p:txBody>
          <a:bodyPr wrap="square">
            <a:spAutoFit/>
          </a:bodyPr>
          <a:lstStyle/>
          <a:p>
            <a:endParaRPr lang="en-GB" sz="2800" dirty="0"/>
          </a:p>
          <a:p>
            <a:r>
              <a:rPr lang="en-GB" sz="2800" dirty="0"/>
              <a:t>It must be remembered that both financial and non-financial methods have costs to the employer: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Either through direct costs such as extra pay,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Indirectly through the provision of training or management time.</a:t>
            </a:r>
          </a:p>
        </p:txBody>
      </p:sp>
      <p:pic>
        <p:nvPicPr>
          <p:cNvPr id="3" name="Picture 2"/>
          <p:cNvPicPr>
            <a:picLocks noChangeAspect="1"/>
          </p:cNvPicPr>
          <p:nvPr/>
        </p:nvPicPr>
        <p:blipFill>
          <a:blip r:embed="rId2"/>
          <a:stretch>
            <a:fillRect/>
          </a:stretch>
        </p:blipFill>
        <p:spPr>
          <a:xfrm>
            <a:off x="794244" y="434888"/>
            <a:ext cx="10900593" cy="530398"/>
          </a:xfrm>
          <a:prstGeom prst="rect">
            <a:avLst/>
          </a:prstGeom>
        </p:spPr>
      </p:pic>
      <p:pic>
        <p:nvPicPr>
          <p:cNvPr id="4" name="Picture 3"/>
          <p:cNvPicPr>
            <a:picLocks noChangeAspect="1"/>
          </p:cNvPicPr>
          <p:nvPr/>
        </p:nvPicPr>
        <p:blipFill>
          <a:blip r:embed="rId3"/>
          <a:stretch>
            <a:fillRect/>
          </a:stretch>
        </p:blipFill>
        <p:spPr>
          <a:xfrm>
            <a:off x="9065937" y="2657474"/>
            <a:ext cx="2628900" cy="1743075"/>
          </a:xfrm>
          <a:prstGeom prst="rect">
            <a:avLst/>
          </a:prstGeom>
        </p:spPr>
      </p:pic>
    </p:spTree>
    <p:extLst>
      <p:ext uri="{BB962C8B-B14F-4D97-AF65-F5344CB8AC3E}">
        <p14:creationId xmlns:p14="http://schemas.microsoft.com/office/powerpoint/2010/main" val="233861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187" y="1182291"/>
            <a:ext cx="10110788" cy="5539978"/>
          </a:xfrm>
          <a:prstGeom prst="rect">
            <a:avLst/>
          </a:prstGeom>
        </p:spPr>
        <p:txBody>
          <a:bodyPr wrap="square">
            <a:spAutoFit/>
          </a:bodyPr>
          <a:lstStyle/>
          <a:p>
            <a:r>
              <a:rPr lang="en-GB" sz="2800" dirty="0"/>
              <a:t>The provision of a formal training scheme is important. As Herzberg stated, without training, workers will not be able to fulfil their potential. Training can be on-the-job, learning by doing; or off-the-job, such as studying for NVQs at a local college. </a:t>
            </a:r>
          </a:p>
          <a:p>
            <a:endParaRPr lang="en-GB" sz="2800" dirty="0"/>
          </a:p>
          <a:p>
            <a:endParaRPr lang="en-GB" sz="2800" dirty="0"/>
          </a:p>
          <a:p>
            <a:endParaRPr lang="en-GB" sz="2800" dirty="0"/>
          </a:p>
          <a:p>
            <a:endParaRPr lang="en-GB" sz="2800" dirty="0"/>
          </a:p>
          <a:p>
            <a:r>
              <a:rPr lang="en-GB" sz="2800" dirty="0"/>
              <a:t>On-the-job training has costs such as management or supervisor time spent training. Off-the-job training means lost production and disruption. Also the newly-qualified workers may seek to use their qualifications to seek better employment elsewhere.</a:t>
            </a:r>
          </a:p>
          <a:p>
            <a:endParaRPr lang="en-GB" dirty="0"/>
          </a:p>
        </p:txBody>
      </p:sp>
      <p:sp>
        <p:nvSpPr>
          <p:cNvPr id="3" name="Rectangle 2"/>
          <p:cNvSpPr/>
          <p:nvPr/>
        </p:nvSpPr>
        <p:spPr>
          <a:xfrm>
            <a:off x="4321484" y="109835"/>
            <a:ext cx="263463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Training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2166938" y="3185126"/>
            <a:ext cx="2843212" cy="1201136"/>
          </a:xfrm>
          <a:prstGeom prst="rect">
            <a:avLst/>
          </a:prstGeom>
        </p:spPr>
      </p:pic>
      <p:pic>
        <p:nvPicPr>
          <p:cNvPr id="6" name="Picture 5"/>
          <p:cNvPicPr>
            <a:picLocks noChangeAspect="1"/>
          </p:cNvPicPr>
          <p:nvPr/>
        </p:nvPicPr>
        <p:blipFill>
          <a:blip r:embed="rId3"/>
          <a:stretch>
            <a:fillRect/>
          </a:stretch>
        </p:blipFill>
        <p:spPr>
          <a:xfrm>
            <a:off x="6057900" y="3221785"/>
            <a:ext cx="3733799" cy="1164477"/>
          </a:xfrm>
          <a:prstGeom prst="rect">
            <a:avLst/>
          </a:prstGeom>
        </p:spPr>
      </p:pic>
    </p:spTree>
    <p:extLst>
      <p:ext uri="{BB962C8B-B14F-4D97-AF65-F5344CB8AC3E}">
        <p14:creationId xmlns:p14="http://schemas.microsoft.com/office/powerpoint/2010/main" val="2488804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8775" y="1542961"/>
            <a:ext cx="9286875" cy="4401205"/>
          </a:xfrm>
          <a:prstGeom prst="rect">
            <a:avLst/>
          </a:prstGeom>
        </p:spPr>
        <p:txBody>
          <a:bodyPr wrap="square">
            <a:spAutoFit/>
          </a:bodyPr>
          <a:lstStyle/>
          <a:p>
            <a:r>
              <a:rPr lang="en-GB" sz="2800" dirty="0"/>
              <a:t>Allowing workers to have elements of their schedule which are under their control.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For example, the opportunity to work from home or have core hours and flexitime options around these.</a:t>
            </a:r>
            <a:endParaRPr lang="en-GB" sz="2800" dirty="0"/>
          </a:p>
        </p:txBody>
      </p:sp>
      <p:sp>
        <p:nvSpPr>
          <p:cNvPr id="3" name="Rectangle 2"/>
          <p:cNvSpPr/>
          <p:nvPr/>
        </p:nvSpPr>
        <p:spPr>
          <a:xfrm>
            <a:off x="3048000" y="224135"/>
            <a:ext cx="503157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Flexible working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829426" y="2571749"/>
            <a:ext cx="3824287" cy="1743075"/>
          </a:xfrm>
          <a:prstGeom prst="rect">
            <a:avLst/>
          </a:prstGeom>
        </p:spPr>
      </p:pic>
      <p:pic>
        <p:nvPicPr>
          <p:cNvPr id="5" name="Picture 4"/>
          <p:cNvPicPr>
            <a:picLocks noChangeAspect="1"/>
          </p:cNvPicPr>
          <p:nvPr/>
        </p:nvPicPr>
        <p:blipFill>
          <a:blip r:embed="rId3"/>
          <a:stretch>
            <a:fillRect/>
          </a:stretch>
        </p:blipFill>
        <p:spPr>
          <a:xfrm>
            <a:off x="2171700" y="2872025"/>
            <a:ext cx="3392085" cy="1743075"/>
          </a:xfrm>
          <a:prstGeom prst="rect">
            <a:avLst/>
          </a:prstGeom>
        </p:spPr>
      </p:pic>
    </p:spTree>
    <p:extLst>
      <p:ext uri="{BB962C8B-B14F-4D97-AF65-F5344CB8AC3E}">
        <p14:creationId xmlns:p14="http://schemas.microsoft.com/office/powerpoint/2010/main" val="1955745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762" y="1527514"/>
            <a:ext cx="9896475" cy="4832092"/>
          </a:xfrm>
          <a:prstGeom prst="rect">
            <a:avLst/>
          </a:prstGeom>
        </p:spPr>
        <p:txBody>
          <a:bodyPr wrap="square">
            <a:spAutoFit/>
          </a:bodyPr>
          <a:lstStyle/>
          <a:p>
            <a:r>
              <a:rPr lang="en-GB" sz="2800" dirty="0"/>
              <a:t>When all artificial barriers separating workers have been removed, then the single status workplace can be said to exist. </a:t>
            </a:r>
          </a:p>
          <a:p>
            <a:endParaRPr lang="en-GB" sz="2800" dirty="0"/>
          </a:p>
          <a:p>
            <a:endParaRPr lang="en-GB" sz="2800" dirty="0"/>
          </a:p>
          <a:p>
            <a:endParaRPr lang="en-GB" sz="2800" dirty="0"/>
          </a:p>
          <a:p>
            <a:endParaRPr lang="en-GB" sz="2800" dirty="0"/>
          </a:p>
          <a:p>
            <a:endParaRPr lang="en-GB" sz="2800" dirty="0"/>
          </a:p>
          <a:p>
            <a:r>
              <a:rPr lang="en-GB" sz="2800" dirty="0"/>
              <a:t>For example, all employees wear the same basic clothes, use the same dining facilities, and have access to the same pension schemes and leisure facilities. </a:t>
            </a:r>
            <a:r>
              <a:rPr lang="en-GB" sz="2800" b="1" dirty="0"/>
              <a:t>This is strongly linked to the higher levels of Maslow.</a:t>
            </a:r>
          </a:p>
        </p:txBody>
      </p:sp>
      <p:sp>
        <p:nvSpPr>
          <p:cNvPr id="3" name="Rectangle 2"/>
          <p:cNvSpPr/>
          <p:nvPr/>
        </p:nvSpPr>
        <p:spPr>
          <a:xfrm>
            <a:off x="2051175" y="352722"/>
            <a:ext cx="808965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single status workplace</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2403678" y="2757487"/>
            <a:ext cx="2176384" cy="1443037"/>
          </a:xfrm>
          <a:prstGeom prst="rect">
            <a:avLst/>
          </a:prstGeom>
        </p:spPr>
      </p:pic>
      <p:pic>
        <p:nvPicPr>
          <p:cNvPr id="6" name="Picture 5"/>
          <p:cNvPicPr>
            <a:picLocks noChangeAspect="1"/>
          </p:cNvPicPr>
          <p:nvPr/>
        </p:nvPicPr>
        <p:blipFill>
          <a:blip r:embed="rId3"/>
          <a:stretch>
            <a:fillRect/>
          </a:stretch>
        </p:blipFill>
        <p:spPr>
          <a:xfrm>
            <a:off x="6402449" y="2581274"/>
            <a:ext cx="2819400" cy="1619250"/>
          </a:xfrm>
          <a:prstGeom prst="rect">
            <a:avLst/>
          </a:prstGeom>
        </p:spPr>
      </p:pic>
    </p:spTree>
    <p:extLst>
      <p:ext uri="{BB962C8B-B14F-4D97-AF65-F5344CB8AC3E}">
        <p14:creationId xmlns:p14="http://schemas.microsoft.com/office/powerpoint/2010/main" val="2609440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6760" y="2438340"/>
            <a:ext cx="10372726" cy="3539430"/>
          </a:xfrm>
          <a:prstGeom prst="rect">
            <a:avLst/>
          </a:prstGeom>
        </p:spPr>
        <p:txBody>
          <a:bodyPr wrap="square">
            <a:spAutoFit/>
          </a:bodyPr>
          <a:lstStyle/>
          <a:p>
            <a:pPr marL="457200" indent="-457200">
              <a:buFont typeface="Arial" panose="020B0604020202020204" pitchFamily="34" charset="0"/>
              <a:buChar char="•"/>
            </a:pPr>
            <a:r>
              <a:rPr lang="en-GB" sz="2800" b="1" dirty="0"/>
              <a:t>Existence of Theory X managers </a:t>
            </a:r>
            <a:r>
              <a:rPr lang="en-GB" sz="2800" dirty="0"/>
              <a:t>– These managers will see no value in using expensive methods of motivation when workers have no commitment to the business or quality of the product.</a:t>
            </a:r>
          </a:p>
          <a:p>
            <a:r>
              <a:rPr lang="en-GB" sz="2800" dirty="0"/>
              <a:t> </a:t>
            </a:r>
          </a:p>
          <a:p>
            <a:pPr marL="457200" indent="-457200">
              <a:buFont typeface="Arial" panose="020B0604020202020204" pitchFamily="34" charset="0"/>
              <a:buChar char="•"/>
            </a:pPr>
            <a:r>
              <a:rPr lang="en-GB" sz="2800" b="1" dirty="0"/>
              <a:t>Cost</a:t>
            </a:r>
            <a:r>
              <a:rPr lang="en-GB" sz="2800" dirty="0"/>
              <a:t> – All these methods are expensive in terms of management time, systems implementation and training. To effectively use these methods there is a high level of cost. Managers must balance cost against increased output and quality. </a:t>
            </a:r>
            <a:endParaRPr lang="en-GB" sz="2800" dirty="0"/>
          </a:p>
        </p:txBody>
      </p:sp>
      <p:sp>
        <p:nvSpPr>
          <p:cNvPr id="3" name="Rectangle 2"/>
          <p:cNvSpPr/>
          <p:nvPr/>
        </p:nvSpPr>
        <p:spPr>
          <a:xfrm>
            <a:off x="388331" y="229266"/>
            <a:ext cx="11129585" cy="1754326"/>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Problems with non-financial methods </a:t>
            </a:r>
          </a:p>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 motivation</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8429625" y="1120676"/>
            <a:ext cx="2171700" cy="1270671"/>
          </a:xfrm>
          <a:prstGeom prst="rect">
            <a:avLst/>
          </a:prstGeom>
        </p:spPr>
      </p:pic>
      <p:pic>
        <p:nvPicPr>
          <p:cNvPr id="5" name="Picture 4"/>
          <p:cNvPicPr>
            <a:picLocks noChangeAspect="1"/>
          </p:cNvPicPr>
          <p:nvPr/>
        </p:nvPicPr>
        <p:blipFill>
          <a:blip r:embed="rId3"/>
          <a:stretch>
            <a:fillRect/>
          </a:stretch>
        </p:blipFill>
        <p:spPr>
          <a:xfrm>
            <a:off x="1071562" y="980090"/>
            <a:ext cx="2443163" cy="1231969"/>
          </a:xfrm>
          <a:prstGeom prst="rect">
            <a:avLst/>
          </a:prstGeom>
        </p:spPr>
      </p:pic>
    </p:spTree>
    <p:extLst>
      <p:ext uri="{BB962C8B-B14F-4D97-AF65-F5344CB8AC3E}">
        <p14:creationId xmlns:p14="http://schemas.microsoft.com/office/powerpoint/2010/main" val="2467880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0587" y="2306629"/>
            <a:ext cx="10296526" cy="2677656"/>
          </a:xfrm>
          <a:prstGeom prst="rect">
            <a:avLst/>
          </a:prstGeom>
        </p:spPr>
        <p:txBody>
          <a:bodyPr wrap="square">
            <a:spAutoFit/>
          </a:bodyPr>
          <a:lstStyle/>
          <a:p>
            <a:pPr marL="457200" indent="-457200">
              <a:buFont typeface="Arial" panose="020B0604020202020204" pitchFamily="34" charset="0"/>
              <a:buChar char="•"/>
            </a:pPr>
            <a:r>
              <a:rPr lang="en-GB" sz="2800" b="1" dirty="0"/>
              <a:t>External factors </a:t>
            </a:r>
            <a:r>
              <a:rPr lang="en-GB" sz="2800" dirty="0"/>
              <a:t>– Once workers are used to having their jobs enriched, enlarged etc., it may be difficult to </a:t>
            </a:r>
            <a:r>
              <a:rPr lang="en-GB" sz="2800" dirty="0" err="1"/>
              <a:t>remotivate</a:t>
            </a:r>
            <a:r>
              <a:rPr lang="en-GB" sz="2800" dirty="0"/>
              <a:t> them when financial circumstances, caused by recession or competitors’ actions, force cost cutting on a business. Unavoidable redundancies can have a negative effect on those workers that remain as they may feel less secure in their jobs.</a:t>
            </a:r>
            <a:endParaRPr lang="en-GB" sz="2800" dirty="0"/>
          </a:p>
        </p:txBody>
      </p:sp>
      <p:pic>
        <p:nvPicPr>
          <p:cNvPr id="3" name="Picture 2"/>
          <p:cNvPicPr>
            <a:picLocks noChangeAspect="1"/>
          </p:cNvPicPr>
          <p:nvPr/>
        </p:nvPicPr>
        <p:blipFill>
          <a:blip r:embed="rId2"/>
          <a:stretch>
            <a:fillRect/>
          </a:stretch>
        </p:blipFill>
        <p:spPr>
          <a:xfrm>
            <a:off x="698291" y="594872"/>
            <a:ext cx="10681118" cy="1353429"/>
          </a:xfrm>
          <a:prstGeom prst="rect">
            <a:avLst/>
          </a:prstGeom>
        </p:spPr>
      </p:pic>
      <p:pic>
        <p:nvPicPr>
          <p:cNvPr id="4" name="Picture 3"/>
          <p:cNvPicPr>
            <a:picLocks noChangeAspect="1"/>
          </p:cNvPicPr>
          <p:nvPr/>
        </p:nvPicPr>
        <p:blipFill>
          <a:blip r:embed="rId3"/>
          <a:stretch>
            <a:fillRect/>
          </a:stretch>
        </p:blipFill>
        <p:spPr>
          <a:xfrm>
            <a:off x="8539162" y="4984285"/>
            <a:ext cx="3028950" cy="1514475"/>
          </a:xfrm>
          <a:prstGeom prst="rect">
            <a:avLst/>
          </a:prstGeom>
        </p:spPr>
      </p:pic>
      <p:pic>
        <p:nvPicPr>
          <p:cNvPr id="5" name="Picture 4"/>
          <p:cNvPicPr>
            <a:picLocks noChangeAspect="1"/>
          </p:cNvPicPr>
          <p:nvPr/>
        </p:nvPicPr>
        <p:blipFill>
          <a:blip r:embed="rId4"/>
          <a:stretch>
            <a:fillRect/>
          </a:stretch>
        </p:blipFill>
        <p:spPr>
          <a:xfrm>
            <a:off x="2314575" y="5127597"/>
            <a:ext cx="4095750" cy="1566426"/>
          </a:xfrm>
          <a:prstGeom prst="rect">
            <a:avLst/>
          </a:prstGeom>
        </p:spPr>
      </p:pic>
    </p:spTree>
    <p:extLst>
      <p:ext uri="{BB962C8B-B14F-4D97-AF65-F5344CB8AC3E}">
        <p14:creationId xmlns:p14="http://schemas.microsoft.com/office/powerpoint/2010/main" val="2308741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043" y="1405377"/>
            <a:ext cx="9796464" cy="3539430"/>
          </a:xfrm>
          <a:prstGeom prst="rect">
            <a:avLst/>
          </a:prstGeom>
        </p:spPr>
        <p:txBody>
          <a:bodyPr wrap="square">
            <a:spAutoFit/>
          </a:bodyPr>
          <a:lstStyle/>
          <a:p>
            <a:endParaRPr lang="en-GB" sz="2800" dirty="0"/>
          </a:p>
          <a:p>
            <a:endParaRPr lang="en-GB" sz="2800" dirty="0"/>
          </a:p>
          <a:p>
            <a:pPr marL="457200" indent="-457200">
              <a:buFont typeface="Arial" panose="020B0604020202020204" pitchFamily="34" charset="0"/>
              <a:buChar char="•"/>
            </a:pPr>
            <a:r>
              <a:rPr lang="en-GB" sz="2800" b="1" dirty="0"/>
              <a:t>The structure of the workforce </a:t>
            </a:r>
            <a:r>
              <a:rPr lang="en-GB" sz="2800" dirty="0"/>
              <a:t>– If a large part of the workforce is not core to producing the added value of the business, there is probably no need to apply many of the methods given above. In the retail, hospitality and tourist industries many workers stay for only a short period of time, so motivating these workers would be very difficult.</a:t>
            </a:r>
          </a:p>
        </p:txBody>
      </p:sp>
      <p:pic>
        <p:nvPicPr>
          <p:cNvPr id="3" name="Picture 2"/>
          <p:cNvPicPr>
            <a:picLocks noChangeAspect="1"/>
          </p:cNvPicPr>
          <p:nvPr/>
        </p:nvPicPr>
        <p:blipFill>
          <a:blip r:embed="rId2"/>
          <a:stretch>
            <a:fillRect/>
          </a:stretch>
        </p:blipFill>
        <p:spPr>
          <a:xfrm>
            <a:off x="669716" y="480573"/>
            <a:ext cx="10681118" cy="1353429"/>
          </a:xfrm>
          <a:prstGeom prst="rect">
            <a:avLst/>
          </a:prstGeom>
        </p:spPr>
      </p:pic>
      <p:pic>
        <p:nvPicPr>
          <p:cNvPr id="4" name="Picture 3"/>
          <p:cNvPicPr>
            <a:picLocks noChangeAspect="1"/>
          </p:cNvPicPr>
          <p:nvPr/>
        </p:nvPicPr>
        <p:blipFill>
          <a:blip r:embed="rId3"/>
          <a:stretch>
            <a:fillRect/>
          </a:stretch>
        </p:blipFill>
        <p:spPr>
          <a:xfrm>
            <a:off x="8919871" y="4719474"/>
            <a:ext cx="2209800" cy="1771650"/>
          </a:xfrm>
          <a:prstGeom prst="rect">
            <a:avLst/>
          </a:prstGeom>
        </p:spPr>
      </p:pic>
      <p:pic>
        <p:nvPicPr>
          <p:cNvPr id="5" name="Picture 4"/>
          <p:cNvPicPr>
            <a:picLocks noChangeAspect="1"/>
          </p:cNvPicPr>
          <p:nvPr/>
        </p:nvPicPr>
        <p:blipFill>
          <a:blip r:embed="rId4"/>
          <a:stretch>
            <a:fillRect/>
          </a:stretch>
        </p:blipFill>
        <p:spPr>
          <a:xfrm>
            <a:off x="2786064" y="5223434"/>
            <a:ext cx="4105274" cy="1267690"/>
          </a:xfrm>
          <a:prstGeom prst="rect">
            <a:avLst/>
          </a:prstGeom>
        </p:spPr>
      </p:pic>
    </p:spTree>
    <p:extLst>
      <p:ext uri="{BB962C8B-B14F-4D97-AF65-F5344CB8AC3E}">
        <p14:creationId xmlns:p14="http://schemas.microsoft.com/office/powerpoint/2010/main" val="3092345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0150" y="1727538"/>
            <a:ext cx="8343900" cy="3970318"/>
          </a:xfrm>
          <a:prstGeom prst="rect">
            <a:avLst/>
          </a:prstGeom>
        </p:spPr>
        <p:txBody>
          <a:bodyPr wrap="square">
            <a:spAutoFit/>
          </a:bodyPr>
          <a:lstStyle/>
          <a:p>
            <a:r>
              <a:rPr lang="en-GB" sz="2800" dirty="0"/>
              <a:t>• increased productivity; </a:t>
            </a:r>
          </a:p>
          <a:p>
            <a:endParaRPr lang="en-GB" sz="2800" dirty="0"/>
          </a:p>
          <a:p>
            <a:r>
              <a:rPr lang="en-GB" sz="2800" dirty="0"/>
              <a:t>• increased quality; </a:t>
            </a:r>
          </a:p>
          <a:p>
            <a:endParaRPr lang="en-GB" sz="2800" dirty="0"/>
          </a:p>
          <a:p>
            <a:r>
              <a:rPr lang="en-GB" sz="2800" dirty="0"/>
              <a:t>• lower levels of staff turnover; </a:t>
            </a:r>
          </a:p>
          <a:p>
            <a:endParaRPr lang="en-GB" sz="2800" dirty="0"/>
          </a:p>
          <a:p>
            <a:r>
              <a:rPr lang="en-GB" sz="2800" dirty="0"/>
              <a:t>• improved communication;</a:t>
            </a:r>
          </a:p>
          <a:p>
            <a:endParaRPr lang="en-GB" sz="2800" dirty="0"/>
          </a:p>
          <a:p>
            <a:r>
              <a:rPr lang="en-GB" sz="2800" dirty="0"/>
              <a:t> • higher levels of innovation; </a:t>
            </a:r>
          </a:p>
        </p:txBody>
      </p:sp>
      <p:sp>
        <p:nvSpPr>
          <p:cNvPr id="3" name="Rectangle 2"/>
          <p:cNvSpPr/>
          <p:nvPr/>
        </p:nvSpPr>
        <p:spPr>
          <a:xfrm>
            <a:off x="1018176" y="367010"/>
            <a:ext cx="924124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Benefits of effective motivation</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415088" y="1601005"/>
            <a:ext cx="3519487" cy="2111692"/>
          </a:xfrm>
          <a:prstGeom prst="rect">
            <a:avLst/>
          </a:prstGeom>
        </p:spPr>
      </p:pic>
      <p:pic>
        <p:nvPicPr>
          <p:cNvPr id="5" name="Picture 4"/>
          <p:cNvPicPr>
            <a:picLocks noChangeAspect="1"/>
          </p:cNvPicPr>
          <p:nvPr/>
        </p:nvPicPr>
        <p:blipFill>
          <a:blip r:embed="rId3"/>
          <a:stretch>
            <a:fillRect/>
          </a:stretch>
        </p:blipFill>
        <p:spPr>
          <a:xfrm>
            <a:off x="6929438" y="4333586"/>
            <a:ext cx="3329986" cy="1801468"/>
          </a:xfrm>
          <a:prstGeom prst="rect">
            <a:avLst/>
          </a:prstGeom>
        </p:spPr>
      </p:pic>
    </p:spTree>
    <p:extLst>
      <p:ext uri="{BB962C8B-B14F-4D97-AF65-F5344CB8AC3E}">
        <p14:creationId xmlns:p14="http://schemas.microsoft.com/office/powerpoint/2010/main" val="1654470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287" y="1738611"/>
            <a:ext cx="7600950" cy="3108543"/>
          </a:xfrm>
          <a:prstGeom prst="rect">
            <a:avLst/>
          </a:prstGeom>
        </p:spPr>
        <p:txBody>
          <a:bodyPr wrap="square">
            <a:spAutoFit/>
          </a:bodyPr>
          <a:lstStyle/>
          <a:p>
            <a:r>
              <a:rPr lang="en-GB" sz="2800" dirty="0"/>
              <a:t>• greater worker satisfaction; </a:t>
            </a:r>
          </a:p>
          <a:p>
            <a:endParaRPr lang="en-GB" sz="2800" dirty="0"/>
          </a:p>
          <a:p>
            <a:r>
              <a:rPr lang="en-GB" sz="2800" dirty="0"/>
              <a:t>• lower levels of industrial action; </a:t>
            </a:r>
          </a:p>
          <a:p>
            <a:endParaRPr lang="en-GB" sz="2800" dirty="0"/>
          </a:p>
          <a:p>
            <a:r>
              <a:rPr lang="en-GB" sz="2800" dirty="0"/>
              <a:t>• improved customer service; </a:t>
            </a:r>
          </a:p>
          <a:p>
            <a:endParaRPr lang="en-GB" sz="2800" dirty="0"/>
          </a:p>
          <a:p>
            <a:r>
              <a:rPr lang="en-GB" sz="2800" dirty="0"/>
              <a:t>• better reputation – easier to attract quality staff.</a:t>
            </a:r>
            <a:endParaRPr lang="en-GB" sz="2800" dirty="0"/>
          </a:p>
        </p:txBody>
      </p:sp>
      <p:pic>
        <p:nvPicPr>
          <p:cNvPr id="3" name="Picture 2"/>
          <p:cNvPicPr>
            <a:picLocks noChangeAspect="1"/>
          </p:cNvPicPr>
          <p:nvPr/>
        </p:nvPicPr>
        <p:blipFill>
          <a:blip r:embed="rId2"/>
          <a:stretch>
            <a:fillRect/>
          </a:stretch>
        </p:blipFill>
        <p:spPr>
          <a:xfrm>
            <a:off x="1543050" y="649201"/>
            <a:ext cx="8949704" cy="530398"/>
          </a:xfrm>
          <a:prstGeom prst="rect">
            <a:avLst/>
          </a:prstGeom>
        </p:spPr>
      </p:pic>
      <p:pic>
        <p:nvPicPr>
          <p:cNvPr id="4" name="Picture 3"/>
          <p:cNvPicPr>
            <a:picLocks noChangeAspect="1"/>
          </p:cNvPicPr>
          <p:nvPr/>
        </p:nvPicPr>
        <p:blipFill>
          <a:blip r:embed="rId3"/>
          <a:stretch>
            <a:fillRect/>
          </a:stretch>
        </p:blipFill>
        <p:spPr>
          <a:xfrm>
            <a:off x="7229475" y="1571624"/>
            <a:ext cx="2143125" cy="2143125"/>
          </a:xfrm>
          <a:prstGeom prst="rect">
            <a:avLst/>
          </a:prstGeom>
        </p:spPr>
      </p:pic>
      <p:pic>
        <p:nvPicPr>
          <p:cNvPr id="5" name="Picture 4"/>
          <p:cNvPicPr>
            <a:picLocks noChangeAspect="1"/>
          </p:cNvPicPr>
          <p:nvPr/>
        </p:nvPicPr>
        <p:blipFill>
          <a:blip r:embed="rId4"/>
          <a:stretch>
            <a:fillRect/>
          </a:stretch>
        </p:blipFill>
        <p:spPr>
          <a:xfrm>
            <a:off x="9086850" y="4338638"/>
            <a:ext cx="2447925" cy="1866900"/>
          </a:xfrm>
          <a:prstGeom prst="rect">
            <a:avLst/>
          </a:prstGeom>
        </p:spPr>
      </p:pic>
      <p:pic>
        <p:nvPicPr>
          <p:cNvPr id="6" name="Picture 5"/>
          <p:cNvPicPr>
            <a:picLocks noChangeAspect="1"/>
          </p:cNvPicPr>
          <p:nvPr/>
        </p:nvPicPr>
        <p:blipFill>
          <a:blip r:embed="rId5"/>
          <a:stretch>
            <a:fillRect/>
          </a:stretch>
        </p:blipFill>
        <p:spPr>
          <a:xfrm>
            <a:off x="2185987" y="5014141"/>
            <a:ext cx="3971925" cy="1381612"/>
          </a:xfrm>
          <a:prstGeom prst="rect">
            <a:avLst/>
          </a:prstGeom>
        </p:spPr>
      </p:pic>
    </p:spTree>
    <p:extLst>
      <p:ext uri="{BB962C8B-B14F-4D97-AF65-F5344CB8AC3E}">
        <p14:creationId xmlns:p14="http://schemas.microsoft.com/office/powerpoint/2010/main" val="2117218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9213" y="1174880"/>
            <a:ext cx="6096000" cy="4401205"/>
          </a:xfrm>
          <a:prstGeom prst="rect">
            <a:avLst/>
          </a:prstGeom>
        </p:spPr>
        <p:txBody>
          <a:bodyPr>
            <a:spAutoFit/>
          </a:bodyPr>
          <a:lstStyle/>
          <a:p>
            <a:r>
              <a:rPr lang="en-GB" sz="2800" b="1" u="sng" dirty="0"/>
              <a:t>Task: </a:t>
            </a:r>
          </a:p>
          <a:p>
            <a:endParaRPr lang="en-GB" sz="2800" b="1" u="sng" dirty="0"/>
          </a:p>
          <a:p>
            <a:endParaRPr lang="en-GB" sz="2800" dirty="0"/>
          </a:p>
          <a:p>
            <a:r>
              <a:rPr lang="en-GB" sz="2800" dirty="0"/>
              <a:t>Non-financial motivators – written task </a:t>
            </a:r>
          </a:p>
          <a:p>
            <a:endParaRPr lang="en-GB" sz="2800" dirty="0"/>
          </a:p>
          <a:p>
            <a:endParaRPr lang="en-GB" sz="2800" dirty="0"/>
          </a:p>
          <a:p>
            <a:endParaRPr lang="en-GB" sz="2800" dirty="0"/>
          </a:p>
          <a:p>
            <a:endParaRPr lang="en-GB" sz="2800" dirty="0"/>
          </a:p>
          <a:p>
            <a:endParaRPr lang="en-GB" sz="2800" b="1" dirty="0"/>
          </a:p>
          <a:p>
            <a:r>
              <a:rPr lang="en-GB" sz="2800" b="1" dirty="0"/>
              <a:t>Time: 20 mins </a:t>
            </a:r>
          </a:p>
        </p:txBody>
      </p:sp>
      <p:sp>
        <p:nvSpPr>
          <p:cNvPr id="3" name="Rectangle 2"/>
          <p:cNvSpPr/>
          <p:nvPr/>
        </p:nvSpPr>
        <p:spPr>
          <a:xfrm>
            <a:off x="4077732" y="251550"/>
            <a:ext cx="303640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614988" y="3286252"/>
            <a:ext cx="4895849" cy="2741675"/>
          </a:xfrm>
          <a:prstGeom prst="rect">
            <a:avLst/>
          </a:prstGeom>
        </p:spPr>
      </p:pic>
    </p:spTree>
    <p:extLst>
      <p:ext uri="{BB962C8B-B14F-4D97-AF65-F5344CB8AC3E}">
        <p14:creationId xmlns:p14="http://schemas.microsoft.com/office/powerpoint/2010/main" val="854939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8293" y="1571536"/>
            <a:ext cx="9472613" cy="4955203"/>
          </a:xfrm>
          <a:prstGeom prst="rect">
            <a:avLst/>
          </a:prstGeom>
        </p:spPr>
        <p:txBody>
          <a:bodyPr wrap="square">
            <a:spAutoFit/>
          </a:bodyPr>
          <a:lstStyle/>
          <a:p>
            <a:r>
              <a:rPr lang="en-GB" sz="2800" dirty="0"/>
              <a:t>Frederick Herzberg – Jumping for the Jellybeans lecture </a:t>
            </a:r>
          </a:p>
          <a:p>
            <a:endParaRPr lang="en-GB" sz="2800" dirty="0">
              <a:hlinkClick r:id="rId2"/>
            </a:endParaRPr>
          </a:p>
          <a:p>
            <a:r>
              <a:rPr lang="en-GB" sz="2800" dirty="0">
                <a:hlinkClick r:id="rId2"/>
              </a:rPr>
              <a:t>www.youtube.com/watch?v=o87s-2YtG4Y</a:t>
            </a:r>
            <a:endParaRPr lang="en-GB" sz="2800" dirty="0"/>
          </a:p>
          <a:p>
            <a:endParaRPr lang="en-GB" sz="2800" dirty="0"/>
          </a:p>
          <a:p>
            <a:endParaRPr lang="en-GB" sz="2800" dirty="0"/>
          </a:p>
          <a:p>
            <a:endParaRPr lang="en-GB" sz="2800" dirty="0"/>
          </a:p>
          <a:p>
            <a:endParaRPr lang="en-GB" sz="2800" dirty="0"/>
          </a:p>
          <a:p>
            <a:r>
              <a:rPr lang="en-GB" sz="2800" dirty="0"/>
              <a:t>Microsoft and motivation </a:t>
            </a:r>
          </a:p>
          <a:p>
            <a:endParaRPr lang="en-GB" sz="2800" dirty="0"/>
          </a:p>
          <a:p>
            <a:r>
              <a:rPr lang="en-GB" sz="2800" dirty="0">
                <a:hlinkClick r:id="rId3"/>
              </a:rPr>
              <a:t>www.youtube.com/watch?v=oKyV-l8i5lg</a:t>
            </a:r>
            <a:endParaRPr lang="en-GB" sz="2800" dirty="0"/>
          </a:p>
          <a:p>
            <a:endParaRPr lang="en-GB" dirty="0"/>
          </a:p>
          <a:p>
            <a:endParaRPr lang="en-GB" dirty="0"/>
          </a:p>
        </p:txBody>
      </p:sp>
      <p:sp>
        <p:nvSpPr>
          <p:cNvPr id="3" name="Rectangle 2"/>
          <p:cNvSpPr/>
          <p:nvPr/>
        </p:nvSpPr>
        <p:spPr>
          <a:xfrm>
            <a:off x="1764750" y="367010"/>
            <a:ext cx="866250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videos – Motivation </a:t>
            </a:r>
          </a:p>
        </p:txBody>
      </p:sp>
      <p:pic>
        <p:nvPicPr>
          <p:cNvPr id="4" name="Picture 3"/>
          <p:cNvPicPr>
            <a:picLocks noChangeAspect="1"/>
          </p:cNvPicPr>
          <p:nvPr/>
        </p:nvPicPr>
        <p:blipFill>
          <a:blip r:embed="rId4"/>
          <a:stretch>
            <a:fillRect/>
          </a:stretch>
        </p:blipFill>
        <p:spPr>
          <a:xfrm>
            <a:off x="7743826" y="3200399"/>
            <a:ext cx="3152774" cy="2143125"/>
          </a:xfrm>
          <a:prstGeom prst="rect">
            <a:avLst/>
          </a:prstGeom>
        </p:spPr>
      </p:pic>
    </p:spTree>
    <p:extLst>
      <p:ext uri="{BB962C8B-B14F-4D97-AF65-F5344CB8AC3E}">
        <p14:creationId xmlns:p14="http://schemas.microsoft.com/office/powerpoint/2010/main" val="337692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502" y="347241"/>
            <a:ext cx="2989601" cy="5693866"/>
          </a:xfrm>
          <a:prstGeom prst="rect">
            <a:avLst/>
          </a:prstGeom>
          <a:noFill/>
        </p:spPr>
        <p:txBody>
          <a:bodyPr wrap="none" rtlCol="0">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Piece rate wages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Wages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Salaries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Profit related pay</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Bonus schemes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Fringe benefits </a:t>
            </a:r>
          </a:p>
        </p:txBody>
      </p:sp>
      <p:sp>
        <p:nvSpPr>
          <p:cNvPr id="3" name="Rectangle 2"/>
          <p:cNvSpPr/>
          <p:nvPr/>
        </p:nvSpPr>
        <p:spPr>
          <a:xfrm>
            <a:off x="1205208" y="109578"/>
            <a:ext cx="982788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Financial methods of motivation: </a:t>
            </a:r>
          </a:p>
        </p:txBody>
      </p:sp>
      <p:pic>
        <p:nvPicPr>
          <p:cNvPr id="4" name="Picture 3"/>
          <p:cNvPicPr>
            <a:picLocks noChangeAspect="1"/>
          </p:cNvPicPr>
          <p:nvPr/>
        </p:nvPicPr>
        <p:blipFill>
          <a:blip r:embed="rId2"/>
          <a:stretch>
            <a:fillRect/>
          </a:stretch>
        </p:blipFill>
        <p:spPr>
          <a:xfrm>
            <a:off x="5349397" y="2222624"/>
            <a:ext cx="2352675" cy="1943100"/>
          </a:xfrm>
          <a:prstGeom prst="rect">
            <a:avLst/>
          </a:prstGeom>
        </p:spPr>
      </p:pic>
      <p:pic>
        <p:nvPicPr>
          <p:cNvPr id="5" name="Picture 4"/>
          <p:cNvPicPr>
            <a:picLocks noChangeAspect="1"/>
          </p:cNvPicPr>
          <p:nvPr/>
        </p:nvPicPr>
        <p:blipFill>
          <a:blip r:embed="rId3"/>
          <a:stretch>
            <a:fillRect/>
          </a:stretch>
        </p:blipFill>
        <p:spPr>
          <a:xfrm>
            <a:off x="8615362" y="1936807"/>
            <a:ext cx="2847975" cy="1600200"/>
          </a:xfrm>
          <a:prstGeom prst="rect">
            <a:avLst/>
          </a:prstGeom>
        </p:spPr>
      </p:pic>
      <p:pic>
        <p:nvPicPr>
          <p:cNvPr id="6" name="Picture 5"/>
          <p:cNvPicPr>
            <a:picLocks noChangeAspect="1"/>
          </p:cNvPicPr>
          <p:nvPr/>
        </p:nvPicPr>
        <p:blipFill>
          <a:blip r:embed="rId4"/>
          <a:stretch>
            <a:fillRect/>
          </a:stretch>
        </p:blipFill>
        <p:spPr>
          <a:xfrm>
            <a:off x="8081962" y="4440906"/>
            <a:ext cx="2314575" cy="1971675"/>
          </a:xfrm>
          <a:prstGeom prst="rect">
            <a:avLst/>
          </a:prstGeom>
        </p:spPr>
      </p:pic>
    </p:spTree>
    <p:extLst>
      <p:ext uri="{BB962C8B-B14F-4D97-AF65-F5344CB8AC3E}">
        <p14:creationId xmlns:p14="http://schemas.microsoft.com/office/powerpoint/2010/main" val="120973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4066" y="883318"/>
            <a:ext cx="10498238" cy="440120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Introduce the aims and objectives for the session.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Discuss the financial methods of motivation and give examples.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Analyse the financial methods of motivation in a written task.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Arrange the financial methods of motivation definition cards.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Explain the non-financial methods of motivation.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Complete a written analysis of the non-financial methods of motivation.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Show YouTube videos from various motivational theorists.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Recap the aims and objectives for the session. </a:t>
            </a:r>
          </a:p>
        </p:txBody>
      </p:sp>
      <p:sp>
        <p:nvSpPr>
          <p:cNvPr id="5" name="Rectangle 4"/>
          <p:cNvSpPr/>
          <p:nvPr/>
        </p:nvSpPr>
        <p:spPr>
          <a:xfrm>
            <a:off x="569801" y="247284"/>
            <a:ext cx="1125769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Motivation financial and non financial </a:t>
            </a:r>
            <a:endParaRPr kumimoji="0" lang="en-GB" sz="54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8848725" y="4895850"/>
            <a:ext cx="1524000" cy="1495425"/>
          </a:xfrm>
          <a:prstGeom prst="rect">
            <a:avLst/>
          </a:prstGeom>
        </p:spPr>
      </p:pic>
      <p:pic>
        <p:nvPicPr>
          <p:cNvPr id="7" name="Picture 6"/>
          <p:cNvPicPr>
            <a:picLocks noChangeAspect="1"/>
          </p:cNvPicPr>
          <p:nvPr/>
        </p:nvPicPr>
        <p:blipFill>
          <a:blip r:embed="rId3"/>
          <a:stretch>
            <a:fillRect/>
          </a:stretch>
        </p:blipFill>
        <p:spPr>
          <a:xfrm>
            <a:off x="1971675" y="5534847"/>
            <a:ext cx="2012751" cy="1088865"/>
          </a:xfrm>
          <a:prstGeom prst="rect">
            <a:avLst/>
          </a:prstGeom>
        </p:spPr>
      </p:pic>
      <p:pic>
        <p:nvPicPr>
          <p:cNvPr id="8" name="Picture 7"/>
          <p:cNvPicPr>
            <a:picLocks noChangeAspect="1"/>
          </p:cNvPicPr>
          <p:nvPr/>
        </p:nvPicPr>
        <p:blipFill>
          <a:blip r:embed="rId4"/>
          <a:stretch>
            <a:fillRect/>
          </a:stretch>
        </p:blipFill>
        <p:spPr>
          <a:xfrm>
            <a:off x="5287896" y="5411582"/>
            <a:ext cx="1821507" cy="1212130"/>
          </a:xfrm>
          <a:prstGeom prst="rect">
            <a:avLst/>
          </a:prstGeom>
        </p:spPr>
      </p:pic>
    </p:spTree>
    <p:extLst>
      <p:ext uri="{BB962C8B-B14F-4D97-AF65-F5344CB8AC3E}">
        <p14:creationId xmlns:p14="http://schemas.microsoft.com/office/powerpoint/2010/main" val="665775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432" y="1233438"/>
            <a:ext cx="9236597" cy="5109091"/>
          </a:xfrm>
          <a:prstGeom prst="rect">
            <a:avLst/>
          </a:prstGeom>
        </p:spPr>
        <p:txBody>
          <a:bodyPr wrap="square">
            <a:spAutoFit/>
          </a:bodyPr>
          <a:lstStyle/>
          <a:p>
            <a:r>
              <a:rPr lang="en-GB" sz="2800" dirty="0"/>
              <a:t>The most basic method of payment is a piece rate. When a piece rate is paid workers are paid for each item they produce or for each task completed. </a:t>
            </a:r>
          </a:p>
          <a:p>
            <a:endParaRPr lang="en-GB" sz="2800" dirty="0"/>
          </a:p>
          <a:p>
            <a:endParaRPr lang="en-GB" sz="2800" dirty="0"/>
          </a:p>
          <a:p>
            <a:endParaRPr lang="en-GB" sz="2800" dirty="0"/>
          </a:p>
          <a:p>
            <a:endParaRPr lang="en-GB" sz="2800" dirty="0"/>
          </a:p>
          <a:p>
            <a:endParaRPr lang="en-GB" sz="2800" dirty="0"/>
          </a:p>
          <a:p>
            <a:r>
              <a:rPr lang="en-GB" sz="2800" dirty="0"/>
              <a:t>This does have advantages in that workers will work as fast as they can to maximise their income and payment is only made when work is completed. </a:t>
            </a:r>
          </a:p>
          <a:p>
            <a:endParaRPr lang="en-GB" dirty="0"/>
          </a:p>
        </p:txBody>
      </p:sp>
      <p:sp>
        <p:nvSpPr>
          <p:cNvPr id="3" name="Rectangle 2"/>
          <p:cNvSpPr/>
          <p:nvPr/>
        </p:nvSpPr>
        <p:spPr>
          <a:xfrm>
            <a:off x="2989627" y="177836"/>
            <a:ext cx="524047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Piece rates wages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481763" y="2457450"/>
            <a:ext cx="2457450" cy="1857375"/>
          </a:xfrm>
          <a:prstGeom prst="rect">
            <a:avLst/>
          </a:prstGeom>
        </p:spPr>
      </p:pic>
      <p:pic>
        <p:nvPicPr>
          <p:cNvPr id="5" name="Picture 4"/>
          <p:cNvPicPr>
            <a:picLocks noChangeAspect="1"/>
          </p:cNvPicPr>
          <p:nvPr/>
        </p:nvPicPr>
        <p:blipFill>
          <a:blip r:embed="rId3"/>
          <a:stretch>
            <a:fillRect/>
          </a:stretch>
        </p:blipFill>
        <p:spPr>
          <a:xfrm>
            <a:off x="2085975" y="2809875"/>
            <a:ext cx="3048000" cy="1504950"/>
          </a:xfrm>
          <a:prstGeom prst="rect">
            <a:avLst/>
          </a:prstGeom>
        </p:spPr>
      </p:pic>
    </p:spTree>
    <p:extLst>
      <p:ext uri="{BB962C8B-B14F-4D97-AF65-F5344CB8AC3E}">
        <p14:creationId xmlns:p14="http://schemas.microsoft.com/office/powerpoint/2010/main" val="161187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4462" y="800100"/>
            <a:ext cx="9744075" cy="5693866"/>
          </a:xfrm>
          <a:prstGeom prst="rect">
            <a:avLst/>
          </a:prstGeom>
        </p:spPr>
        <p:txBody>
          <a:bodyPr wrap="square">
            <a:spAutoFit/>
          </a:bodyPr>
          <a:lstStyle/>
          <a:p>
            <a:endParaRPr lang="en-GB" sz="2800" dirty="0"/>
          </a:p>
          <a:p>
            <a:r>
              <a:rPr lang="en-GB" sz="2800" dirty="0"/>
              <a:t>However, there are disadvantages for both employer and employee. For the employer there must be a great deal of </a:t>
            </a:r>
            <a:r>
              <a:rPr lang="en-GB" sz="2800" b="1" dirty="0"/>
              <a:t>supervision and checking of quality as workers are motivated to achieve speed of output, not quality of output.</a:t>
            </a:r>
          </a:p>
          <a:p>
            <a:endParaRPr lang="en-GB" sz="2800" b="1" dirty="0"/>
          </a:p>
          <a:p>
            <a:endParaRPr lang="en-GB" sz="2800" dirty="0"/>
          </a:p>
          <a:p>
            <a:endParaRPr lang="en-GB" sz="2800" dirty="0"/>
          </a:p>
          <a:p>
            <a:endParaRPr lang="en-GB" sz="2800" dirty="0"/>
          </a:p>
          <a:p>
            <a:endParaRPr lang="en-GB" sz="2800" dirty="0"/>
          </a:p>
          <a:p>
            <a:r>
              <a:rPr lang="en-GB" sz="2800" dirty="0"/>
              <a:t>From the employees point of view there is no guarantee of income and production may be halted by matters beyond the workers’ control.</a:t>
            </a:r>
          </a:p>
        </p:txBody>
      </p:sp>
      <p:pic>
        <p:nvPicPr>
          <p:cNvPr id="3" name="Picture 2"/>
          <p:cNvPicPr>
            <a:picLocks noChangeAspect="1"/>
          </p:cNvPicPr>
          <p:nvPr/>
        </p:nvPicPr>
        <p:blipFill>
          <a:blip r:embed="rId2"/>
          <a:stretch>
            <a:fillRect/>
          </a:stretch>
        </p:blipFill>
        <p:spPr>
          <a:xfrm>
            <a:off x="4262686" y="544046"/>
            <a:ext cx="3066554" cy="512108"/>
          </a:xfrm>
          <a:prstGeom prst="rect">
            <a:avLst/>
          </a:prstGeom>
        </p:spPr>
      </p:pic>
      <p:pic>
        <p:nvPicPr>
          <p:cNvPr id="4" name="Picture 3"/>
          <p:cNvPicPr>
            <a:picLocks noChangeAspect="1"/>
          </p:cNvPicPr>
          <p:nvPr/>
        </p:nvPicPr>
        <p:blipFill>
          <a:blip r:embed="rId3"/>
          <a:stretch>
            <a:fillRect/>
          </a:stretch>
        </p:blipFill>
        <p:spPr>
          <a:xfrm>
            <a:off x="9015412" y="2814637"/>
            <a:ext cx="2143125" cy="2143125"/>
          </a:xfrm>
          <a:prstGeom prst="rect">
            <a:avLst/>
          </a:prstGeom>
        </p:spPr>
      </p:pic>
      <p:pic>
        <p:nvPicPr>
          <p:cNvPr id="5" name="Picture 4"/>
          <p:cNvPicPr>
            <a:picLocks noChangeAspect="1"/>
          </p:cNvPicPr>
          <p:nvPr/>
        </p:nvPicPr>
        <p:blipFill>
          <a:blip r:embed="rId4"/>
          <a:stretch>
            <a:fillRect/>
          </a:stretch>
        </p:blipFill>
        <p:spPr>
          <a:xfrm>
            <a:off x="2838450" y="3324224"/>
            <a:ext cx="3171825" cy="1438275"/>
          </a:xfrm>
          <a:prstGeom prst="rect">
            <a:avLst/>
          </a:prstGeom>
        </p:spPr>
      </p:pic>
    </p:spTree>
    <p:extLst>
      <p:ext uri="{BB962C8B-B14F-4D97-AF65-F5344CB8AC3E}">
        <p14:creationId xmlns:p14="http://schemas.microsoft.com/office/powerpoint/2010/main" val="124801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2997" y="1368921"/>
            <a:ext cx="10201275" cy="4832092"/>
          </a:xfrm>
          <a:prstGeom prst="rect">
            <a:avLst/>
          </a:prstGeom>
        </p:spPr>
        <p:txBody>
          <a:bodyPr wrap="square">
            <a:spAutoFit/>
          </a:bodyPr>
          <a:lstStyle/>
          <a:p>
            <a:r>
              <a:rPr lang="en-GB" sz="2800" dirty="0"/>
              <a:t>Wages are paid hourly, for example £8 an hour, and the vast majority of unskilled workers in the UK are still paid wages. There is some security in being paid a wage and those who earn wages will probably be able to</a:t>
            </a:r>
            <a:r>
              <a:rPr lang="en-GB" sz="2800" b="1" dirty="0"/>
              <a:t> work overtime to increase incomes. </a:t>
            </a:r>
          </a:p>
          <a:p>
            <a:endParaRPr lang="en-GB" sz="2800" dirty="0"/>
          </a:p>
          <a:p>
            <a:endParaRPr lang="en-GB" sz="2800" dirty="0"/>
          </a:p>
          <a:p>
            <a:endParaRPr lang="en-GB" sz="2800" dirty="0"/>
          </a:p>
          <a:p>
            <a:endParaRPr lang="en-GB" sz="2800" dirty="0"/>
          </a:p>
          <a:p>
            <a:endParaRPr lang="en-GB" sz="2800" dirty="0"/>
          </a:p>
          <a:p>
            <a:r>
              <a:rPr lang="en-GB" sz="2800" dirty="0"/>
              <a:t>Lower levels of Maslow’s hierarchy are quite often satisfied by a decent wage, but what does matter is the level of the wage. </a:t>
            </a:r>
            <a:endParaRPr lang="en-GB" dirty="0"/>
          </a:p>
        </p:txBody>
      </p:sp>
      <p:sp>
        <p:nvSpPr>
          <p:cNvPr id="4" name="Rectangle 3"/>
          <p:cNvSpPr/>
          <p:nvPr/>
        </p:nvSpPr>
        <p:spPr>
          <a:xfrm>
            <a:off x="4301652" y="266997"/>
            <a:ext cx="3642199" cy="923330"/>
          </a:xfrm>
          <a:prstGeom prst="rect">
            <a:avLst/>
          </a:prstGeom>
          <a:noFill/>
        </p:spPr>
        <p:txBody>
          <a:bodyPr wrap="squar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Wages</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1857375" y="3457574"/>
            <a:ext cx="3562350" cy="1285875"/>
          </a:xfrm>
          <a:prstGeom prst="rect">
            <a:avLst/>
          </a:prstGeom>
        </p:spPr>
      </p:pic>
      <p:pic>
        <p:nvPicPr>
          <p:cNvPr id="6" name="Picture 5"/>
          <p:cNvPicPr>
            <a:picLocks noChangeAspect="1"/>
          </p:cNvPicPr>
          <p:nvPr/>
        </p:nvPicPr>
        <p:blipFill>
          <a:blip r:embed="rId3"/>
          <a:stretch>
            <a:fillRect/>
          </a:stretch>
        </p:blipFill>
        <p:spPr>
          <a:xfrm>
            <a:off x="6581775" y="3362323"/>
            <a:ext cx="3086100" cy="1476375"/>
          </a:xfrm>
          <a:prstGeom prst="rect">
            <a:avLst/>
          </a:prstGeom>
        </p:spPr>
      </p:pic>
    </p:spTree>
    <p:extLst>
      <p:ext uri="{BB962C8B-B14F-4D97-AF65-F5344CB8AC3E}">
        <p14:creationId xmlns:p14="http://schemas.microsoft.com/office/powerpoint/2010/main" val="165335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0845" y="1627315"/>
            <a:ext cx="8886825" cy="4832092"/>
          </a:xfrm>
          <a:prstGeom prst="rect">
            <a:avLst/>
          </a:prstGeom>
        </p:spPr>
        <p:txBody>
          <a:bodyPr wrap="square">
            <a:spAutoFit/>
          </a:bodyPr>
          <a:lstStyle/>
          <a:p>
            <a:r>
              <a:rPr lang="en-GB" sz="2800" dirty="0"/>
              <a:t>A minimum wage of £6.70 an hour (1 October 2015) cannot truthfully be regarded as an income likely to provide a decent standard of living.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Some people argue that employers should pay a living wage of £7.85 an hour.</a:t>
            </a:r>
          </a:p>
        </p:txBody>
      </p:sp>
      <p:sp>
        <p:nvSpPr>
          <p:cNvPr id="3" name="Rectangle 2"/>
          <p:cNvSpPr/>
          <p:nvPr/>
        </p:nvSpPr>
        <p:spPr>
          <a:xfrm>
            <a:off x="1580845" y="481310"/>
            <a:ext cx="865884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Minimum wage / living wage </a:t>
            </a:r>
          </a:p>
        </p:txBody>
      </p:sp>
      <p:pic>
        <p:nvPicPr>
          <p:cNvPr id="4" name="Picture 3"/>
          <p:cNvPicPr>
            <a:picLocks noChangeAspect="1"/>
          </p:cNvPicPr>
          <p:nvPr/>
        </p:nvPicPr>
        <p:blipFill>
          <a:blip r:embed="rId2"/>
          <a:stretch>
            <a:fillRect/>
          </a:stretch>
        </p:blipFill>
        <p:spPr>
          <a:xfrm>
            <a:off x="6448424" y="2976562"/>
            <a:ext cx="2867025" cy="1590675"/>
          </a:xfrm>
          <a:prstGeom prst="rect">
            <a:avLst/>
          </a:prstGeom>
        </p:spPr>
      </p:pic>
      <p:pic>
        <p:nvPicPr>
          <p:cNvPr id="6" name="Picture 5"/>
          <p:cNvPicPr>
            <a:picLocks noChangeAspect="1"/>
          </p:cNvPicPr>
          <p:nvPr/>
        </p:nvPicPr>
        <p:blipFill>
          <a:blip r:embed="rId3"/>
          <a:stretch>
            <a:fillRect/>
          </a:stretch>
        </p:blipFill>
        <p:spPr>
          <a:xfrm>
            <a:off x="2266798" y="3148011"/>
            <a:ext cx="2552700" cy="1790700"/>
          </a:xfrm>
          <a:prstGeom prst="rect">
            <a:avLst/>
          </a:prstGeom>
        </p:spPr>
      </p:pic>
    </p:spTree>
    <p:extLst>
      <p:ext uri="{BB962C8B-B14F-4D97-AF65-F5344CB8AC3E}">
        <p14:creationId xmlns:p14="http://schemas.microsoft.com/office/powerpoint/2010/main" val="191826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588" y="740539"/>
            <a:ext cx="9729788" cy="5693866"/>
          </a:xfrm>
          <a:prstGeom prst="rect">
            <a:avLst/>
          </a:prstGeom>
        </p:spPr>
        <p:txBody>
          <a:bodyPr wrap="square">
            <a:spAutoFit/>
          </a:bodyPr>
          <a:lstStyle/>
          <a:p>
            <a:endParaRPr lang="en-GB" sz="2800" dirty="0"/>
          </a:p>
          <a:p>
            <a:r>
              <a:rPr lang="en-GB" sz="2800" dirty="0"/>
              <a:t>For many big businesses there is one large group of manual or production workers who are paid hourly and a group of administrative and marketing workers who are paid a salary. This difference in methods of payment can cause resentment and prevent the breakdown of barriers within businesses. </a:t>
            </a:r>
          </a:p>
          <a:p>
            <a:endParaRPr lang="en-GB" sz="2800" dirty="0"/>
          </a:p>
          <a:p>
            <a:endParaRPr lang="en-GB" sz="2800" dirty="0"/>
          </a:p>
          <a:p>
            <a:endParaRPr lang="en-GB" sz="2800" dirty="0"/>
          </a:p>
          <a:p>
            <a:r>
              <a:rPr lang="en-GB" sz="2800" dirty="0"/>
              <a:t>A </a:t>
            </a:r>
            <a:r>
              <a:rPr lang="en-GB" sz="2800" b="1" dirty="0"/>
              <a:t>‘them and us’ </a:t>
            </a:r>
            <a:r>
              <a:rPr lang="en-GB" sz="2800" dirty="0"/>
              <a:t>attitude can be reinforced by the artificially created separation of waged and salaried employees, when in fact the only difference may be that one group wear suits to work and the other does not.</a:t>
            </a:r>
          </a:p>
        </p:txBody>
      </p:sp>
      <p:pic>
        <p:nvPicPr>
          <p:cNvPr id="3" name="Picture 2"/>
          <p:cNvPicPr>
            <a:picLocks noChangeAspect="1"/>
          </p:cNvPicPr>
          <p:nvPr/>
        </p:nvPicPr>
        <p:blipFill>
          <a:blip r:embed="rId2"/>
          <a:stretch>
            <a:fillRect/>
          </a:stretch>
        </p:blipFill>
        <p:spPr>
          <a:xfrm>
            <a:off x="4905102" y="435712"/>
            <a:ext cx="1896020" cy="609653"/>
          </a:xfrm>
          <a:prstGeom prst="rect">
            <a:avLst/>
          </a:prstGeom>
        </p:spPr>
      </p:pic>
      <p:pic>
        <p:nvPicPr>
          <p:cNvPr id="4" name="Picture 3"/>
          <p:cNvPicPr>
            <a:picLocks noChangeAspect="1"/>
          </p:cNvPicPr>
          <p:nvPr/>
        </p:nvPicPr>
        <p:blipFill>
          <a:blip r:embed="rId3"/>
          <a:stretch>
            <a:fillRect/>
          </a:stretch>
        </p:blipFill>
        <p:spPr>
          <a:xfrm>
            <a:off x="7572374" y="3412759"/>
            <a:ext cx="3124199" cy="971455"/>
          </a:xfrm>
          <a:prstGeom prst="rect">
            <a:avLst/>
          </a:prstGeom>
        </p:spPr>
      </p:pic>
      <p:pic>
        <p:nvPicPr>
          <p:cNvPr id="5" name="Picture 4"/>
          <p:cNvPicPr>
            <a:picLocks noChangeAspect="1"/>
          </p:cNvPicPr>
          <p:nvPr/>
        </p:nvPicPr>
        <p:blipFill>
          <a:blip r:embed="rId4"/>
          <a:stretch>
            <a:fillRect/>
          </a:stretch>
        </p:blipFill>
        <p:spPr>
          <a:xfrm>
            <a:off x="1576388" y="3450764"/>
            <a:ext cx="4905375" cy="933450"/>
          </a:xfrm>
          <a:prstGeom prst="rect">
            <a:avLst/>
          </a:prstGeom>
        </p:spPr>
      </p:pic>
    </p:spTree>
    <p:extLst>
      <p:ext uri="{BB962C8B-B14F-4D97-AF65-F5344CB8AC3E}">
        <p14:creationId xmlns:p14="http://schemas.microsoft.com/office/powerpoint/2010/main" val="1600651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2217</Words>
  <Application>Microsoft Office PowerPoint</Application>
  <PresentationFormat>Widescreen</PresentationFormat>
  <Paragraphs>329</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Geoff</cp:lastModifiedBy>
  <cp:revision>12</cp:revision>
  <dcterms:created xsi:type="dcterms:W3CDTF">2016-12-04T19:01:52Z</dcterms:created>
  <dcterms:modified xsi:type="dcterms:W3CDTF">2016-12-04T20:55:46Z</dcterms:modified>
</cp:coreProperties>
</file>