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67" d="100"/>
          <a:sy n="67" d="100"/>
        </p:scale>
        <p:origin x="8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247C1AD-7686-4BA3-969A-99F334435C74}" type="datetimeFigureOut">
              <a:rPr lang="en-GB" smtClean="0"/>
              <a:t>06/12/2016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5BA0FB-520B-4FE1-9690-4035581D6C34}" type="slidenum">
              <a:rPr lang="en-GB" smtClean="0"/>
              <a:t>‹#›</a:t>
            </a:fld>
            <a:endParaRPr lang="en-GB"/>
          </a:p>
        </p:txBody>
      </p:sp>
    </p:spTree>
    <p:extLst>
      <p:ext uri="{BB962C8B-B14F-4D97-AF65-F5344CB8AC3E}">
        <p14:creationId xmlns:p14="http://schemas.microsoft.com/office/powerpoint/2010/main" val="1958085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47C1AD-7686-4BA3-969A-99F334435C74}" type="datetimeFigureOut">
              <a:rPr lang="en-GB" smtClean="0"/>
              <a:t>06/12/2016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5BA0FB-520B-4FE1-9690-4035581D6C34}" type="slidenum">
              <a:rPr lang="en-GB" smtClean="0"/>
              <a:t>‹#›</a:t>
            </a:fld>
            <a:endParaRPr lang="en-GB"/>
          </a:p>
        </p:txBody>
      </p:sp>
    </p:spTree>
    <p:extLst>
      <p:ext uri="{BB962C8B-B14F-4D97-AF65-F5344CB8AC3E}">
        <p14:creationId xmlns:p14="http://schemas.microsoft.com/office/powerpoint/2010/main" val="1741414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47C1AD-7686-4BA3-969A-99F334435C74}" type="datetimeFigureOut">
              <a:rPr lang="en-GB" smtClean="0"/>
              <a:t>06/12/2016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5BA0FB-520B-4FE1-9690-4035581D6C34}" type="slidenum">
              <a:rPr lang="en-GB" smtClean="0"/>
              <a:t>‹#›</a:t>
            </a:fld>
            <a:endParaRPr lang="en-GB"/>
          </a:p>
        </p:txBody>
      </p:sp>
    </p:spTree>
    <p:extLst>
      <p:ext uri="{BB962C8B-B14F-4D97-AF65-F5344CB8AC3E}">
        <p14:creationId xmlns:p14="http://schemas.microsoft.com/office/powerpoint/2010/main" val="322080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47C1AD-7686-4BA3-969A-99F334435C74}" type="datetimeFigureOut">
              <a:rPr lang="en-GB" smtClean="0"/>
              <a:t>06/12/2016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5BA0FB-520B-4FE1-9690-4035581D6C34}" type="slidenum">
              <a:rPr lang="en-GB" smtClean="0"/>
              <a:t>‹#›</a:t>
            </a:fld>
            <a:endParaRPr lang="en-GB"/>
          </a:p>
        </p:txBody>
      </p:sp>
    </p:spTree>
    <p:extLst>
      <p:ext uri="{BB962C8B-B14F-4D97-AF65-F5344CB8AC3E}">
        <p14:creationId xmlns:p14="http://schemas.microsoft.com/office/powerpoint/2010/main" val="4070659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47C1AD-7686-4BA3-969A-99F334435C74}" type="datetimeFigureOut">
              <a:rPr lang="en-GB" smtClean="0"/>
              <a:t>06/12/2016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5BA0FB-520B-4FE1-9690-4035581D6C34}" type="slidenum">
              <a:rPr lang="en-GB" smtClean="0"/>
              <a:t>‹#›</a:t>
            </a:fld>
            <a:endParaRPr lang="en-GB"/>
          </a:p>
        </p:txBody>
      </p:sp>
    </p:spTree>
    <p:extLst>
      <p:ext uri="{BB962C8B-B14F-4D97-AF65-F5344CB8AC3E}">
        <p14:creationId xmlns:p14="http://schemas.microsoft.com/office/powerpoint/2010/main" val="4130509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47C1AD-7686-4BA3-969A-99F334435C74}" type="datetimeFigureOut">
              <a:rPr lang="en-GB" smtClean="0"/>
              <a:t>06/12/2016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5BA0FB-520B-4FE1-9690-4035581D6C34}" type="slidenum">
              <a:rPr lang="en-GB" smtClean="0"/>
              <a:t>‹#›</a:t>
            </a:fld>
            <a:endParaRPr lang="en-GB"/>
          </a:p>
        </p:txBody>
      </p:sp>
    </p:spTree>
    <p:extLst>
      <p:ext uri="{BB962C8B-B14F-4D97-AF65-F5344CB8AC3E}">
        <p14:creationId xmlns:p14="http://schemas.microsoft.com/office/powerpoint/2010/main" val="3296820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247C1AD-7686-4BA3-969A-99F334435C74}" type="datetimeFigureOut">
              <a:rPr lang="en-GB" smtClean="0"/>
              <a:t>06/12/2016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5BA0FB-520B-4FE1-9690-4035581D6C34}" type="slidenum">
              <a:rPr lang="en-GB" smtClean="0"/>
              <a:t>‹#›</a:t>
            </a:fld>
            <a:endParaRPr lang="en-GB"/>
          </a:p>
        </p:txBody>
      </p:sp>
    </p:spTree>
    <p:extLst>
      <p:ext uri="{BB962C8B-B14F-4D97-AF65-F5344CB8AC3E}">
        <p14:creationId xmlns:p14="http://schemas.microsoft.com/office/powerpoint/2010/main" val="388997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247C1AD-7686-4BA3-969A-99F334435C74}" type="datetimeFigureOut">
              <a:rPr lang="en-GB" smtClean="0"/>
              <a:t>06/12/2016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5BA0FB-520B-4FE1-9690-4035581D6C34}" type="slidenum">
              <a:rPr lang="en-GB" smtClean="0"/>
              <a:t>‹#›</a:t>
            </a:fld>
            <a:endParaRPr lang="en-GB"/>
          </a:p>
        </p:txBody>
      </p:sp>
    </p:spTree>
    <p:extLst>
      <p:ext uri="{BB962C8B-B14F-4D97-AF65-F5344CB8AC3E}">
        <p14:creationId xmlns:p14="http://schemas.microsoft.com/office/powerpoint/2010/main" val="2708113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47C1AD-7686-4BA3-969A-99F334435C74}" type="datetimeFigureOut">
              <a:rPr lang="en-GB" smtClean="0"/>
              <a:t>06/12/2016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5BA0FB-520B-4FE1-9690-4035581D6C34}" type="slidenum">
              <a:rPr lang="en-GB" smtClean="0"/>
              <a:t>‹#›</a:t>
            </a:fld>
            <a:endParaRPr lang="en-GB"/>
          </a:p>
        </p:txBody>
      </p:sp>
    </p:spTree>
    <p:extLst>
      <p:ext uri="{BB962C8B-B14F-4D97-AF65-F5344CB8AC3E}">
        <p14:creationId xmlns:p14="http://schemas.microsoft.com/office/powerpoint/2010/main" val="788478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47C1AD-7686-4BA3-969A-99F334435C74}" type="datetimeFigureOut">
              <a:rPr lang="en-GB" smtClean="0"/>
              <a:t>06/12/2016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5BA0FB-520B-4FE1-9690-4035581D6C34}" type="slidenum">
              <a:rPr lang="en-GB" smtClean="0"/>
              <a:t>‹#›</a:t>
            </a:fld>
            <a:endParaRPr lang="en-GB"/>
          </a:p>
        </p:txBody>
      </p:sp>
    </p:spTree>
    <p:extLst>
      <p:ext uri="{BB962C8B-B14F-4D97-AF65-F5344CB8AC3E}">
        <p14:creationId xmlns:p14="http://schemas.microsoft.com/office/powerpoint/2010/main" val="2112009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47C1AD-7686-4BA3-969A-99F334435C74}" type="datetimeFigureOut">
              <a:rPr lang="en-GB" smtClean="0"/>
              <a:t>06/12/2016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5BA0FB-520B-4FE1-9690-4035581D6C34}" type="slidenum">
              <a:rPr lang="en-GB" smtClean="0"/>
              <a:t>‹#›</a:t>
            </a:fld>
            <a:endParaRPr lang="en-GB"/>
          </a:p>
        </p:txBody>
      </p:sp>
    </p:spTree>
    <p:extLst>
      <p:ext uri="{BB962C8B-B14F-4D97-AF65-F5344CB8AC3E}">
        <p14:creationId xmlns:p14="http://schemas.microsoft.com/office/powerpoint/2010/main" val="946791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7C1AD-7686-4BA3-969A-99F334435C74}" type="datetimeFigureOut">
              <a:rPr lang="en-GB" smtClean="0"/>
              <a:t>06/12/2016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5BA0FB-520B-4FE1-9690-4035581D6C34}" type="slidenum">
              <a:rPr lang="en-GB" smtClean="0"/>
              <a:t>‹#›</a:t>
            </a:fld>
            <a:endParaRPr lang="en-GB"/>
          </a:p>
        </p:txBody>
      </p:sp>
    </p:spTree>
    <p:extLst>
      <p:ext uri="{BB962C8B-B14F-4D97-AF65-F5344CB8AC3E}">
        <p14:creationId xmlns:p14="http://schemas.microsoft.com/office/powerpoint/2010/main" val="273495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3991" y="0"/>
            <a:ext cx="5657389" cy="1371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p:cNvPicPr>
            <a:picLocks noChangeAspect="1"/>
          </p:cNvPicPr>
          <p:nvPr/>
        </p:nvPicPr>
        <p:blipFill>
          <a:blip r:embed="rId2"/>
          <a:stretch>
            <a:fillRect/>
          </a:stretch>
        </p:blipFill>
        <p:spPr>
          <a:xfrm>
            <a:off x="6275776" y="0"/>
            <a:ext cx="5669771" cy="1383912"/>
          </a:xfrm>
          <a:prstGeom prst="rect">
            <a:avLst/>
          </a:prstGeom>
        </p:spPr>
      </p:pic>
      <p:pic>
        <p:nvPicPr>
          <p:cNvPr id="7" name="Picture 6"/>
          <p:cNvPicPr>
            <a:picLocks noChangeAspect="1"/>
          </p:cNvPicPr>
          <p:nvPr/>
        </p:nvPicPr>
        <p:blipFill>
          <a:blip r:embed="rId2"/>
          <a:stretch>
            <a:fillRect/>
          </a:stretch>
        </p:blipFill>
        <p:spPr>
          <a:xfrm>
            <a:off x="211609" y="1522607"/>
            <a:ext cx="5669771" cy="1383912"/>
          </a:xfrm>
          <a:prstGeom prst="rect">
            <a:avLst/>
          </a:prstGeom>
        </p:spPr>
      </p:pic>
      <p:pic>
        <p:nvPicPr>
          <p:cNvPr id="8" name="Picture 7"/>
          <p:cNvPicPr>
            <a:picLocks noChangeAspect="1"/>
          </p:cNvPicPr>
          <p:nvPr/>
        </p:nvPicPr>
        <p:blipFill>
          <a:blip r:embed="rId2"/>
          <a:stretch>
            <a:fillRect/>
          </a:stretch>
        </p:blipFill>
        <p:spPr>
          <a:xfrm>
            <a:off x="223991" y="3057526"/>
            <a:ext cx="5669771" cy="1383912"/>
          </a:xfrm>
          <a:prstGeom prst="rect">
            <a:avLst/>
          </a:prstGeom>
        </p:spPr>
      </p:pic>
      <p:pic>
        <p:nvPicPr>
          <p:cNvPr id="10" name="Picture 9"/>
          <p:cNvPicPr>
            <a:picLocks noChangeAspect="1"/>
          </p:cNvPicPr>
          <p:nvPr/>
        </p:nvPicPr>
        <p:blipFill>
          <a:blip r:embed="rId2"/>
          <a:stretch>
            <a:fillRect/>
          </a:stretch>
        </p:blipFill>
        <p:spPr>
          <a:xfrm>
            <a:off x="6275775" y="1522607"/>
            <a:ext cx="5669771" cy="1383912"/>
          </a:xfrm>
          <a:prstGeom prst="rect">
            <a:avLst/>
          </a:prstGeom>
        </p:spPr>
      </p:pic>
      <p:pic>
        <p:nvPicPr>
          <p:cNvPr id="11" name="Picture 10"/>
          <p:cNvPicPr>
            <a:picLocks noChangeAspect="1"/>
          </p:cNvPicPr>
          <p:nvPr/>
        </p:nvPicPr>
        <p:blipFill>
          <a:blip r:embed="rId2"/>
          <a:stretch>
            <a:fillRect/>
          </a:stretch>
        </p:blipFill>
        <p:spPr>
          <a:xfrm>
            <a:off x="6275774" y="3057526"/>
            <a:ext cx="5669771" cy="1383912"/>
          </a:xfrm>
          <a:prstGeom prst="rect">
            <a:avLst/>
          </a:prstGeom>
        </p:spPr>
      </p:pic>
      <p:sp>
        <p:nvSpPr>
          <p:cNvPr id="13" name="Rectangle 12"/>
          <p:cNvSpPr/>
          <p:nvPr/>
        </p:nvSpPr>
        <p:spPr>
          <a:xfrm>
            <a:off x="634714" y="160828"/>
            <a:ext cx="5121851" cy="923330"/>
          </a:xfrm>
          <a:prstGeom prst="rect">
            <a:avLst/>
          </a:prstGeom>
          <a:noFill/>
        </p:spPr>
        <p:txBody>
          <a:bodyPr wrap="none" lIns="91440" tIns="45720" rIns="91440" bIns="45720">
            <a:spAutoFit/>
          </a:bodyPr>
          <a:lstStyle/>
          <a:p>
            <a:pPr algn="ctr"/>
            <a:r>
              <a:rPr lang="en-US" sz="5400" b="1" cap="none" spc="0" dirty="0">
                <a:ln w="12700">
                  <a:solidFill>
                    <a:schemeClr val="accent5"/>
                  </a:solidFill>
                  <a:prstDash val="solid"/>
                </a:ln>
                <a:pattFill prst="ltDnDiag">
                  <a:fgClr>
                    <a:schemeClr val="accent5">
                      <a:lumMod val="60000"/>
                      <a:lumOff val="40000"/>
                    </a:schemeClr>
                  </a:fgClr>
                  <a:bgClr>
                    <a:schemeClr val="bg1"/>
                  </a:bgClr>
                </a:pattFill>
                <a:effectLst/>
              </a:rPr>
              <a:t>Piece rate wages </a:t>
            </a:r>
          </a:p>
        </p:txBody>
      </p:sp>
      <p:sp>
        <p:nvSpPr>
          <p:cNvPr id="14" name="Rectangle 13"/>
          <p:cNvSpPr/>
          <p:nvPr/>
        </p:nvSpPr>
        <p:spPr>
          <a:xfrm>
            <a:off x="7995000" y="195559"/>
            <a:ext cx="2231316" cy="923330"/>
          </a:xfrm>
          <a:prstGeom prst="rect">
            <a:avLst/>
          </a:prstGeom>
          <a:noFill/>
        </p:spPr>
        <p:txBody>
          <a:bodyPr wrap="none" lIns="91440" tIns="45720" rIns="91440" bIns="45720">
            <a:spAutoFit/>
          </a:bodyPr>
          <a:lstStyle/>
          <a:p>
            <a:pPr algn="ctr"/>
            <a:r>
              <a:rPr lang="en-US" sz="5400" b="1" cap="none" spc="0" dirty="0">
                <a:ln w="12700">
                  <a:solidFill>
                    <a:schemeClr val="accent5"/>
                  </a:solidFill>
                  <a:prstDash val="solid"/>
                </a:ln>
                <a:pattFill prst="ltDnDiag">
                  <a:fgClr>
                    <a:schemeClr val="accent5">
                      <a:lumMod val="60000"/>
                      <a:lumOff val="40000"/>
                    </a:schemeClr>
                  </a:fgClr>
                  <a:bgClr>
                    <a:schemeClr val="bg1"/>
                  </a:bgClr>
                </a:pattFill>
                <a:effectLst/>
              </a:rPr>
              <a:t>Wages </a:t>
            </a:r>
          </a:p>
        </p:txBody>
      </p:sp>
      <p:sp>
        <p:nvSpPr>
          <p:cNvPr id="15" name="Rectangle 14"/>
          <p:cNvSpPr/>
          <p:nvPr/>
        </p:nvSpPr>
        <p:spPr>
          <a:xfrm>
            <a:off x="418564" y="1597028"/>
            <a:ext cx="5338001" cy="923330"/>
          </a:xfrm>
          <a:prstGeom prst="rect">
            <a:avLst/>
          </a:prstGeom>
          <a:noFill/>
        </p:spPr>
        <p:txBody>
          <a:bodyPr wrap="none" lIns="91440" tIns="45720" rIns="91440" bIns="45720">
            <a:spAutoFit/>
          </a:bodyPr>
          <a:lstStyle/>
          <a:p>
            <a:pPr algn="ctr"/>
            <a:r>
              <a:rPr lang="en-US" sz="5400" b="1" cap="none" spc="0" dirty="0">
                <a:ln w="12700">
                  <a:solidFill>
                    <a:schemeClr val="accent5"/>
                  </a:solidFill>
                  <a:prstDash val="solid"/>
                </a:ln>
                <a:pattFill prst="ltDnDiag">
                  <a:fgClr>
                    <a:schemeClr val="accent5">
                      <a:lumMod val="60000"/>
                      <a:lumOff val="40000"/>
                    </a:schemeClr>
                  </a:fgClr>
                  <a:bgClr>
                    <a:schemeClr val="bg1"/>
                  </a:bgClr>
                </a:pattFill>
                <a:effectLst/>
              </a:rPr>
              <a:t>Profit related pay </a:t>
            </a:r>
          </a:p>
        </p:txBody>
      </p:sp>
      <p:sp>
        <p:nvSpPr>
          <p:cNvPr id="16" name="Rectangle 15"/>
          <p:cNvSpPr/>
          <p:nvPr/>
        </p:nvSpPr>
        <p:spPr>
          <a:xfrm>
            <a:off x="7995000" y="1732360"/>
            <a:ext cx="2561920" cy="923330"/>
          </a:xfrm>
          <a:prstGeom prst="rect">
            <a:avLst/>
          </a:prstGeom>
          <a:noFill/>
        </p:spPr>
        <p:txBody>
          <a:bodyPr wrap="none" lIns="91440" tIns="45720" rIns="91440" bIns="45720">
            <a:spAutoFit/>
          </a:bodyPr>
          <a:lstStyle/>
          <a:p>
            <a:pPr algn="ctr"/>
            <a:r>
              <a:rPr lang="en-US" sz="5400" b="1" cap="none" spc="0" dirty="0">
                <a:ln w="12700">
                  <a:solidFill>
                    <a:schemeClr val="accent5"/>
                  </a:solidFill>
                  <a:prstDash val="solid"/>
                </a:ln>
                <a:pattFill prst="ltDnDiag">
                  <a:fgClr>
                    <a:schemeClr val="accent5">
                      <a:lumMod val="60000"/>
                      <a:lumOff val="40000"/>
                    </a:schemeClr>
                  </a:fgClr>
                  <a:bgClr>
                    <a:schemeClr val="bg1"/>
                  </a:bgClr>
                </a:pattFill>
                <a:effectLst/>
              </a:rPr>
              <a:t>Salaries </a:t>
            </a:r>
          </a:p>
        </p:txBody>
      </p:sp>
      <p:sp>
        <p:nvSpPr>
          <p:cNvPr id="17" name="Rectangle 16"/>
          <p:cNvSpPr/>
          <p:nvPr/>
        </p:nvSpPr>
        <p:spPr>
          <a:xfrm>
            <a:off x="712554" y="3268666"/>
            <a:ext cx="4750019" cy="923330"/>
          </a:xfrm>
          <a:prstGeom prst="rect">
            <a:avLst/>
          </a:prstGeom>
          <a:noFill/>
        </p:spPr>
        <p:txBody>
          <a:bodyPr wrap="none" lIns="91440" tIns="45720" rIns="91440" bIns="45720">
            <a:spAutoFit/>
          </a:bodyPr>
          <a:lstStyle/>
          <a:p>
            <a:pPr algn="ctr"/>
            <a:r>
              <a:rPr lang="en-US" sz="5400" b="1" cap="none" spc="0" dirty="0">
                <a:ln w="12700">
                  <a:solidFill>
                    <a:schemeClr val="accent5"/>
                  </a:solidFill>
                  <a:prstDash val="solid"/>
                </a:ln>
                <a:pattFill prst="ltDnDiag">
                  <a:fgClr>
                    <a:schemeClr val="accent5">
                      <a:lumMod val="60000"/>
                      <a:lumOff val="40000"/>
                    </a:schemeClr>
                  </a:fgClr>
                  <a:bgClr>
                    <a:schemeClr val="bg1"/>
                  </a:bgClr>
                </a:pattFill>
                <a:effectLst/>
              </a:rPr>
              <a:t>Bonu</a:t>
            </a:r>
            <a:r>
              <a:rPr lang="en-US" sz="5400" b="1" dirty="0">
                <a:ln w="12700">
                  <a:solidFill>
                    <a:schemeClr val="accent5"/>
                  </a:solidFill>
                  <a:prstDash val="solid"/>
                </a:ln>
                <a:pattFill prst="ltDnDiag">
                  <a:fgClr>
                    <a:schemeClr val="accent5">
                      <a:lumMod val="60000"/>
                      <a:lumOff val="40000"/>
                    </a:schemeClr>
                  </a:fgClr>
                  <a:bgClr>
                    <a:schemeClr val="bg1"/>
                  </a:bgClr>
                </a:pattFill>
              </a:rPr>
              <a:t>s schemes </a:t>
            </a:r>
            <a:endParaRPr lang="en-US" sz="5400" b="1" cap="none" spc="0" dirty="0">
              <a:ln w="12700">
                <a:solidFill>
                  <a:schemeClr val="accent5"/>
                </a:solidFill>
                <a:prstDash val="solid"/>
              </a:ln>
              <a:pattFill prst="ltDnDiag">
                <a:fgClr>
                  <a:schemeClr val="accent5">
                    <a:lumMod val="60000"/>
                    <a:lumOff val="40000"/>
                  </a:schemeClr>
                </a:fgClr>
                <a:bgClr>
                  <a:schemeClr val="bg1"/>
                </a:bgClr>
              </a:pattFill>
              <a:effectLst/>
            </a:endParaRPr>
          </a:p>
        </p:txBody>
      </p:sp>
      <p:sp>
        <p:nvSpPr>
          <p:cNvPr id="18" name="Rectangle 17"/>
          <p:cNvSpPr/>
          <p:nvPr/>
        </p:nvSpPr>
        <p:spPr>
          <a:xfrm>
            <a:off x="6968918" y="3263518"/>
            <a:ext cx="4614084" cy="923330"/>
          </a:xfrm>
          <a:prstGeom prst="rect">
            <a:avLst/>
          </a:prstGeom>
          <a:noFill/>
        </p:spPr>
        <p:txBody>
          <a:bodyPr wrap="none" lIns="91440" tIns="45720" rIns="91440" bIns="45720">
            <a:spAutoFit/>
          </a:bodyPr>
          <a:lstStyle/>
          <a:p>
            <a:pPr algn="ctr"/>
            <a:r>
              <a:rPr lang="en-US" sz="5400" b="1" cap="none" spc="0" dirty="0">
                <a:ln w="12700">
                  <a:solidFill>
                    <a:schemeClr val="accent5"/>
                  </a:solidFill>
                  <a:prstDash val="solid"/>
                </a:ln>
                <a:pattFill prst="ltDnDiag">
                  <a:fgClr>
                    <a:schemeClr val="accent5">
                      <a:lumMod val="60000"/>
                      <a:lumOff val="40000"/>
                    </a:schemeClr>
                  </a:fgClr>
                  <a:bgClr>
                    <a:schemeClr val="bg1"/>
                  </a:bgClr>
                </a:pattFill>
                <a:effectLst/>
              </a:rPr>
              <a:t>Fringe benefits </a:t>
            </a:r>
          </a:p>
        </p:txBody>
      </p:sp>
      <p:sp>
        <p:nvSpPr>
          <p:cNvPr id="19" name="Rectangle 18"/>
          <p:cNvSpPr/>
          <p:nvPr/>
        </p:nvSpPr>
        <p:spPr>
          <a:xfrm>
            <a:off x="129782" y="4676196"/>
            <a:ext cx="11815763" cy="141446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This non-payment of overtime does not mean that they do not work more than their contracted hours – they often do, but it does mean that employers may not be liable to pay for this extra work.</a:t>
            </a:r>
            <a:endParaRPr lang="en-GB" dirty="0"/>
          </a:p>
        </p:txBody>
      </p:sp>
      <p:sp>
        <p:nvSpPr>
          <p:cNvPr id="20" name="Rectangle 19"/>
          <p:cNvSpPr/>
          <p:nvPr/>
        </p:nvSpPr>
        <p:spPr>
          <a:xfrm>
            <a:off x="418563" y="4694857"/>
            <a:ext cx="11268611" cy="1200329"/>
          </a:xfrm>
          <a:prstGeom prst="rect">
            <a:avLst/>
          </a:prstGeom>
        </p:spPr>
        <p:txBody>
          <a:bodyPr wrap="square">
            <a:spAutoFit/>
          </a:bodyPr>
          <a:lstStyle/>
          <a:p>
            <a:r>
              <a:rPr lang="en-GB" sz="2400" dirty="0">
                <a:solidFill>
                  <a:srgbClr val="92D050"/>
                </a:solidFill>
              </a:rPr>
              <a:t>This non-payment of overtime does not mean that they do not work more than their contracted hours – they often do, but it does mean that employers may not be liable to pay for this extra work.</a:t>
            </a:r>
            <a:endParaRPr lang="en-GB" sz="2400" dirty="0">
              <a:solidFill>
                <a:srgbClr val="92D050"/>
              </a:solidFill>
            </a:endParaRPr>
          </a:p>
        </p:txBody>
      </p:sp>
    </p:spTree>
    <p:extLst>
      <p:ext uri="{BB962C8B-B14F-4D97-AF65-F5344CB8AC3E}">
        <p14:creationId xmlns:p14="http://schemas.microsoft.com/office/powerpoint/2010/main" val="3297111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9319" y="115381"/>
            <a:ext cx="11833362" cy="1426588"/>
          </a:xfrm>
          <a:prstGeom prst="rect">
            <a:avLst/>
          </a:prstGeom>
        </p:spPr>
      </p:pic>
      <p:pic>
        <p:nvPicPr>
          <p:cNvPr id="5" name="Picture 4"/>
          <p:cNvPicPr>
            <a:picLocks noChangeAspect="1"/>
          </p:cNvPicPr>
          <p:nvPr/>
        </p:nvPicPr>
        <p:blipFill>
          <a:blip r:embed="rId2"/>
          <a:stretch>
            <a:fillRect/>
          </a:stretch>
        </p:blipFill>
        <p:spPr>
          <a:xfrm>
            <a:off x="179319" y="1687006"/>
            <a:ext cx="11833362" cy="1426588"/>
          </a:xfrm>
          <a:prstGeom prst="rect">
            <a:avLst/>
          </a:prstGeom>
        </p:spPr>
      </p:pic>
      <p:pic>
        <p:nvPicPr>
          <p:cNvPr id="6" name="Picture 5"/>
          <p:cNvPicPr>
            <a:picLocks noChangeAspect="1"/>
          </p:cNvPicPr>
          <p:nvPr/>
        </p:nvPicPr>
        <p:blipFill>
          <a:blip r:embed="rId2"/>
          <a:stretch>
            <a:fillRect/>
          </a:stretch>
        </p:blipFill>
        <p:spPr>
          <a:xfrm>
            <a:off x="179319" y="3258631"/>
            <a:ext cx="11833362" cy="1426588"/>
          </a:xfrm>
          <a:prstGeom prst="rect">
            <a:avLst/>
          </a:prstGeom>
        </p:spPr>
      </p:pic>
      <p:pic>
        <p:nvPicPr>
          <p:cNvPr id="7" name="Picture 6"/>
          <p:cNvPicPr>
            <a:picLocks noChangeAspect="1"/>
          </p:cNvPicPr>
          <p:nvPr/>
        </p:nvPicPr>
        <p:blipFill>
          <a:blip r:embed="rId2"/>
          <a:stretch>
            <a:fillRect/>
          </a:stretch>
        </p:blipFill>
        <p:spPr>
          <a:xfrm>
            <a:off x="179319" y="4944556"/>
            <a:ext cx="11833362" cy="1426588"/>
          </a:xfrm>
          <a:prstGeom prst="rect">
            <a:avLst/>
          </a:prstGeom>
        </p:spPr>
      </p:pic>
      <p:sp>
        <p:nvSpPr>
          <p:cNvPr id="8" name="Rectangle 7"/>
          <p:cNvSpPr/>
          <p:nvPr/>
        </p:nvSpPr>
        <p:spPr>
          <a:xfrm>
            <a:off x="557213" y="269121"/>
            <a:ext cx="11158537" cy="1200329"/>
          </a:xfrm>
          <a:prstGeom prst="rect">
            <a:avLst/>
          </a:prstGeom>
        </p:spPr>
        <p:txBody>
          <a:bodyPr wrap="square">
            <a:spAutoFit/>
          </a:bodyPr>
          <a:lstStyle/>
          <a:p>
            <a:r>
              <a:rPr lang="en-GB" sz="2400" dirty="0">
                <a:solidFill>
                  <a:srgbClr val="FF0000"/>
                </a:solidFill>
              </a:rPr>
              <a:t>Workers are paid for each item they produce or for each task completed. This does have advantages in that workers will work as fast as they can to maximise their income and payment is only made when work is completed.</a:t>
            </a:r>
            <a:endParaRPr lang="en-GB" sz="2400" dirty="0">
              <a:solidFill>
                <a:srgbClr val="FF0000"/>
              </a:solidFill>
            </a:endParaRPr>
          </a:p>
        </p:txBody>
      </p:sp>
      <p:sp>
        <p:nvSpPr>
          <p:cNvPr id="9" name="Rectangle 8"/>
          <p:cNvSpPr/>
          <p:nvPr/>
        </p:nvSpPr>
        <p:spPr>
          <a:xfrm>
            <a:off x="516731" y="1798965"/>
            <a:ext cx="11158537" cy="1200329"/>
          </a:xfrm>
          <a:prstGeom prst="rect">
            <a:avLst/>
          </a:prstGeom>
        </p:spPr>
        <p:txBody>
          <a:bodyPr wrap="square">
            <a:spAutoFit/>
          </a:bodyPr>
          <a:lstStyle/>
          <a:p>
            <a:r>
              <a:rPr lang="en-GB" sz="2400" dirty="0">
                <a:solidFill>
                  <a:srgbClr val="FF0000"/>
                </a:solidFill>
              </a:rPr>
              <a:t>For the employer there must be a great deal of supervision and checking of quality as workers are motivated to achieve speed of output, not quality of output. From the employees point of view there is no guarantee of income and production may be halted.</a:t>
            </a:r>
            <a:endParaRPr lang="en-GB" sz="2400" dirty="0">
              <a:solidFill>
                <a:srgbClr val="FF0000"/>
              </a:solidFill>
            </a:endParaRPr>
          </a:p>
        </p:txBody>
      </p:sp>
      <p:sp>
        <p:nvSpPr>
          <p:cNvPr id="11" name="Rectangle 10"/>
          <p:cNvSpPr/>
          <p:nvPr/>
        </p:nvSpPr>
        <p:spPr>
          <a:xfrm>
            <a:off x="371475" y="3526610"/>
            <a:ext cx="11344275" cy="830997"/>
          </a:xfrm>
          <a:prstGeom prst="rect">
            <a:avLst/>
          </a:prstGeom>
        </p:spPr>
        <p:txBody>
          <a:bodyPr wrap="square">
            <a:spAutoFit/>
          </a:bodyPr>
          <a:lstStyle/>
          <a:p>
            <a:r>
              <a:rPr lang="en-GB" sz="2400" dirty="0">
                <a:solidFill>
                  <a:srgbClr val="FFC000"/>
                </a:solidFill>
              </a:rPr>
              <a:t>Paid hourly, for example £8 an hour, and the vast majority of unskilled workers in the UK are still paid wages. There is some security in being paid a wage.</a:t>
            </a:r>
            <a:endParaRPr lang="en-GB" sz="2400" dirty="0">
              <a:solidFill>
                <a:srgbClr val="FFC000"/>
              </a:solidFill>
            </a:endParaRPr>
          </a:p>
        </p:txBody>
      </p:sp>
      <p:sp>
        <p:nvSpPr>
          <p:cNvPr id="12" name="Rectangle 11"/>
          <p:cNvSpPr/>
          <p:nvPr/>
        </p:nvSpPr>
        <p:spPr>
          <a:xfrm>
            <a:off x="635793" y="5057685"/>
            <a:ext cx="11376888" cy="1200329"/>
          </a:xfrm>
          <a:prstGeom prst="rect">
            <a:avLst/>
          </a:prstGeom>
        </p:spPr>
        <p:txBody>
          <a:bodyPr wrap="square">
            <a:spAutoFit/>
          </a:bodyPr>
          <a:lstStyle/>
          <a:p>
            <a:r>
              <a:rPr lang="en-GB" sz="2400" dirty="0">
                <a:solidFill>
                  <a:srgbClr val="92D050"/>
                </a:solidFill>
              </a:rPr>
              <a:t>A minimum wage of £6.70 an hour (1 October 2015) cannot truthfully be regarded as an income likely to provide a decent standard of living. Some people argue that employers should pay a living wage of £7.85 an hour.</a:t>
            </a:r>
            <a:endParaRPr lang="en-GB" sz="2400" dirty="0">
              <a:solidFill>
                <a:srgbClr val="92D050"/>
              </a:solidFill>
            </a:endParaRPr>
          </a:p>
        </p:txBody>
      </p:sp>
    </p:spTree>
    <p:extLst>
      <p:ext uri="{BB962C8B-B14F-4D97-AF65-F5344CB8AC3E}">
        <p14:creationId xmlns:p14="http://schemas.microsoft.com/office/powerpoint/2010/main" val="3343366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9319" y="115381"/>
            <a:ext cx="11833362" cy="1426588"/>
          </a:xfrm>
          <a:prstGeom prst="rect">
            <a:avLst/>
          </a:prstGeom>
        </p:spPr>
      </p:pic>
      <p:pic>
        <p:nvPicPr>
          <p:cNvPr id="5" name="Picture 4"/>
          <p:cNvPicPr>
            <a:picLocks noChangeAspect="1"/>
          </p:cNvPicPr>
          <p:nvPr/>
        </p:nvPicPr>
        <p:blipFill>
          <a:blip r:embed="rId2"/>
          <a:stretch>
            <a:fillRect/>
          </a:stretch>
        </p:blipFill>
        <p:spPr>
          <a:xfrm>
            <a:off x="179319" y="1687006"/>
            <a:ext cx="11833362" cy="1426588"/>
          </a:xfrm>
          <a:prstGeom prst="rect">
            <a:avLst/>
          </a:prstGeom>
        </p:spPr>
      </p:pic>
      <p:pic>
        <p:nvPicPr>
          <p:cNvPr id="6" name="Picture 5"/>
          <p:cNvPicPr>
            <a:picLocks noChangeAspect="1"/>
          </p:cNvPicPr>
          <p:nvPr/>
        </p:nvPicPr>
        <p:blipFill>
          <a:blip r:embed="rId2"/>
          <a:stretch>
            <a:fillRect/>
          </a:stretch>
        </p:blipFill>
        <p:spPr>
          <a:xfrm>
            <a:off x="179319" y="3258631"/>
            <a:ext cx="11833362" cy="1426588"/>
          </a:xfrm>
          <a:prstGeom prst="rect">
            <a:avLst/>
          </a:prstGeom>
        </p:spPr>
      </p:pic>
      <p:pic>
        <p:nvPicPr>
          <p:cNvPr id="7" name="Picture 6"/>
          <p:cNvPicPr>
            <a:picLocks noChangeAspect="1"/>
          </p:cNvPicPr>
          <p:nvPr/>
        </p:nvPicPr>
        <p:blipFill>
          <a:blip r:embed="rId2"/>
          <a:stretch>
            <a:fillRect/>
          </a:stretch>
        </p:blipFill>
        <p:spPr>
          <a:xfrm>
            <a:off x="179319" y="4944556"/>
            <a:ext cx="11833362" cy="1426588"/>
          </a:xfrm>
          <a:prstGeom prst="rect">
            <a:avLst/>
          </a:prstGeom>
        </p:spPr>
      </p:pic>
      <p:sp>
        <p:nvSpPr>
          <p:cNvPr id="2" name="Rectangle 1"/>
          <p:cNvSpPr/>
          <p:nvPr/>
        </p:nvSpPr>
        <p:spPr>
          <a:xfrm>
            <a:off x="614362" y="1882467"/>
            <a:ext cx="11044238" cy="830997"/>
          </a:xfrm>
          <a:prstGeom prst="rect">
            <a:avLst/>
          </a:prstGeom>
        </p:spPr>
        <p:txBody>
          <a:bodyPr wrap="square">
            <a:spAutoFit/>
          </a:bodyPr>
          <a:lstStyle/>
          <a:p>
            <a:r>
              <a:rPr lang="en-GB" sz="2400" dirty="0">
                <a:solidFill>
                  <a:srgbClr val="00B0F0"/>
                </a:solidFill>
              </a:rPr>
              <a:t>For example £25 000 or £30 000 per year. incomes are paid monthly, directly into a bank account.</a:t>
            </a:r>
            <a:endParaRPr lang="en-GB" sz="2400" dirty="0">
              <a:solidFill>
                <a:srgbClr val="00B0F0"/>
              </a:solidFill>
            </a:endParaRPr>
          </a:p>
        </p:txBody>
      </p:sp>
      <p:sp>
        <p:nvSpPr>
          <p:cNvPr id="3" name="Rectangle 2"/>
          <p:cNvSpPr/>
          <p:nvPr/>
        </p:nvSpPr>
        <p:spPr>
          <a:xfrm>
            <a:off x="614362" y="220661"/>
            <a:ext cx="11187113" cy="1200329"/>
          </a:xfrm>
          <a:prstGeom prst="rect">
            <a:avLst/>
          </a:prstGeom>
        </p:spPr>
        <p:txBody>
          <a:bodyPr wrap="square">
            <a:spAutoFit/>
          </a:bodyPr>
          <a:lstStyle/>
          <a:p>
            <a:r>
              <a:rPr lang="en-GB" sz="2400" dirty="0">
                <a:solidFill>
                  <a:srgbClr val="00B050"/>
                </a:solidFill>
              </a:rPr>
              <a:t>Make good financial sense for businesses because they are paid monthly in arrears which means that workers will have to wait up to a month to receive income for work performed.</a:t>
            </a:r>
            <a:endParaRPr lang="en-GB" sz="2400" dirty="0">
              <a:solidFill>
                <a:srgbClr val="00B050"/>
              </a:solidFill>
            </a:endParaRPr>
          </a:p>
        </p:txBody>
      </p:sp>
      <p:sp>
        <p:nvSpPr>
          <p:cNvPr id="8" name="Rectangle 7"/>
          <p:cNvSpPr/>
          <p:nvPr/>
        </p:nvSpPr>
        <p:spPr>
          <a:xfrm>
            <a:off x="614362" y="3309055"/>
            <a:ext cx="10529888" cy="1200329"/>
          </a:xfrm>
          <a:prstGeom prst="rect">
            <a:avLst/>
          </a:prstGeom>
        </p:spPr>
        <p:txBody>
          <a:bodyPr wrap="square">
            <a:spAutoFit/>
          </a:bodyPr>
          <a:lstStyle/>
          <a:p>
            <a:r>
              <a:rPr lang="en-GB" sz="2400" dirty="0">
                <a:solidFill>
                  <a:srgbClr val="0070C0"/>
                </a:solidFill>
              </a:rPr>
              <a:t>Links part of an employee’s income to the profits of a company. Those who receive this will have a lower salary than they might otherwise expect but will benefit overall by receiving a share of company profits.</a:t>
            </a:r>
            <a:endParaRPr lang="en-GB" sz="2400" dirty="0">
              <a:solidFill>
                <a:srgbClr val="0070C0"/>
              </a:solidFill>
            </a:endParaRPr>
          </a:p>
        </p:txBody>
      </p:sp>
      <p:sp>
        <p:nvSpPr>
          <p:cNvPr id="9" name="Rectangle 8"/>
          <p:cNvSpPr/>
          <p:nvPr/>
        </p:nvSpPr>
        <p:spPr>
          <a:xfrm>
            <a:off x="471487" y="4959924"/>
            <a:ext cx="11329988" cy="1200329"/>
          </a:xfrm>
          <a:prstGeom prst="rect">
            <a:avLst/>
          </a:prstGeom>
        </p:spPr>
        <p:txBody>
          <a:bodyPr wrap="square">
            <a:spAutoFit/>
          </a:bodyPr>
          <a:lstStyle/>
          <a:p>
            <a:r>
              <a:rPr lang="en-GB" sz="2400" dirty="0">
                <a:solidFill>
                  <a:srgbClr val="7030A0"/>
                </a:solidFill>
              </a:rPr>
              <a:t>The major problem in encouraging workers to take part in the schemes is that income is uncertain. Workers may believe that they have little influence on the profitability of the business, so they do not see why their income should fluctuate as profits fluctuate.</a:t>
            </a:r>
            <a:endParaRPr lang="en-GB" sz="2400" dirty="0">
              <a:solidFill>
                <a:srgbClr val="7030A0"/>
              </a:solidFill>
            </a:endParaRPr>
          </a:p>
        </p:txBody>
      </p:sp>
    </p:spTree>
    <p:extLst>
      <p:ext uri="{BB962C8B-B14F-4D97-AF65-F5344CB8AC3E}">
        <p14:creationId xmlns:p14="http://schemas.microsoft.com/office/powerpoint/2010/main" val="3776077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9319" y="115381"/>
            <a:ext cx="11833362" cy="1426588"/>
          </a:xfrm>
          <a:prstGeom prst="rect">
            <a:avLst/>
          </a:prstGeom>
        </p:spPr>
      </p:pic>
      <p:pic>
        <p:nvPicPr>
          <p:cNvPr id="5" name="Picture 4"/>
          <p:cNvPicPr>
            <a:picLocks noChangeAspect="1"/>
          </p:cNvPicPr>
          <p:nvPr/>
        </p:nvPicPr>
        <p:blipFill>
          <a:blip r:embed="rId2"/>
          <a:stretch>
            <a:fillRect/>
          </a:stretch>
        </p:blipFill>
        <p:spPr>
          <a:xfrm>
            <a:off x="179319" y="1687006"/>
            <a:ext cx="11833362" cy="1426588"/>
          </a:xfrm>
          <a:prstGeom prst="rect">
            <a:avLst/>
          </a:prstGeom>
        </p:spPr>
      </p:pic>
      <p:pic>
        <p:nvPicPr>
          <p:cNvPr id="6" name="Picture 5"/>
          <p:cNvPicPr>
            <a:picLocks noChangeAspect="1"/>
          </p:cNvPicPr>
          <p:nvPr/>
        </p:nvPicPr>
        <p:blipFill>
          <a:blip r:embed="rId2"/>
          <a:stretch>
            <a:fillRect/>
          </a:stretch>
        </p:blipFill>
        <p:spPr>
          <a:xfrm>
            <a:off x="179319" y="3279522"/>
            <a:ext cx="11833362" cy="1426588"/>
          </a:xfrm>
          <a:prstGeom prst="rect">
            <a:avLst/>
          </a:prstGeom>
        </p:spPr>
      </p:pic>
      <p:pic>
        <p:nvPicPr>
          <p:cNvPr id="7" name="Picture 6"/>
          <p:cNvPicPr>
            <a:picLocks noChangeAspect="1"/>
          </p:cNvPicPr>
          <p:nvPr/>
        </p:nvPicPr>
        <p:blipFill>
          <a:blip r:embed="rId2"/>
          <a:stretch>
            <a:fillRect/>
          </a:stretch>
        </p:blipFill>
        <p:spPr>
          <a:xfrm>
            <a:off x="179319" y="4944556"/>
            <a:ext cx="11833362" cy="1426588"/>
          </a:xfrm>
          <a:prstGeom prst="rect">
            <a:avLst/>
          </a:prstGeom>
        </p:spPr>
      </p:pic>
      <p:sp>
        <p:nvSpPr>
          <p:cNvPr id="3" name="Rectangle 2"/>
          <p:cNvSpPr/>
          <p:nvPr/>
        </p:nvSpPr>
        <p:spPr>
          <a:xfrm>
            <a:off x="457200" y="1707897"/>
            <a:ext cx="11115675" cy="1200329"/>
          </a:xfrm>
          <a:prstGeom prst="rect">
            <a:avLst/>
          </a:prstGeom>
        </p:spPr>
        <p:txBody>
          <a:bodyPr wrap="square">
            <a:spAutoFit/>
          </a:bodyPr>
          <a:lstStyle/>
          <a:p>
            <a:r>
              <a:rPr lang="en-GB" sz="2400" dirty="0">
                <a:solidFill>
                  <a:srgbClr val="FF0000"/>
                </a:solidFill>
              </a:rPr>
              <a:t>This can be paid to an individual or on a group or factory-wide basis. It is often paid for reaching targets of output and quality. This method of payment is an important part of Human Resource management</a:t>
            </a:r>
            <a:r>
              <a:rPr lang="en-GB" dirty="0"/>
              <a:t>. </a:t>
            </a:r>
            <a:endParaRPr lang="en-GB" dirty="0"/>
          </a:p>
        </p:txBody>
      </p:sp>
      <p:sp>
        <p:nvSpPr>
          <p:cNvPr id="8" name="Rectangle 7"/>
          <p:cNvSpPr/>
          <p:nvPr/>
        </p:nvSpPr>
        <p:spPr>
          <a:xfrm>
            <a:off x="538162" y="3522780"/>
            <a:ext cx="11115675" cy="830997"/>
          </a:xfrm>
          <a:prstGeom prst="rect">
            <a:avLst/>
          </a:prstGeom>
        </p:spPr>
        <p:txBody>
          <a:bodyPr wrap="square">
            <a:spAutoFit/>
          </a:bodyPr>
          <a:lstStyle/>
          <a:p>
            <a:r>
              <a:rPr lang="en-GB" sz="2400" dirty="0">
                <a:solidFill>
                  <a:srgbClr val="92D050"/>
                </a:solidFill>
              </a:rPr>
              <a:t>Often called the 13th month salary – paid for loyalty to the business. In some countries (for example, Germany) virtually all companies will pay a Christmas bonus.</a:t>
            </a:r>
            <a:endParaRPr lang="en-GB" sz="2400" dirty="0">
              <a:solidFill>
                <a:srgbClr val="92D050"/>
              </a:solidFill>
            </a:endParaRPr>
          </a:p>
        </p:txBody>
      </p:sp>
      <p:sp>
        <p:nvSpPr>
          <p:cNvPr id="9" name="Rectangle 8"/>
          <p:cNvSpPr/>
          <p:nvPr/>
        </p:nvSpPr>
        <p:spPr>
          <a:xfrm>
            <a:off x="457200" y="5101719"/>
            <a:ext cx="11196637" cy="830997"/>
          </a:xfrm>
          <a:prstGeom prst="rect">
            <a:avLst/>
          </a:prstGeom>
        </p:spPr>
        <p:txBody>
          <a:bodyPr wrap="square">
            <a:spAutoFit/>
          </a:bodyPr>
          <a:lstStyle/>
          <a:p>
            <a:r>
              <a:rPr lang="en-GB" sz="2400" dirty="0">
                <a:solidFill>
                  <a:srgbClr val="0070C0"/>
                </a:solidFill>
              </a:rPr>
              <a:t>Other forms of financial motivation include company cars, pension schemes, sickness benefits, subsidised meals and travel, and staff discounts. </a:t>
            </a:r>
            <a:endParaRPr lang="en-GB" sz="2400" dirty="0">
              <a:solidFill>
                <a:srgbClr val="0070C0"/>
              </a:solidFill>
            </a:endParaRPr>
          </a:p>
        </p:txBody>
      </p:sp>
      <p:sp>
        <p:nvSpPr>
          <p:cNvPr id="10" name="Rectangle 9"/>
          <p:cNvSpPr/>
          <p:nvPr/>
        </p:nvSpPr>
        <p:spPr>
          <a:xfrm>
            <a:off x="457200" y="248231"/>
            <a:ext cx="10887076" cy="1200329"/>
          </a:xfrm>
          <a:prstGeom prst="rect">
            <a:avLst/>
          </a:prstGeom>
        </p:spPr>
        <p:txBody>
          <a:bodyPr wrap="square">
            <a:spAutoFit/>
          </a:bodyPr>
          <a:lstStyle/>
          <a:p>
            <a:r>
              <a:rPr lang="en-GB" sz="2400" dirty="0">
                <a:solidFill>
                  <a:srgbClr val="7030A0"/>
                </a:solidFill>
              </a:rPr>
              <a:t>A company car is a necessity for anyone working in sales in the financial service business. Senior management in many companies would expect both an upmarket car and private health care.</a:t>
            </a:r>
            <a:endParaRPr lang="en-GB" sz="2400" dirty="0">
              <a:solidFill>
                <a:srgbClr val="7030A0"/>
              </a:solidFill>
            </a:endParaRPr>
          </a:p>
        </p:txBody>
      </p:sp>
    </p:spTree>
    <p:extLst>
      <p:ext uri="{BB962C8B-B14F-4D97-AF65-F5344CB8AC3E}">
        <p14:creationId xmlns:p14="http://schemas.microsoft.com/office/powerpoint/2010/main" val="4244446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530</Words>
  <Application>Microsoft Office PowerPoint</Application>
  <PresentationFormat>Widescreen</PresentationFormat>
  <Paragraphs>20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dc:creator>
  <cp:lastModifiedBy>Geoff</cp:lastModifiedBy>
  <cp:revision>2</cp:revision>
  <cp:lastPrinted>2016-12-06T19:44:00Z</cp:lastPrinted>
  <dcterms:created xsi:type="dcterms:W3CDTF">2016-12-06T19:37:14Z</dcterms:created>
  <dcterms:modified xsi:type="dcterms:W3CDTF">2016-12-06T19:44:31Z</dcterms:modified>
</cp:coreProperties>
</file>