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96" r:id="rId5"/>
    <p:sldId id="259" r:id="rId6"/>
    <p:sldId id="260" r:id="rId7"/>
    <p:sldId id="261" r:id="rId8"/>
    <p:sldId id="262" r:id="rId9"/>
    <p:sldId id="263" r:id="rId10"/>
    <p:sldId id="298" r:id="rId11"/>
    <p:sldId id="264" r:id="rId12"/>
    <p:sldId id="265" r:id="rId13"/>
    <p:sldId id="283" r:id="rId14"/>
    <p:sldId id="297" r:id="rId15"/>
    <p:sldId id="266" r:id="rId16"/>
    <p:sldId id="284" r:id="rId17"/>
    <p:sldId id="286" r:id="rId18"/>
    <p:sldId id="267" r:id="rId19"/>
    <p:sldId id="285" r:id="rId20"/>
    <p:sldId id="299" r:id="rId21"/>
    <p:sldId id="268" r:id="rId22"/>
    <p:sldId id="269" r:id="rId23"/>
    <p:sldId id="270" r:id="rId24"/>
    <p:sldId id="272" r:id="rId25"/>
    <p:sldId id="287" r:id="rId26"/>
    <p:sldId id="288" r:id="rId27"/>
    <p:sldId id="273" r:id="rId28"/>
    <p:sldId id="289" r:id="rId29"/>
    <p:sldId id="274" r:id="rId30"/>
    <p:sldId id="290" r:id="rId31"/>
    <p:sldId id="275" r:id="rId32"/>
    <p:sldId id="291" r:id="rId33"/>
    <p:sldId id="276" r:id="rId34"/>
    <p:sldId id="293" r:id="rId35"/>
    <p:sldId id="294" r:id="rId36"/>
    <p:sldId id="277" r:id="rId37"/>
    <p:sldId id="278"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showGuides="1">
      <p:cViewPr varScale="1">
        <p:scale>
          <a:sx n="63" d="100"/>
          <a:sy n="63" d="100"/>
        </p:scale>
        <p:origin x="9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5E311-DADD-4A08-8978-C49FA67EABDE}" type="datetimeFigureOut">
              <a:rPr lang="en-GB" smtClean="0"/>
              <a:t>15/06/2018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A6532-8BE6-4510-8B2D-9E8C35739FFF}" type="slidenum">
              <a:rPr lang="en-GB" smtClean="0"/>
              <a:t>‹#›</a:t>
            </a:fld>
            <a:endParaRPr lang="en-GB"/>
          </a:p>
        </p:txBody>
      </p:sp>
    </p:spTree>
    <p:extLst>
      <p:ext uri="{BB962C8B-B14F-4D97-AF65-F5344CB8AC3E}">
        <p14:creationId xmlns:p14="http://schemas.microsoft.com/office/powerpoint/2010/main" val="427439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DA56FD-E32A-4D33-8474-78EDD30A1BC8}"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250211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DA56FD-E32A-4D33-8474-78EDD30A1BC8}"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151450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DA56FD-E32A-4D33-8474-78EDD30A1BC8}"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275308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DA56FD-E32A-4D33-8474-78EDD30A1BC8}"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18753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DA56FD-E32A-4D33-8474-78EDD30A1BC8}"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33423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DA56FD-E32A-4D33-8474-78EDD30A1BC8}"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210875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DA56FD-E32A-4D33-8474-78EDD30A1BC8}" type="datetimeFigureOut">
              <a:rPr lang="en-GB" smtClean="0"/>
              <a:t>15/06/2018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16418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DA56FD-E32A-4D33-8474-78EDD30A1BC8}" type="datetimeFigureOut">
              <a:rPr lang="en-GB" smtClean="0"/>
              <a:t>15/06/2018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309701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A56FD-E32A-4D33-8474-78EDD30A1BC8}" type="datetimeFigureOut">
              <a:rPr lang="en-GB" smtClean="0"/>
              <a:t>15/06/2018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153406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DA56FD-E32A-4D33-8474-78EDD30A1BC8}"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383511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DA56FD-E32A-4D33-8474-78EDD30A1BC8}"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B40842-CE2F-4723-908F-C694F2E3F0D6}" type="slidenum">
              <a:rPr lang="en-GB" smtClean="0"/>
              <a:t>‹#›</a:t>
            </a:fld>
            <a:endParaRPr lang="en-GB"/>
          </a:p>
        </p:txBody>
      </p:sp>
    </p:spTree>
    <p:extLst>
      <p:ext uri="{BB962C8B-B14F-4D97-AF65-F5344CB8AC3E}">
        <p14:creationId xmlns:p14="http://schemas.microsoft.com/office/powerpoint/2010/main" val="177930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56FD-E32A-4D33-8474-78EDD30A1BC8}" type="datetimeFigureOut">
              <a:rPr lang="en-GB" smtClean="0"/>
              <a:t>15/06/2018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40842-CE2F-4723-908F-C694F2E3F0D6}" type="slidenum">
              <a:rPr lang="en-GB" smtClean="0"/>
              <a:t>‹#›</a:t>
            </a:fld>
            <a:endParaRPr lang="en-GB"/>
          </a:p>
        </p:txBody>
      </p:sp>
    </p:spTree>
    <p:extLst>
      <p:ext uri="{BB962C8B-B14F-4D97-AF65-F5344CB8AC3E}">
        <p14:creationId xmlns:p14="http://schemas.microsoft.com/office/powerpoint/2010/main" val="175320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0530" y="1356956"/>
            <a:ext cx="10529888" cy="4832092"/>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Explain what are management and leadership. </a:t>
            </a:r>
          </a:p>
          <a:p>
            <a:pPr marL="457200" indent="-457200">
              <a:buFont typeface="Arial" panose="020B0604020202020204" pitchFamily="34" charset="0"/>
              <a:buChar char="•"/>
            </a:pPr>
            <a:r>
              <a:rPr lang="en-GB" sz="2800" dirty="0"/>
              <a:t>Discuss the roles and objectives of management and leadership. </a:t>
            </a:r>
          </a:p>
          <a:p>
            <a:pPr marL="457200" indent="-457200">
              <a:buFont typeface="Arial" panose="020B0604020202020204" pitchFamily="34" charset="0"/>
              <a:buChar char="•"/>
            </a:pPr>
            <a:r>
              <a:rPr lang="en-GB" sz="2800" dirty="0"/>
              <a:t>Arrange the advantage and disadvantages of management objectives. </a:t>
            </a:r>
          </a:p>
          <a:p>
            <a:pPr marL="457200" indent="-457200">
              <a:buFont typeface="Arial" panose="020B0604020202020204" pitchFamily="34" charset="0"/>
              <a:buChar char="•"/>
            </a:pPr>
            <a:r>
              <a:rPr lang="en-GB" sz="2800" dirty="0"/>
              <a:t>Complete the written task on management of business by objectives. </a:t>
            </a:r>
          </a:p>
          <a:p>
            <a:pPr marL="457200" indent="-457200">
              <a:buFont typeface="Arial" panose="020B0604020202020204" pitchFamily="34" charset="0"/>
              <a:buChar char="•"/>
            </a:pPr>
            <a:r>
              <a:rPr lang="en-GB" sz="2800" dirty="0"/>
              <a:t>Explain McGregor’s theory X and Y workers. </a:t>
            </a:r>
          </a:p>
          <a:p>
            <a:pPr marL="457200" indent="-457200">
              <a:buFont typeface="Arial" panose="020B0604020202020204" pitchFamily="34" charset="0"/>
              <a:buChar char="•"/>
            </a:pPr>
            <a:r>
              <a:rPr lang="en-GB" sz="2800" dirty="0"/>
              <a:t>Show a YouTube video on McGregor’s theory. </a:t>
            </a:r>
          </a:p>
          <a:p>
            <a:pPr marL="457200" indent="-457200">
              <a:buFont typeface="Arial" panose="020B0604020202020204" pitchFamily="34" charset="0"/>
              <a:buChar char="•"/>
            </a:pPr>
            <a:r>
              <a:rPr lang="en-GB" sz="2800" dirty="0"/>
              <a:t>Analyse </a:t>
            </a:r>
            <a:r>
              <a:rPr lang="en-GB" sz="2800" dirty="0" err="1"/>
              <a:t>McGregors</a:t>
            </a:r>
            <a:r>
              <a:rPr lang="en-GB" sz="2800" dirty="0"/>
              <a:t> theory in a written task. </a:t>
            </a:r>
          </a:p>
          <a:p>
            <a:pPr marL="457200" indent="-457200">
              <a:buFont typeface="Arial" panose="020B0604020202020204" pitchFamily="34" charset="0"/>
              <a:buChar char="•"/>
            </a:pPr>
            <a:r>
              <a:rPr lang="en-GB" sz="2800" dirty="0"/>
              <a:t>Recap the aims and objectives for the session. </a:t>
            </a:r>
          </a:p>
        </p:txBody>
      </p:sp>
      <p:sp>
        <p:nvSpPr>
          <p:cNvPr id="6" name="Rectangle 5"/>
          <p:cNvSpPr/>
          <p:nvPr/>
        </p:nvSpPr>
        <p:spPr>
          <a:xfrm>
            <a:off x="1584619" y="309859"/>
            <a:ext cx="85941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and leadership </a:t>
            </a:r>
          </a:p>
        </p:txBody>
      </p:sp>
      <p:pic>
        <p:nvPicPr>
          <p:cNvPr id="7" name="Picture 6"/>
          <p:cNvPicPr>
            <a:picLocks noChangeAspect="1"/>
          </p:cNvPicPr>
          <p:nvPr/>
        </p:nvPicPr>
        <p:blipFill>
          <a:blip r:embed="rId2"/>
          <a:stretch>
            <a:fillRect/>
          </a:stretch>
        </p:blipFill>
        <p:spPr>
          <a:xfrm>
            <a:off x="9109084" y="4142351"/>
            <a:ext cx="2139365" cy="2385770"/>
          </a:xfrm>
          <a:prstGeom prst="rect">
            <a:avLst/>
          </a:prstGeom>
        </p:spPr>
      </p:pic>
    </p:spTree>
    <p:extLst>
      <p:ext uri="{BB962C8B-B14F-4D97-AF65-F5344CB8AC3E}">
        <p14:creationId xmlns:p14="http://schemas.microsoft.com/office/powerpoint/2010/main" val="3260212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6677" y="935181"/>
            <a:ext cx="9398643" cy="2677656"/>
          </a:xfrm>
          <a:prstGeom prst="rect">
            <a:avLst/>
          </a:prstGeom>
        </p:spPr>
        <p:txBody>
          <a:bodyPr wrap="square">
            <a:spAutoFit/>
          </a:bodyPr>
          <a:lstStyle/>
          <a:p>
            <a:endParaRPr lang="en-GB" sz="2800" dirty="0"/>
          </a:p>
          <a:p>
            <a:endParaRPr lang="en-GB" sz="2800" dirty="0"/>
          </a:p>
          <a:p>
            <a:r>
              <a:rPr lang="en-GB" sz="2800" dirty="0"/>
              <a:t>Drucker suggested that by </a:t>
            </a:r>
            <a:r>
              <a:rPr lang="en-GB" sz="2800" b="1" dirty="0"/>
              <a:t>working together to meet the same objectives</a:t>
            </a:r>
            <a:r>
              <a:rPr lang="en-GB" sz="2800" dirty="0"/>
              <a:t>, owners, managers and </a:t>
            </a:r>
            <a:r>
              <a:rPr lang="en-GB" sz="2800" b="1" dirty="0"/>
              <a:t>workers would have a clear structure </a:t>
            </a:r>
            <a:r>
              <a:rPr lang="en-GB" sz="2800" dirty="0"/>
              <a:t>and long-term strategy that give clear goals to all stakeholders in the organisation.</a:t>
            </a:r>
          </a:p>
        </p:txBody>
      </p:sp>
      <p:pic>
        <p:nvPicPr>
          <p:cNvPr id="3" name="Picture 2"/>
          <p:cNvPicPr>
            <a:picLocks noChangeAspect="1"/>
          </p:cNvPicPr>
          <p:nvPr/>
        </p:nvPicPr>
        <p:blipFill>
          <a:blip r:embed="rId2"/>
          <a:stretch>
            <a:fillRect/>
          </a:stretch>
        </p:blipFill>
        <p:spPr>
          <a:xfrm>
            <a:off x="1246211" y="609017"/>
            <a:ext cx="9699577" cy="652329"/>
          </a:xfrm>
          <a:prstGeom prst="rect">
            <a:avLst/>
          </a:prstGeom>
        </p:spPr>
      </p:pic>
      <p:pic>
        <p:nvPicPr>
          <p:cNvPr id="4" name="Picture 3"/>
          <p:cNvPicPr>
            <a:picLocks noChangeAspect="1"/>
          </p:cNvPicPr>
          <p:nvPr/>
        </p:nvPicPr>
        <p:blipFill>
          <a:blip r:embed="rId3"/>
          <a:stretch>
            <a:fillRect/>
          </a:stretch>
        </p:blipFill>
        <p:spPr>
          <a:xfrm>
            <a:off x="1396677" y="4057722"/>
            <a:ext cx="3495675" cy="1822455"/>
          </a:xfrm>
          <a:prstGeom prst="rect">
            <a:avLst/>
          </a:prstGeom>
        </p:spPr>
      </p:pic>
      <p:pic>
        <p:nvPicPr>
          <p:cNvPr id="5" name="Picture 4"/>
          <p:cNvPicPr>
            <a:picLocks noChangeAspect="1"/>
          </p:cNvPicPr>
          <p:nvPr/>
        </p:nvPicPr>
        <p:blipFill>
          <a:blip r:embed="rId4"/>
          <a:stretch>
            <a:fillRect/>
          </a:stretch>
        </p:blipFill>
        <p:spPr>
          <a:xfrm>
            <a:off x="6470073" y="3873957"/>
            <a:ext cx="2923741" cy="2189984"/>
          </a:xfrm>
          <a:prstGeom prst="rect">
            <a:avLst/>
          </a:prstGeom>
        </p:spPr>
      </p:pic>
    </p:spTree>
    <p:extLst>
      <p:ext uri="{BB962C8B-B14F-4D97-AF65-F5344CB8AC3E}">
        <p14:creationId xmlns:p14="http://schemas.microsoft.com/office/powerpoint/2010/main" val="262270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848" y="1170418"/>
            <a:ext cx="10358438" cy="5262979"/>
          </a:xfrm>
          <a:prstGeom prst="rect">
            <a:avLst/>
          </a:prstGeom>
        </p:spPr>
        <p:txBody>
          <a:bodyPr wrap="square">
            <a:spAutoFit/>
          </a:bodyPr>
          <a:lstStyle/>
          <a:p>
            <a:r>
              <a:rPr lang="en-GB" sz="2800" dirty="0"/>
              <a:t>An important aspect of MBO is the </a:t>
            </a:r>
            <a:r>
              <a:rPr lang="en-GB" sz="2800" b="1" dirty="0">
                <a:solidFill>
                  <a:srgbClr val="FF0000"/>
                </a:solidFill>
              </a:rPr>
              <a:t>participative setting of objectives </a:t>
            </a:r>
            <a:r>
              <a:rPr lang="en-GB" sz="2800" b="1" dirty="0"/>
              <a:t>and planning a course of action to achieve the objectives.</a:t>
            </a:r>
            <a:r>
              <a:rPr lang="en-GB" sz="2800" dirty="0"/>
              <a:t> By including employees with the goal setting and the course of action to reach those objectives, they are </a:t>
            </a:r>
            <a:r>
              <a:rPr lang="en-GB" sz="2800" b="1" dirty="0"/>
              <a:t>more likely to be motivated </a:t>
            </a:r>
            <a:r>
              <a:rPr lang="en-GB" sz="2800" dirty="0"/>
              <a:t>and carry out their responsibilities to the best of their abilities. </a:t>
            </a:r>
          </a:p>
          <a:p>
            <a:endParaRPr lang="en-GB" sz="2800" dirty="0"/>
          </a:p>
          <a:p>
            <a:endParaRPr lang="en-GB" sz="2800" dirty="0"/>
          </a:p>
          <a:p>
            <a:endParaRPr lang="en-GB" sz="2800" dirty="0"/>
          </a:p>
          <a:p>
            <a:endParaRPr lang="en-GB" sz="2800" dirty="0"/>
          </a:p>
          <a:p>
            <a:r>
              <a:rPr lang="en-GB" sz="2800" dirty="0"/>
              <a:t>When the plans have been carried out it is </a:t>
            </a:r>
            <a:r>
              <a:rPr lang="en-GB" sz="2800" b="1" dirty="0"/>
              <a:t>essential that the work is monitored</a:t>
            </a:r>
            <a:r>
              <a:rPr lang="en-GB" sz="2800" dirty="0"/>
              <a:t> to </a:t>
            </a:r>
            <a:r>
              <a:rPr lang="en-GB" sz="2800" b="1" dirty="0"/>
              <a:t>measure the actual performance </a:t>
            </a:r>
            <a:r>
              <a:rPr lang="en-GB" sz="2800" dirty="0"/>
              <a:t>against the actual standards set. </a:t>
            </a:r>
          </a:p>
        </p:txBody>
      </p:sp>
      <p:pic>
        <p:nvPicPr>
          <p:cNvPr id="4" name="Picture 3"/>
          <p:cNvPicPr>
            <a:picLocks noChangeAspect="1"/>
          </p:cNvPicPr>
          <p:nvPr/>
        </p:nvPicPr>
        <p:blipFill>
          <a:blip r:embed="rId2"/>
          <a:stretch>
            <a:fillRect/>
          </a:stretch>
        </p:blipFill>
        <p:spPr>
          <a:xfrm>
            <a:off x="1215254" y="373923"/>
            <a:ext cx="9699577" cy="652329"/>
          </a:xfrm>
          <a:prstGeom prst="rect">
            <a:avLst/>
          </a:prstGeom>
        </p:spPr>
      </p:pic>
      <p:pic>
        <p:nvPicPr>
          <p:cNvPr id="5" name="Picture 4"/>
          <p:cNvPicPr>
            <a:picLocks noChangeAspect="1"/>
          </p:cNvPicPr>
          <p:nvPr/>
        </p:nvPicPr>
        <p:blipFill>
          <a:blip r:embed="rId3"/>
          <a:stretch>
            <a:fillRect/>
          </a:stretch>
        </p:blipFill>
        <p:spPr>
          <a:xfrm>
            <a:off x="6884894" y="3581139"/>
            <a:ext cx="3925930" cy="1396537"/>
          </a:xfrm>
          <a:prstGeom prst="rect">
            <a:avLst/>
          </a:prstGeom>
        </p:spPr>
      </p:pic>
      <p:pic>
        <p:nvPicPr>
          <p:cNvPr id="6" name="Picture 5"/>
          <p:cNvPicPr>
            <a:picLocks noChangeAspect="1"/>
          </p:cNvPicPr>
          <p:nvPr/>
        </p:nvPicPr>
        <p:blipFill>
          <a:blip r:embed="rId4"/>
          <a:stretch>
            <a:fillRect/>
          </a:stretch>
        </p:blipFill>
        <p:spPr>
          <a:xfrm>
            <a:off x="2244437" y="3581139"/>
            <a:ext cx="4208533" cy="1195907"/>
          </a:xfrm>
          <a:prstGeom prst="rect">
            <a:avLst/>
          </a:prstGeom>
        </p:spPr>
      </p:pic>
    </p:spTree>
    <p:extLst>
      <p:ext uri="{BB962C8B-B14F-4D97-AF65-F5344CB8AC3E}">
        <p14:creationId xmlns:p14="http://schemas.microsoft.com/office/powerpoint/2010/main" val="42411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612" y="1133178"/>
            <a:ext cx="10225535" cy="3970318"/>
          </a:xfrm>
          <a:prstGeom prst="rect">
            <a:avLst/>
          </a:prstGeom>
        </p:spPr>
        <p:txBody>
          <a:bodyPr wrap="square">
            <a:spAutoFit/>
          </a:bodyPr>
          <a:lstStyle/>
          <a:p>
            <a:endParaRPr lang="en-GB" sz="2800" dirty="0"/>
          </a:p>
          <a:p>
            <a:pPr marL="514350" indent="-514350">
              <a:buFont typeface="+mj-lt"/>
              <a:buAutoNum type="arabicPeriod"/>
            </a:pPr>
            <a:r>
              <a:rPr lang="en-GB" sz="2800" b="1" dirty="0"/>
              <a:t>Review objectives </a:t>
            </a:r>
            <a:r>
              <a:rPr lang="en-GB" sz="2800" dirty="0"/>
              <a:t>for the whole business (corporate objectives)</a:t>
            </a:r>
          </a:p>
          <a:p>
            <a:r>
              <a:rPr lang="en-GB" sz="2800" dirty="0"/>
              <a:t> </a:t>
            </a:r>
          </a:p>
          <a:p>
            <a:r>
              <a:rPr lang="en-GB" sz="2800" dirty="0"/>
              <a:t>2.  </a:t>
            </a:r>
            <a:r>
              <a:rPr lang="en-GB" sz="2800" b="1" dirty="0"/>
              <a:t>Set objectives for the management </a:t>
            </a:r>
            <a:r>
              <a:rPr lang="en-GB" sz="2800" dirty="0"/>
              <a:t>of the diﬀerent functions of the business</a:t>
            </a:r>
          </a:p>
          <a:p>
            <a:r>
              <a:rPr lang="en-GB" sz="2800" dirty="0"/>
              <a:t> </a:t>
            </a:r>
          </a:p>
          <a:p>
            <a:r>
              <a:rPr lang="en-GB" sz="2800" dirty="0"/>
              <a:t>3. </a:t>
            </a:r>
            <a:r>
              <a:rPr lang="en-GB" sz="2800" b="1" dirty="0"/>
              <a:t>Set objectives for individual depart</a:t>
            </a:r>
            <a:r>
              <a:rPr lang="en-GB" sz="2800" dirty="0"/>
              <a:t>ments and workers</a:t>
            </a:r>
          </a:p>
          <a:p>
            <a:r>
              <a:rPr lang="en-GB" sz="2800" dirty="0"/>
              <a:t> </a:t>
            </a:r>
          </a:p>
          <a:p>
            <a:endParaRPr lang="en-GB" sz="2800" dirty="0"/>
          </a:p>
        </p:txBody>
      </p:sp>
      <p:sp>
        <p:nvSpPr>
          <p:cNvPr id="3" name="Rectangle 2"/>
          <p:cNvSpPr/>
          <p:nvPr/>
        </p:nvSpPr>
        <p:spPr>
          <a:xfrm>
            <a:off x="875853" y="209848"/>
            <a:ext cx="1044029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by objectives process </a:t>
            </a:r>
          </a:p>
        </p:txBody>
      </p:sp>
      <p:pic>
        <p:nvPicPr>
          <p:cNvPr id="5" name="Picture 4"/>
          <p:cNvPicPr>
            <a:picLocks noChangeAspect="1"/>
          </p:cNvPicPr>
          <p:nvPr/>
        </p:nvPicPr>
        <p:blipFill>
          <a:blip r:embed="rId2"/>
          <a:stretch>
            <a:fillRect/>
          </a:stretch>
        </p:blipFill>
        <p:spPr>
          <a:xfrm>
            <a:off x="1248208" y="4580659"/>
            <a:ext cx="2657475" cy="1714500"/>
          </a:xfrm>
          <a:prstGeom prst="rect">
            <a:avLst/>
          </a:prstGeom>
        </p:spPr>
      </p:pic>
      <p:pic>
        <p:nvPicPr>
          <p:cNvPr id="7" name="Picture 6"/>
          <p:cNvPicPr>
            <a:picLocks noChangeAspect="1"/>
          </p:cNvPicPr>
          <p:nvPr/>
        </p:nvPicPr>
        <p:blipFill>
          <a:blip r:embed="rId3"/>
          <a:stretch>
            <a:fillRect/>
          </a:stretch>
        </p:blipFill>
        <p:spPr>
          <a:xfrm>
            <a:off x="6096000" y="4580659"/>
            <a:ext cx="2914650" cy="1571625"/>
          </a:xfrm>
          <a:prstGeom prst="rect">
            <a:avLst/>
          </a:prstGeom>
        </p:spPr>
      </p:pic>
    </p:spTree>
    <p:extLst>
      <p:ext uri="{BB962C8B-B14F-4D97-AF65-F5344CB8AC3E}">
        <p14:creationId xmlns:p14="http://schemas.microsoft.com/office/powerpoint/2010/main" val="402290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436" y="1618774"/>
            <a:ext cx="9144000" cy="2246769"/>
          </a:xfrm>
          <a:prstGeom prst="rect">
            <a:avLst/>
          </a:prstGeom>
        </p:spPr>
        <p:txBody>
          <a:bodyPr wrap="square">
            <a:spAutoFit/>
          </a:bodyPr>
          <a:lstStyle/>
          <a:p>
            <a:r>
              <a:rPr lang="en-GB" sz="2800" dirty="0"/>
              <a:t>4</a:t>
            </a:r>
            <a:r>
              <a:rPr lang="en-GB" sz="2800" b="1" dirty="0"/>
              <a:t>. </a:t>
            </a:r>
            <a:r>
              <a:rPr lang="en-GB" sz="2800" b="1" dirty="0">
                <a:solidFill>
                  <a:srgbClr val="FF0000"/>
                </a:solidFill>
              </a:rPr>
              <a:t>Monitor progress </a:t>
            </a:r>
            <a:r>
              <a:rPr lang="en-GB" sz="2800" dirty="0"/>
              <a:t>– managers and workers check to see if the objectives are being reached</a:t>
            </a:r>
          </a:p>
          <a:p>
            <a:r>
              <a:rPr lang="en-GB" sz="2800" dirty="0"/>
              <a:t> </a:t>
            </a:r>
          </a:p>
          <a:p>
            <a:r>
              <a:rPr lang="en-GB" sz="2800" dirty="0"/>
              <a:t>5. </a:t>
            </a:r>
            <a:r>
              <a:rPr lang="en-GB" sz="2800" b="1" dirty="0">
                <a:solidFill>
                  <a:srgbClr val="FF0000"/>
                </a:solidFill>
              </a:rPr>
              <a:t>Evaluate performance </a:t>
            </a:r>
            <a:r>
              <a:rPr lang="en-GB" sz="2800" dirty="0"/>
              <a:t>and give reward if the objectives were reached</a:t>
            </a:r>
          </a:p>
        </p:txBody>
      </p:sp>
      <p:pic>
        <p:nvPicPr>
          <p:cNvPr id="3" name="Picture 2"/>
          <p:cNvPicPr>
            <a:picLocks noChangeAspect="1"/>
          </p:cNvPicPr>
          <p:nvPr/>
        </p:nvPicPr>
        <p:blipFill>
          <a:blip r:embed="rId2"/>
          <a:stretch>
            <a:fillRect/>
          </a:stretch>
        </p:blipFill>
        <p:spPr>
          <a:xfrm>
            <a:off x="1168282" y="522894"/>
            <a:ext cx="9998307" cy="640135"/>
          </a:xfrm>
          <a:prstGeom prst="rect">
            <a:avLst/>
          </a:prstGeom>
        </p:spPr>
      </p:pic>
      <p:pic>
        <p:nvPicPr>
          <p:cNvPr id="4" name="Picture 3"/>
          <p:cNvPicPr>
            <a:picLocks noChangeAspect="1"/>
          </p:cNvPicPr>
          <p:nvPr/>
        </p:nvPicPr>
        <p:blipFill>
          <a:blip r:embed="rId3"/>
          <a:stretch>
            <a:fillRect/>
          </a:stretch>
        </p:blipFill>
        <p:spPr>
          <a:xfrm>
            <a:off x="1595436" y="4321288"/>
            <a:ext cx="2847975" cy="1600200"/>
          </a:xfrm>
          <a:prstGeom prst="rect">
            <a:avLst/>
          </a:prstGeom>
        </p:spPr>
      </p:pic>
      <p:pic>
        <p:nvPicPr>
          <p:cNvPr id="5" name="Picture 4"/>
          <p:cNvPicPr>
            <a:picLocks noChangeAspect="1"/>
          </p:cNvPicPr>
          <p:nvPr/>
        </p:nvPicPr>
        <p:blipFill>
          <a:blip r:embed="rId4"/>
          <a:stretch>
            <a:fillRect/>
          </a:stretch>
        </p:blipFill>
        <p:spPr>
          <a:xfrm>
            <a:off x="6373093" y="3536344"/>
            <a:ext cx="3011198" cy="3011198"/>
          </a:xfrm>
          <a:prstGeom prst="rect">
            <a:avLst/>
          </a:prstGeom>
        </p:spPr>
      </p:pic>
    </p:spTree>
    <p:extLst>
      <p:ext uri="{BB962C8B-B14F-4D97-AF65-F5344CB8AC3E}">
        <p14:creationId xmlns:p14="http://schemas.microsoft.com/office/powerpoint/2010/main" val="162293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643" y="300940"/>
            <a:ext cx="11250593" cy="6331593"/>
          </a:xfrm>
          <a:prstGeom prst="rect">
            <a:avLst/>
          </a:prstGeom>
        </p:spPr>
      </p:pic>
    </p:spTree>
    <p:extLst>
      <p:ext uri="{BB962C8B-B14F-4D97-AF65-F5344CB8AC3E}">
        <p14:creationId xmlns:p14="http://schemas.microsoft.com/office/powerpoint/2010/main" val="92299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9909" y="1435814"/>
            <a:ext cx="9786937" cy="3970318"/>
          </a:xfrm>
          <a:prstGeom prst="rect">
            <a:avLst/>
          </a:prstGeom>
        </p:spPr>
        <p:txBody>
          <a:bodyPr wrap="square">
            <a:spAutoFit/>
          </a:bodyPr>
          <a:lstStyle/>
          <a:p>
            <a:r>
              <a:rPr lang="en-GB" sz="2800" dirty="0"/>
              <a:t>• </a:t>
            </a:r>
            <a:r>
              <a:rPr lang="en-GB" sz="2800" b="1" dirty="0"/>
              <a:t>Improved management control </a:t>
            </a:r>
            <a:r>
              <a:rPr lang="en-GB" sz="2800" dirty="0"/>
              <a:t>of the organisation. Managers know who is doing what and what they are supposed to be achieving. </a:t>
            </a:r>
            <a:r>
              <a:rPr lang="en-GB" sz="2800" b="1" dirty="0"/>
              <a:t>Clarity of goals. </a:t>
            </a:r>
          </a:p>
          <a:p>
            <a:endParaRPr lang="en-GB" sz="2800" dirty="0"/>
          </a:p>
          <a:p>
            <a:r>
              <a:rPr lang="en-GB" sz="2800" dirty="0"/>
              <a:t>• Improved</a:t>
            </a:r>
            <a:r>
              <a:rPr lang="en-GB" sz="2800" b="1" dirty="0"/>
              <a:t> financial control. </a:t>
            </a:r>
            <a:r>
              <a:rPr lang="en-GB" sz="2800" dirty="0"/>
              <a:t>Part of the setting of the objectives process is monitoring expenditure and revenues. Any changes from (variances from) budgeted amounts need to be explained and reacted to. </a:t>
            </a:r>
          </a:p>
          <a:p>
            <a:endParaRPr lang="en-GB" sz="2800" dirty="0"/>
          </a:p>
        </p:txBody>
      </p:sp>
      <p:sp>
        <p:nvSpPr>
          <p:cNvPr id="3" name="Rectangle 2"/>
          <p:cNvSpPr/>
          <p:nvPr/>
        </p:nvSpPr>
        <p:spPr>
          <a:xfrm>
            <a:off x="1003374" y="415256"/>
            <a:ext cx="10320005" cy="707886"/>
          </a:xfrm>
          <a:prstGeom prst="rect">
            <a:avLst/>
          </a:prstGeom>
          <a:noFill/>
        </p:spPr>
        <p:txBody>
          <a:bodyPr wrap="none" lIns="91440" tIns="45720" rIns="91440" bIns="45720">
            <a:spAutoFit/>
          </a:bodyPr>
          <a:lstStyle/>
          <a:p>
            <a:pPr algn="ctr"/>
            <a:r>
              <a:rPr lang="en-GB"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Advantages of management by </a:t>
            </a:r>
            <a:r>
              <a:rPr lang="en-GB"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objectives (A04)</a:t>
            </a:r>
            <a:endParaRPr lang="en-GB"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486026" y="4596159"/>
            <a:ext cx="1716547" cy="1619945"/>
          </a:xfrm>
          <a:prstGeom prst="rect">
            <a:avLst/>
          </a:prstGeom>
        </p:spPr>
      </p:pic>
      <p:pic>
        <p:nvPicPr>
          <p:cNvPr id="6" name="Picture 5"/>
          <p:cNvPicPr>
            <a:picLocks noChangeAspect="1"/>
          </p:cNvPicPr>
          <p:nvPr/>
        </p:nvPicPr>
        <p:blipFill>
          <a:blip r:embed="rId3"/>
          <a:stretch>
            <a:fillRect/>
          </a:stretch>
        </p:blipFill>
        <p:spPr>
          <a:xfrm>
            <a:off x="4659950" y="4724399"/>
            <a:ext cx="1877293" cy="1702291"/>
          </a:xfrm>
          <a:prstGeom prst="rect">
            <a:avLst/>
          </a:prstGeom>
        </p:spPr>
      </p:pic>
    </p:spTree>
    <p:extLst>
      <p:ext uri="{BB962C8B-B14F-4D97-AF65-F5344CB8AC3E}">
        <p14:creationId xmlns:p14="http://schemas.microsoft.com/office/powerpoint/2010/main" val="304829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588" y="1342292"/>
            <a:ext cx="10115550" cy="5262979"/>
          </a:xfrm>
          <a:prstGeom prst="rect">
            <a:avLst/>
          </a:prstGeom>
        </p:spPr>
        <p:txBody>
          <a:bodyPr wrap="square">
            <a:spAutoFit/>
          </a:bodyPr>
          <a:lstStyle/>
          <a:p>
            <a:r>
              <a:rPr lang="en-GB" sz="2800" dirty="0"/>
              <a:t>• The work of departments and managers are co-ordinated. </a:t>
            </a:r>
            <a:r>
              <a:rPr lang="en-GB" sz="2800" b="1" dirty="0"/>
              <a:t>Everyone is working together </a:t>
            </a:r>
            <a:r>
              <a:rPr lang="en-GB" sz="2800" dirty="0"/>
              <a:t>towards a common goal. </a:t>
            </a:r>
          </a:p>
          <a:p>
            <a:endParaRPr lang="en-GB" sz="2800" dirty="0"/>
          </a:p>
          <a:p>
            <a:endParaRPr lang="en-GB" sz="2800" dirty="0"/>
          </a:p>
          <a:p>
            <a:endParaRPr lang="en-GB" sz="2800" dirty="0"/>
          </a:p>
          <a:p>
            <a:endParaRPr lang="en-GB" sz="2800" dirty="0"/>
          </a:p>
          <a:p>
            <a:r>
              <a:rPr lang="en-GB" sz="2800" dirty="0"/>
              <a:t>• It can </a:t>
            </a:r>
            <a:r>
              <a:rPr lang="en-GB" sz="2800" b="1" dirty="0"/>
              <a:t>motivate the workforce</a:t>
            </a:r>
            <a:r>
              <a:rPr lang="en-GB" sz="2800" dirty="0"/>
              <a:t>. When managers at all levels are involved in setting and agreeing objectives they will have a commitment to ensuring that objectives and goals are achieved. </a:t>
            </a:r>
            <a:r>
              <a:rPr lang="en-GB" sz="2800" b="1" dirty="0">
                <a:solidFill>
                  <a:srgbClr val="FF0000"/>
                </a:solidFill>
              </a:rPr>
              <a:t>Involving all employees in the whole process of goal setting will give employee empowerment.</a:t>
            </a:r>
            <a:r>
              <a:rPr lang="en-GB" sz="2800" dirty="0"/>
              <a:t> This increases employee job satisfaction and commitment. </a:t>
            </a:r>
          </a:p>
        </p:txBody>
      </p:sp>
      <p:pic>
        <p:nvPicPr>
          <p:cNvPr id="4" name="Picture 3"/>
          <p:cNvPicPr>
            <a:picLocks noChangeAspect="1"/>
          </p:cNvPicPr>
          <p:nvPr/>
        </p:nvPicPr>
        <p:blipFill>
          <a:blip r:embed="rId2"/>
          <a:stretch>
            <a:fillRect/>
          </a:stretch>
        </p:blipFill>
        <p:spPr>
          <a:xfrm>
            <a:off x="6871856" y="2521527"/>
            <a:ext cx="2799050" cy="1180234"/>
          </a:xfrm>
          <a:prstGeom prst="rect">
            <a:avLst/>
          </a:prstGeom>
        </p:spPr>
      </p:pic>
      <p:pic>
        <p:nvPicPr>
          <p:cNvPr id="5" name="Picture 4"/>
          <p:cNvPicPr>
            <a:picLocks noChangeAspect="1"/>
          </p:cNvPicPr>
          <p:nvPr/>
        </p:nvPicPr>
        <p:blipFill>
          <a:blip r:embed="rId3"/>
          <a:stretch>
            <a:fillRect/>
          </a:stretch>
        </p:blipFill>
        <p:spPr>
          <a:xfrm>
            <a:off x="2437968" y="2341979"/>
            <a:ext cx="3380508" cy="1359782"/>
          </a:xfrm>
          <a:prstGeom prst="rect">
            <a:avLst/>
          </a:prstGeom>
        </p:spPr>
      </p:pic>
      <p:pic>
        <p:nvPicPr>
          <p:cNvPr id="6" name="Picture 5"/>
          <p:cNvPicPr>
            <a:picLocks noChangeAspect="1"/>
          </p:cNvPicPr>
          <p:nvPr/>
        </p:nvPicPr>
        <p:blipFill>
          <a:blip r:embed="rId4"/>
          <a:stretch>
            <a:fillRect/>
          </a:stretch>
        </p:blipFill>
        <p:spPr>
          <a:xfrm>
            <a:off x="1102404" y="508814"/>
            <a:ext cx="10040982" cy="487722"/>
          </a:xfrm>
          <a:prstGeom prst="rect">
            <a:avLst/>
          </a:prstGeom>
        </p:spPr>
      </p:pic>
    </p:spTree>
    <p:extLst>
      <p:ext uri="{BB962C8B-B14F-4D97-AF65-F5344CB8AC3E}">
        <p14:creationId xmlns:p14="http://schemas.microsoft.com/office/powerpoint/2010/main" val="271191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438" y="1037491"/>
            <a:ext cx="10272713" cy="5109091"/>
          </a:xfrm>
          <a:prstGeom prst="rect">
            <a:avLst/>
          </a:prstGeom>
        </p:spPr>
        <p:txBody>
          <a:bodyPr wrap="square">
            <a:spAutoFit/>
          </a:bodyPr>
          <a:lstStyle/>
          <a:p>
            <a:endParaRPr lang="en-GB" sz="2800" dirty="0"/>
          </a:p>
          <a:p>
            <a:r>
              <a:rPr lang="en-GB" sz="2800" dirty="0"/>
              <a:t>• It allows </a:t>
            </a:r>
            <a:r>
              <a:rPr lang="en-GB" sz="2800" b="1" dirty="0"/>
              <a:t>managers to be aware of their responsibilities</a:t>
            </a:r>
            <a:r>
              <a:rPr lang="en-GB" sz="2800" dirty="0"/>
              <a:t>. Managers are aware of what they should be achieving and how their role fits in with organisational objectives.</a:t>
            </a:r>
          </a:p>
          <a:p>
            <a:endParaRPr lang="en-GB" sz="2800" dirty="0"/>
          </a:p>
          <a:p>
            <a:endParaRPr lang="en-GB" sz="2800" dirty="0"/>
          </a:p>
          <a:p>
            <a:endParaRPr lang="en-GB" sz="2800" dirty="0"/>
          </a:p>
          <a:p>
            <a:endParaRPr lang="en-GB" sz="2800" dirty="0"/>
          </a:p>
          <a:p>
            <a:r>
              <a:rPr lang="en-GB" sz="2800" dirty="0"/>
              <a:t>• It can improve </a:t>
            </a:r>
            <a:r>
              <a:rPr lang="en-GB" sz="2800" b="1" dirty="0"/>
              <a:t>communication systems </a:t>
            </a:r>
            <a:r>
              <a:rPr lang="en-GB" sz="2800" dirty="0"/>
              <a:t>within the organisation. The process of setting and agreeing objectives will itself involve communication both up and down the hierarchy.</a:t>
            </a:r>
          </a:p>
          <a:p>
            <a:endParaRPr lang="en-GB" dirty="0"/>
          </a:p>
        </p:txBody>
      </p:sp>
      <p:pic>
        <p:nvPicPr>
          <p:cNvPr id="4" name="Picture 3"/>
          <p:cNvPicPr>
            <a:picLocks noChangeAspect="1"/>
          </p:cNvPicPr>
          <p:nvPr/>
        </p:nvPicPr>
        <p:blipFill>
          <a:blip r:embed="rId2"/>
          <a:stretch>
            <a:fillRect/>
          </a:stretch>
        </p:blipFill>
        <p:spPr>
          <a:xfrm>
            <a:off x="8265356" y="2632363"/>
            <a:ext cx="1904314" cy="1426397"/>
          </a:xfrm>
          <a:prstGeom prst="rect">
            <a:avLst/>
          </a:prstGeom>
        </p:spPr>
      </p:pic>
      <p:pic>
        <p:nvPicPr>
          <p:cNvPr id="5" name="Picture 4"/>
          <p:cNvPicPr>
            <a:picLocks noChangeAspect="1"/>
          </p:cNvPicPr>
          <p:nvPr/>
        </p:nvPicPr>
        <p:blipFill>
          <a:blip r:embed="rId3"/>
          <a:stretch>
            <a:fillRect/>
          </a:stretch>
        </p:blipFill>
        <p:spPr>
          <a:xfrm>
            <a:off x="1832392" y="3015686"/>
            <a:ext cx="5383483" cy="1152700"/>
          </a:xfrm>
          <a:prstGeom prst="rect">
            <a:avLst/>
          </a:prstGeom>
        </p:spPr>
      </p:pic>
      <p:pic>
        <p:nvPicPr>
          <p:cNvPr id="6" name="Picture 5"/>
          <p:cNvPicPr>
            <a:picLocks noChangeAspect="1"/>
          </p:cNvPicPr>
          <p:nvPr/>
        </p:nvPicPr>
        <p:blipFill>
          <a:blip r:embed="rId4"/>
          <a:stretch>
            <a:fillRect/>
          </a:stretch>
        </p:blipFill>
        <p:spPr>
          <a:xfrm>
            <a:off x="1062303" y="544541"/>
            <a:ext cx="10040982" cy="487722"/>
          </a:xfrm>
          <a:prstGeom prst="rect">
            <a:avLst/>
          </a:prstGeom>
        </p:spPr>
      </p:pic>
    </p:spTree>
    <p:extLst>
      <p:ext uri="{BB962C8B-B14F-4D97-AF65-F5344CB8AC3E}">
        <p14:creationId xmlns:p14="http://schemas.microsoft.com/office/powerpoint/2010/main" val="82622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985" y="1403576"/>
            <a:ext cx="10487025" cy="3970318"/>
          </a:xfrm>
          <a:prstGeom prst="rect">
            <a:avLst/>
          </a:prstGeom>
        </p:spPr>
        <p:txBody>
          <a:bodyPr wrap="square">
            <a:spAutoFit/>
          </a:bodyPr>
          <a:lstStyle/>
          <a:p>
            <a:r>
              <a:rPr lang="en-GB" sz="2800" dirty="0"/>
              <a:t>• Management </a:t>
            </a:r>
            <a:r>
              <a:rPr lang="en-GB" sz="2800" b="1" dirty="0"/>
              <a:t>time is spent </a:t>
            </a:r>
            <a:r>
              <a:rPr lang="en-GB" sz="2800" dirty="0"/>
              <a:t>on the </a:t>
            </a:r>
            <a:r>
              <a:rPr lang="en-GB" sz="2800" b="1" dirty="0"/>
              <a:t>process of setting objectives </a:t>
            </a:r>
            <a:r>
              <a:rPr lang="en-GB" sz="2800" dirty="0"/>
              <a:t>rather than managing the organisation.</a:t>
            </a:r>
          </a:p>
          <a:p>
            <a:endParaRPr lang="en-GB" sz="2800" dirty="0"/>
          </a:p>
          <a:p>
            <a:r>
              <a:rPr lang="en-GB" sz="2800" dirty="0"/>
              <a:t> • The </a:t>
            </a:r>
            <a:r>
              <a:rPr lang="en-GB" sz="2800" b="1" dirty="0"/>
              <a:t>ever-changing business environment</a:t>
            </a:r>
            <a:r>
              <a:rPr lang="en-GB" sz="2800" dirty="0"/>
              <a:t> or context in which the </a:t>
            </a:r>
            <a:r>
              <a:rPr lang="en-GB" sz="2800" b="1" dirty="0"/>
              <a:t>goals are set may change over time </a:t>
            </a:r>
            <a:r>
              <a:rPr lang="en-GB" sz="2800" dirty="0"/>
              <a:t>making the objectives unrealistic. </a:t>
            </a:r>
          </a:p>
          <a:p>
            <a:endParaRPr lang="en-GB" sz="2800" dirty="0"/>
          </a:p>
          <a:p>
            <a:r>
              <a:rPr lang="en-GB" sz="2800" dirty="0"/>
              <a:t>• </a:t>
            </a:r>
            <a:r>
              <a:rPr lang="en-GB" sz="2800" b="1" dirty="0"/>
              <a:t>Demotivation and breakdown of working relationships.</a:t>
            </a:r>
            <a:r>
              <a:rPr lang="en-GB" sz="2800" dirty="0"/>
              <a:t> If all levels of hierarchy are not involved in setting objectives, then they may not be committed to them. </a:t>
            </a:r>
          </a:p>
        </p:txBody>
      </p:sp>
      <p:sp>
        <p:nvSpPr>
          <p:cNvPr id="3" name="Rectangle 2"/>
          <p:cNvSpPr/>
          <p:nvPr/>
        </p:nvSpPr>
        <p:spPr>
          <a:xfrm>
            <a:off x="859985" y="382607"/>
            <a:ext cx="10364889" cy="707886"/>
          </a:xfrm>
          <a:prstGeom prst="rect">
            <a:avLst/>
          </a:prstGeom>
          <a:noFill/>
        </p:spPr>
        <p:txBody>
          <a:bodyPr wrap="none" lIns="91440" tIns="45720" rIns="91440" bIns="45720">
            <a:spAutoFit/>
          </a:bodyPr>
          <a:lstStyle/>
          <a:p>
            <a:pPr algn="ctr"/>
            <a:r>
              <a:rPr lang="en-GB"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Disadvantages management by </a:t>
            </a:r>
            <a:r>
              <a:rPr lang="en-GB"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objectives (A04)</a:t>
            </a:r>
            <a:endParaRPr lang="en-GB"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342913" y="4994292"/>
            <a:ext cx="2240227" cy="1485368"/>
          </a:xfrm>
          <a:prstGeom prst="rect">
            <a:avLst/>
          </a:prstGeom>
        </p:spPr>
      </p:pic>
      <p:pic>
        <p:nvPicPr>
          <p:cNvPr id="6" name="Picture 5"/>
          <p:cNvPicPr>
            <a:picLocks noChangeAspect="1"/>
          </p:cNvPicPr>
          <p:nvPr/>
        </p:nvPicPr>
        <p:blipFill>
          <a:blip r:embed="rId3"/>
          <a:stretch>
            <a:fillRect/>
          </a:stretch>
        </p:blipFill>
        <p:spPr>
          <a:xfrm>
            <a:off x="4717989" y="5122310"/>
            <a:ext cx="1972457" cy="1272553"/>
          </a:xfrm>
          <a:prstGeom prst="rect">
            <a:avLst/>
          </a:prstGeom>
        </p:spPr>
      </p:pic>
    </p:spTree>
    <p:extLst>
      <p:ext uri="{BB962C8B-B14F-4D97-AF65-F5344CB8AC3E}">
        <p14:creationId xmlns:p14="http://schemas.microsoft.com/office/powerpoint/2010/main" val="221531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556" y="1567252"/>
            <a:ext cx="9386888" cy="4832092"/>
          </a:xfrm>
          <a:prstGeom prst="rect">
            <a:avLst/>
          </a:prstGeom>
        </p:spPr>
        <p:txBody>
          <a:bodyPr wrap="square">
            <a:spAutoFit/>
          </a:bodyPr>
          <a:lstStyle/>
          <a:p>
            <a:r>
              <a:rPr lang="en-GB" sz="2800" dirty="0"/>
              <a:t>• </a:t>
            </a:r>
            <a:r>
              <a:rPr lang="en-GB" sz="2800" b="1" dirty="0"/>
              <a:t>Objectives</a:t>
            </a:r>
            <a:r>
              <a:rPr lang="en-GB" sz="2800" dirty="0"/>
              <a:t> can be seen as a </a:t>
            </a:r>
            <a:r>
              <a:rPr lang="en-GB" sz="2800" b="1" dirty="0"/>
              <a:t>form of management control. </a:t>
            </a:r>
          </a:p>
          <a:p>
            <a:endParaRPr lang="en-GB" sz="2800" dirty="0"/>
          </a:p>
          <a:p>
            <a:endParaRPr lang="en-GB" sz="2800" dirty="0" smtClean="0"/>
          </a:p>
          <a:p>
            <a:endParaRPr lang="en-GB" sz="2800" dirty="0"/>
          </a:p>
          <a:p>
            <a:endParaRPr lang="en-GB" sz="2800" dirty="0" smtClean="0"/>
          </a:p>
          <a:p>
            <a:endParaRPr lang="en-GB" sz="2800" dirty="0"/>
          </a:p>
          <a:p>
            <a:endParaRPr lang="en-GB" sz="2800" dirty="0"/>
          </a:p>
          <a:p>
            <a:r>
              <a:rPr lang="en-GB" sz="2800" dirty="0"/>
              <a:t>• A situation may arise where </a:t>
            </a:r>
            <a:r>
              <a:rPr lang="en-GB" sz="2800" b="1" dirty="0"/>
              <a:t>managers ‘cannot see the wood for the trees’. </a:t>
            </a:r>
            <a:r>
              <a:rPr lang="en-GB" sz="2800" dirty="0"/>
              <a:t>This loss of focus means </a:t>
            </a:r>
            <a:r>
              <a:rPr lang="en-GB" sz="2800" b="1" dirty="0"/>
              <a:t>managers concentrate on short-term objectives</a:t>
            </a:r>
            <a:r>
              <a:rPr lang="en-GB" sz="2800" dirty="0"/>
              <a:t> at the cost of ignoring the long-term goals.</a:t>
            </a:r>
          </a:p>
        </p:txBody>
      </p:sp>
      <p:pic>
        <p:nvPicPr>
          <p:cNvPr id="4" name="Picture 3"/>
          <p:cNvPicPr>
            <a:picLocks noChangeAspect="1"/>
          </p:cNvPicPr>
          <p:nvPr/>
        </p:nvPicPr>
        <p:blipFill>
          <a:blip r:embed="rId2"/>
          <a:stretch>
            <a:fillRect/>
          </a:stretch>
        </p:blipFill>
        <p:spPr>
          <a:xfrm>
            <a:off x="1214282" y="2470477"/>
            <a:ext cx="3682839" cy="1685925"/>
          </a:xfrm>
          <a:prstGeom prst="rect">
            <a:avLst/>
          </a:prstGeom>
        </p:spPr>
      </p:pic>
      <p:pic>
        <p:nvPicPr>
          <p:cNvPr id="5" name="Picture 4"/>
          <p:cNvPicPr>
            <a:picLocks noChangeAspect="1"/>
          </p:cNvPicPr>
          <p:nvPr/>
        </p:nvPicPr>
        <p:blipFill>
          <a:blip r:embed="rId3"/>
          <a:stretch>
            <a:fillRect/>
          </a:stretch>
        </p:blipFill>
        <p:spPr>
          <a:xfrm>
            <a:off x="5655521" y="2413327"/>
            <a:ext cx="4667364" cy="1743075"/>
          </a:xfrm>
          <a:prstGeom prst="rect">
            <a:avLst/>
          </a:prstGeom>
        </p:spPr>
      </p:pic>
      <p:pic>
        <p:nvPicPr>
          <p:cNvPr id="7" name="Picture 6"/>
          <p:cNvPicPr>
            <a:picLocks noChangeAspect="1"/>
          </p:cNvPicPr>
          <p:nvPr/>
        </p:nvPicPr>
        <p:blipFill>
          <a:blip r:embed="rId4"/>
          <a:stretch>
            <a:fillRect/>
          </a:stretch>
        </p:blipFill>
        <p:spPr>
          <a:xfrm>
            <a:off x="1214282" y="697433"/>
            <a:ext cx="10059272" cy="487722"/>
          </a:xfrm>
          <a:prstGeom prst="rect">
            <a:avLst/>
          </a:prstGeom>
        </p:spPr>
      </p:pic>
    </p:spTree>
    <p:extLst>
      <p:ext uri="{BB962C8B-B14F-4D97-AF65-F5344CB8AC3E}">
        <p14:creationId xmlns:p14="http://schemas.microsoft.com/office/powerpoint/2010/main" val="423551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319" y="1393787"/>
            <a:ext cx="9653587" cy="4832092"/>
          </a:xfrm>
          <a:prstGeom prst="rect">
            <a:avLst/>
          </a:prstGeom>
        </p:spPr>
        <p:txBody>
          <a:bodyPr wrap="square">
            <a:spAutoFit/>
          </a:bodyPr>
          <a:lstStyle/>
          <a:p>
            <a:r>
              <a:rPr lang="en-GB" sz="2800" dirty="0"/>
              <a:t>Management and leadership are often grouped together in business and the qualities often attributed to leadership can also apply to managers. </a:t>
            </a:r>
          </a:p>
          <a:p>
            <a:endParaRPr lang="en-GB" sz="2800" dirty="0"/>
          </a:p>
          <a:p>
            <a:endParaRPr lang="en-GB" sz="2800" dirty="0"/>
          </a:p>
          <a:p>
            <a:endParaRPr lang="en-GB" sz="2800" dirty="0"/>
          </a:p>
          <a:p>
            <a:endParaRPr lang="en-GB" sz="2800" b="1" dirty="0"/>
          </a:p>
          <a:p>
            <a:endParaRPr lang="en-GB" sz="2800" b="1" dirty="0"/>
          </a:p>
          <a:p>
            <a:endParaRPr lang="en-GB" sz="2800" b="1" dirty="0"/>
          </a:p>
          <a:p>
            <a:r>
              <a:rPr lang="en-GB" sz="2800" dirty="0"/>
              <a:t>However, there </a:t>
            </a:r>
            <a:r>
              <a:rPr lang="en-GB" sz="2800" b="1" dirty="0"/>
              <a:t>should be a distinction between the two different roles.</a:t>
            </a:r>
          </a:p>
        </p:txBody>
      </p:sp>
      <p:sp>
        <p:nvSpPr>
          <p:cNvPr id="3" name="Rectangle 2"/>
          <p:cNvSpPr/>
          <p:nvPr/>
        </p:nvSpPr>
        <p:spPr>
          <a:xfrm>
            <a:off x="1806040" y="252710"/>
            <a:ext cx="843705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and leadership</a:t>
            </a:r>
          </a:p>
        </p:txBody>
      </p:sp>
      <p:pic>
        <p:nvPicPr>
          <p:cNvPr id="4" name="Picture 3"/>
          <p:cNvPicPr>
            <a:picLocks noChangeAspect="1"/>
          </p:cNvPicPr>
          <p:nvPr/>
        </p:nvPicPr>
        <p:blipFill>
          <a:blip r:embed="rId2"/>
          <a:stretch>
            <a:fillRect/>
          </a:stretch>
        </p:blipFill>
        <p:spPr>
          <a:xfrm>
            <a:off x="6451010" y="2870728"/>
            <a:ext cx="3792083" cy="1878210"/>
          </a:xfrm>
          <a:prstGeom prst="rect">
            <a:avLst/>
          </a:prstGeom>
        </p:spPr>
      </p:pic>
      <p:pic>
        <p:nvPicPr>
          <p:cNvPr id="5" name="Picture 4"/>
          <p:cNvPicPr>
            <a:picLocks noChangeAspect="1"/>
          </p:cNvPicPr>
          <p:nvPr/>
        </p:nvPicPr>
        <p:blipFill>
          <a:blip r:embed="rId3"/>
          <a:stretch>
            <a:fillRect/>
          </a:stretch>
        </p:blipFill>
        <p:spPr>
          <a:xfrm>
            <a:off x="1219200" y="3103705"/>
            <a:ext cx="4053320" cy="1742216"/>
          </a:xfrm>
          <a:prstGeom prst="rect">
            <a:avLst/>
          </a:prstGeom>
        </p:spPr>
      </p:pic>
    </p:spTree>
    <p:extLst>
      <p:ext uri="{BB962C8B-B14F-4D97-AF65-F5344CB8AC3E}">
        <p14:creationId xmlns:p14="http://schemas.microsoft.com/office/powerpoint/2010/main" val="64074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248" y="277923"/>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525266" y="1469322"/>
            <a:ext cx="7494809" cy="1384995"/>
          </a:xfrm>
          <a:prstGeom prst="rect">
            <a:avLst/>
          </a:prstGeom>
        </p:spPr>
        <p:txBody>
          <a:bodyPr wrap="none">
            <a:spAutoFit/>
          </a:bodyPr>
          <a:lstStyle/>
          <a:p>
            <a:r>
              <a:rPr lang="en-GB" sz="2800" b="1" u="sng" dirty="0" smtClean="0"/>
              <a:t>Management by objectives (Drucker)</a:t>
            </a:r>
          </a:p>
          <a:p>
            <a:r>
              <a:rPr lang="en-GB" sz="2800" dirty="0" smtClean="0"/>
              <a:t> </a:t>
            </a:r>
          </a:p>
          <a:p>
            <a:r>
              <a:rPr lang="en-GB" sz="2800" dirty="0" smtClean="0"/>
              <a:t>https</a:t>
            </a:r>
            <a:r>
              <a:rPr lang="en-GB" sz="2800" dirty="0"/>
              <a:t>://www.youtube.com/watch?v=MX7sserktdY</a:t>
            </a:r>
          </a:p>
        </p:txBody>
      </p:sp>
      <p:pic>
        <p:nvPicPr>
          <p:cNvPr id="4" name="Picture 3"/>
          <p:cNvPicPr>
            <a:picLocks noChangeAspect="1"/>
          </p:cNvPicPr>
          <p:nvPr/>
        </p:nvPicPr>
        <p:blipFill>
          <a:blip r:embed="rId2"/>
          <a:stretch>
            <a:fillRect/>
          </a:stretch>
        </p:blipFill>
        <p:spPr>
          <a:xfrm>
            <a:off x="3137602" y="3307976"/>
            <a:ext cx="6756050" cy="2525791"/>
          </a:xfrm>
          <a:prstGeom prst="rect">
            <a:avLst/>
          </a:prstGeom>
        </p:spPr>
      </p:pic>
    </p:spTree>
    <p:extLst>
      <p:ext uri="{BB962C8B-B14F-4D97-AF65-F5344CB8AC3E}">
        <p14:creationId xmlns:p14="http://schemas.microsoft.com/office/powerpoint/2010/main" val="6027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28661"/>
            <a:ext cx="9958388" cy="4401205"/>
          </a:xfrm>
          <a:prstGeom prst="rect">
            <a:avLst/>
          </a:prstGeom>
        </p:spPr>
        <p:txBody>
          <a:bodyPr wrap="square">
            <a:spAutoFit/>
          </a:bodyPr>
          <a:lstStyle/>
          <a:p>
            <a:r>
              <a:rPr lang="en-GB" sz="2800" b="1" u="sng" dirty="0"/>
              <a:t>Task: </a:t>
            </a:r>
          </a:p>
          <a:p>
            <a:endParaRPr lang="en-GB" sz="2800" dirty="0"/>
          </a:p>
          <a:p>
            <a:r>
              <a:rPr lang="en-GB" sz="2800" dirty="0"/>
              <a:t>Arrange the advantage and disadvantage cards – Management objectives. </a:t>
            </a:r>
          </a:p>
          <a:p>
            <a:endParaRPr lang="en-GB" sz="2800" dirty="0"/>
          </a:p>
          <a:p>
            <a:endParaRPr lang="en-GB" sz="2800" dirty="0"/>
          </a:p>
          <a:p>
            <a:endParaRPr lang="en-GB" sz="2800" b="1" dirty="0"/>
          </a:p>
          <a:p>
            <a:endParaRPr lang="en-GB" sz="2800" b="1" dirty="0"/>
          </a:p>
          <a:p>
            <a:endParaRPr lang="en-GB" sz="2800" b="1" dirty="0"/>
          </a:p>
          <a:p>
            <a:r>
              <a:rPr lang="en-GB" sz="2800" b="1" dirty="0"/>
              <a:t>Time: 15 mins </a:t>
            </a:r>
          </a:p>
        </p:txBody>
      </p:sp>
      <p:sp>
        <p:nvSpPr>
          <p:cNvPr id="3" name="Rectangle 2"/>
          <p:cNvSpPr/>
          <p:nvPr/>
        </p:nvSpPr>
        <p:spPr>
          <a:xfrm>
            <a:off x="3992008" y="23842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4832975" y="3435928"/>
            <a:ext cx="4803727" cy="2064760"/>
          </a:xfrm>
          <a:prstGeom prst="rect">
            <a:avLst/>
          </a:prstGeom>
        </p:spPr>
      </p:pic>
    </p:spTree>
    <p:extLst>
      <p:ext uri="{BB962C8B-B14F-4D97-AF65-F5344CB8AC3E}">
        <p14:creationId xmlns:p14="http://schemas.microsoft.com/office/powerpoint/2010/main" val="361379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236" y="1404640"/>
            <a:ext cx="8496300" cy="4401205"/>
          </a:xfrm>
          <a:prstGeom prst="rect">
            <a:avLst/>
          </a:prstGeom>
        </p:spPr>
        <p:txBody>
          <a:bodyPr wrap="square">
            <a:spAutoFit/>
          </a:bodyPr>
          <a:lstStyle/>
          <a:p>
            <a:r>
              <a:rPr lang="en-GB" sz="2800" b="1" u="sng" dirty="0"/>
              <a:t>Task: </a:t>
            </a:r>
          </a:p>
          <a:p>
            <a:endParaRPr lang="en-GB" sz="2800" dirty="0"/>
          </a:p>
          <a:p>
            <a:r>
              <a:rPr lang="en-GB" sz="2800" dirty="0" smtClean="0"/>
              <a:t>Exam question – </a:t>
            </a:r>
            <a:r>
              <a:rPr lang="en-GB" sz="2800" dirty="0"/>
              <a:t>Management of business objectives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20 mins </a:t>
            </a:r>
          </a:p>
        </p:txBody>
      </p:sp>
      <p:sp>
        <p:nvSpPr>
          <p:cNvPr id="3" name="Rectangle 2"/>
          <p:cNvSpPr/>
          <p:nvPr/>
        </p:nvSpPr>
        <p:spPr>
          <a:xfrm>
            <a:off x="4249182" y="28128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5436526" y="3344908"/>
            <a:ext cx="3698130" cy="2460937"/>
          </a:xfrm>
          <a:prstGeom prst="rect">
            <a:avLst/>
          </a:prstGeom>
        </p:spPr>
      </p:pic>
    </p:spTree>
    <p:extLst>
      <p:ext uri="{BB962C8B-B14F-4D97-AF65-F5344CB8AC3E}">
        <p14:creationId xmlns:p14="http://schemas.microsoft.com/office/powerpoint/2010/main" val="76360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137" y="1685835"/>
            <a:ext cx="8772525" cy="3539430"/>
          </a:xfrm>
          <a:prstGeom prst="rect">
            <a:avLst/>
          </a:prstGeom>
        </p:spPr>
        <p:txBody>
          <a:bodyPr wrap="square">
            <a:spAutoFit/>
          </a:bodyPr>
          <a:lstStyle/>
          <a:p>
            <a:r>
              <a:rPr lang="en-GB" sz="2800" dirty="0"/>
              <a:t>Douglas McGregor put forward the idea that there are two broad types of manager : </a:t>
            </a:r>
          </a:p>
          <a:p>
            <a:endParaRPr lang="en-GB" sz="2800" dirty="0"/>
          </a:p>
          <a:p>
            <a:endParaRPr lang="en-GB" sz="2800" dirty="0"/>
          </a:p>
          <a:p>
            <a:pPr marL="457200" indent="-457200">
              <a:buFont typeface="Arial" panose="020B0604020202020204" pitchFamily="34" charset="0"/>
              <a:buChar char="•"/>
            </a:pPr>
            <a:r>
              <a:rPr lang="en-GB" sz="2800" dirty="0"/>
              <a:t>Theory X managers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Theory Y managers</a:t>
            </a:r>
          </a:p>
        </p:txBody>
      </p:sp>
      <p:sp>
        <p:nvSpPr>
          <p:cNvPr id="3" name="Rectangle 2"/>
          <p:cNvSpPr/>
          <p:nvPr/>
        </p:nvSpPr>
        <p:spPr>
          <a:xfrm>
            <a:off x="803898" y="238423"/>
            <a:ext cx="1012700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McGregor’s Theory X and Theory Y</a:t>
            </a:r>
          </a:p>
        </p:txBody>
      </p:sp>
      <p:pic>
        <p:nvPicPr>
          <p:cNvPr id="4" name="Picture 3"/>
          <p:cNvPicPr>
            <a:picLocks noChangeAspect="1"/>
          </p:cNvPicPr>
          <p:nvPr/>
        </p:nvPicPr>
        <p:blipFill>
          <a:blip r:embed="rId2"/>
          <a:stretch>
            <a:fillRect/>
          </a:stretch>
        </p:blipFill>
        <p:spPr>
          <a:xfrm>
            <a:off x="5867399" y="2757054"/>
            <a:ext cx="5542733" cy="3174131"/>
          </a:xfrm>
          <a:prstGeom prst="rect">
            <a:avLst/>
          </a:prstGeom>
        </p:spPr>
      </p:pic>
    </p:spTree>
    <p:extLst>
      <p:ext uri="{BB962C8B-B14F-4D97-AF65-F5344CB8AC3E}">
        <p14:creationId xmlns:p14="http://schemas.microsoft.com/office/powerpoint/2010/main" val="366068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585" y="1604762"/>
            <a:ext cx="9568777" cy="2246769"/>
          </a:xfrm>
          <a:prstGeom prst="rect">
            <a:avLst/>
          </a:prstGeom>
        </p:spPr>
        <p:txBody>
          <a:bodyPr wrap="square">
            <a:spAutoFit/>
          </a:bodyPr>
          <a:lstStyle/>
          <a:p>
            <a:r>
              <a:rPr lang="en-GB" sz="2800" b="1" dirty="0"/>
              <a:t>The first of these management styles, is founded upon the ‘assumption of the mediocrity of the masses’.</a:t>
            </a:r>
          </a:p>
          <a:p>
            <a:endParaRPr lang="en-GB" sz="2800" dirty="0"/>
          </a:p>
          <a:p>
            <a:r>
              <a:rPr lang="en-GB" sz="2800" dirty="0"/>
              <a:t>Managers see </a:t>
            </a:r>
            <a:r>
              <a:rPr lang="en-GB" sz="2800" b="1" dirty="0"/>
              <a:t>workers as machines </a:t>
            </a:r>
            <a:r>
              <a:rPr lang="en-GB" sz="2800" dirty="0"/>
              <a:t>and </a:t>
            </a:r>
            <a:r>
              <a:rPr lang="en-GB" sz="2800" b="1" dirty="0"/>
              <a:t>have little input </a:t>
            </a:r>
            <a:r>
              <a:rPr lang="en-GB" sz="2800" dirty="0"/>
              <a:t>into </a:t>
            </a:r>
          </a:p>
          <a:p>
            <a:r>
              <a:rPr lang="en-GB" sz="2800" dirty="0"/>
              <a:t>The organisation </a:t>
            </a:r>
            <a:r>
              <a:rPr lang="en-GB" sz="2800" b="1" i="1" dirty="0"/>
              <a:t>unless forced or supervised. </a:t>
            </a:r>
          </a:p>
        </p:txBody>
      </p:sp>
      <p:sp>
        <p:nvSpPr>
          <p:cNvPr id="3" name="Rectangle 2"/>
          <p:cNvSpPr/>
          <p:nvPr/>
        </p:nvSpPr>
        <p:spPr>
          <a:xfrm>
            <a:off x="2620288" y="381298"/>
            <a:ext cx="569412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Theory X managers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3" y="3948513"/>
            <a:ext cx="8791259" cy="2344876"/>
          </a:xfrm>
          <a:prstGeom prst="rect">
            <a:avLst/>
          </a:prstGeom>
        </p:spPr>
      </p:pic>
    </p:spTree>
    <p:extLst>
      <p:ext uri="{BB962C8B-B14F-4D97-AF65-F5344CB8AC3E}">
        <p14:creationId xmlns:p14="http://schemas.microsoft.com/office/powerpoint/2010/main" val="37055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7485" y="815440"/>
            <a:ext cx="9558338" cy="4832092"/>
          </a:xfrm>
          <a:prstGeom prst="rect">
            <a:avLst/>
          </a:prstGeom>
        </p:spPr>
        <p:txBody>
          <a:bodyPr wrap="square">
            <a:spAutoFit/>
          </a:bodyPr>
          <a:lstStyle/>
          <a:p>
            <a:endParaRPr lang="en-GB" sz="2800" dirty="0"/>
          </a:p>
          <a:p>
            <a:r>
              <a:rPr lang="en-GB" sz="2800" dirty="0"/>
              <a:t> The Theory X type of manager makes several assumptions about employees:</a:t>
            </a:r>
          </a:p>
          <a:p>
            <a:endParaRPr lang="en-GB" sz="2800" dirty="0"/>
          </a:p>
          <a:p>
            <a:r>
              <a:rPr lang="en-GB" sz="2800" dirty="0"/>
              <a:t>• </a:t>
            </a:r>
            <a:r>
              <a:rPr lang="en-GB" sz="2800" b="1" dirty="0"/>
              <a:t>workers must be supervised </a:t>
            </a:r>
            <a:r>
              <a:rPr lang="en-GB" sz="2800" dirty="0"/>
              <a:t>or quality and quantity of output will fall; </a:t>
            </a:r>
          </a:p>
          <a:p>
            <a:endParaRPr lang="en-GB" sz="2800" dirty="0"/>
          </a:p>
          <a:p>
            <a:r>
              <a:rPr lang="en-GB" sz="2800" dirty="0"/>
              <a:t>• workers </a:t>
            </a:r>
            <a:r>
              <a:rPr lang="en-GB" sz="2800" b="1" dirty="0"/>
              <a:t>only respect </a:t>
            </a:r>
            <a:r>
              <a:rPr lang="en-GB" sz="2800" dirty="0"/>
              <a:t>the type of manager that </a:t>
            </a:r>
            <a:r>
              <a:rPr lang="en-GB" sz="2800" b="1" dirty="0"/>
              <a:t>tells them what to do </a:t>
            </a:r>
            <a:r>
              <a:rPr lang="en-GB" sz="2800" dirty="0"/>
              <a:t>and does so with complete authority; </a:t>
            </a:r>
          </a:p>
          <a:p>
            <a:endParaRPr lang="en-GB" sz="2800" dirty="0"/>
          </a:p>
          <a:p>
            <a:r>
              <a:rPr lang="en-GB" sz="2800" dirty="0"/>
              <a:t>• </a:t>
            </a:r>
            <a:r>
              <a:rPr lang="en-GB" sz="2800" b="1" dirty="0">
                <a:solidFill>
                  <a:srgbClr val="FF0000"/>
                </a:solidFill>
              </a:rPr>
              <a:t>money is the only motivator; </a:t>
            </a:r>
          </a:p>
        </p:txBody>
      </p:sp>
      <p:pic>
        <p:nvPicPr>
          <p:cNvPr id="3" name="Picture 2"/>
          <p:cNvPicPr>
            <a:picLocks noChangeAspect="1"/>
          </p:cNvPicPr>
          <p:nvPr/>
        </p:nvPicPr>
        <p:blipFill>
          <a:blip r:embed="rId2"/>
          <a:stretch>
            <a:fillRect/>
          </a:stretch>
        </p:blipFill>
        <p:spPr>
          <a:xfrm>
            <a:off x="3089290" y="394307"/>
            <a:ext cx="5499069" cy="640135"/>
          </a:xfrm>
          <a:prstGeom prst="rect">
            <a:avLst/>
          </a:prstGeom>
        </p:spPr>
      </p:pic>
      <p:pic>
        <p:nvPicPr>
          <p:cNvPr id="4" name="Picture 3"/>
          <p:cNvPicPr>
            <a:picLocks noChangeAspect="1"/>
          </p:cNvPicPr>
          <p:nvPr/>
        </p:nvPicPr>
        <p:blipFill>
          <a:blip r:embed="rId3"/>
          <a:stretch>
            <a:fillRect/>
          </a:stretch>
        </p:blipFill>
        <p:spPr>
          <a:xfrm>
            <a:off x="8035635" y="4445385"/>
            <a:ext cx="2244003" cy="1898772"/>
          </a:xfrm>
          <a:prstGeom prst="rect">
            <a:avLst/>
          </a:prstGeom>
        </p:spPr>
      </p:pic>
    </p:spTree>
    <p:extLst>
      <p:ext uri="{BB962C8B-B14F-4D97-AF65-F5344CB8AC3E}">
        <p14:creationId xmlns:p14="http://schemas.microsoft.com/office/powerpoint/2010/main" val="333707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994" y="865589"/>
            <a:ext cx="9510713" cy="4832092"/>
          </a:xfrm>
          <a:prstGeom prst="rect">
            <a:avLst/>
          </a:prstGeom>
        </p:spPr>
        <p:txBody>
          <a:bodyPr wrap="square">
            <a:spAutoFit/>
          </a:bodyPr>
          <a:lstStyle/>
          <a:p>
            <a:endParaRPr lang="en-GB" sz="2800" dirty="0"/>
          </a:p>
          <a:p>
            <a:r>
              <a:rPr lang="en-GB" sz="2800" dirty="0"/>
              <a:t> The Theory X type of manager makes several assumptions about employees:</a:t>
            </a:r>
          </a:p>
          <a:p>
            <a:endParaRPr lang="en-GB" sz="2800" dirty="0"/>
          </a:p>
          <a:p>
            <a:r>
              <a:rPr lang="en-GB" sz="2800" dirty="0"/>
              <a:t>• workers </a:t>
            </a:r>
            <a:r>
              <a:rPr lang="en-GB" sz="2800" b="1" dirty="0"/>
              <a:t>do not want to be involved in the decision-making </a:t>
            </a:r>
            <a:r>
              <a:rPr lang="en-GB" sz="2800" dirty="0"/>
              <a:t>process; </a:t>
            </a:r>
          </a:p>
          <a:p>
            <a:endParaRPr lang="en-GB" sz="2800" dirty="0"/>
          </a:p>
          <a:p>
            <a:r>
              <a:rPr lang="en-GB" sz="2800" dirty="0"/>
              <a:t>• workers </a:t>
            </a:r>
            <a:r>
              <a:rPr lang="en-GB" sz="2800" b="1" dirty="0"/>
              <a:t>wish to remain faceless</a:t>
            </a:r>
            <a:r>
              <a:rPr lang="en-GB" sz="2800" dirty="0"/>
              <a:t> and unknown to management; </a:t>
            </a:r>
          </a:p>
          <a:p>
            <a:endParaRPr lang="en-GB" sz="2800" dirty="0"/>
          </a:p>
          <a:p>
            <a:r>
              <a:rPr lang="en-GB" sz="2800" dirty="0"/>
              <a:t>• workers have </a:t>
            </a:r>
            <a:r>
              <a:rPr lang="en-GB" sz="2800" b="1" dirty="0">
                <a:solidFill>
                  <a:srgbClr val="FF0000"/>
                </a:solidFill>
              </a:rPr>
              <a:t>little ambition</a:t>
            </a:r>
          </a:p>
        </p:txBody>
      </p:sp>
      <p:pic>
        <p:nvPicPr>
          <p:cNvPr id="3" name="Picture 2"/>
          <p:cNvPicPr>
            <a:picLocks noChangeAspect="1"/>
          </p:cNvPicPr>
          <p:nvPr/>
        </p:nvPicPr>
        <p:blipFill>
          <a:blip r:embed="rId2"/>
          <a:stretch>
            <a:fillRect/>
          </a:stretch>
        </p:blipFill>
        <p:spPr>
          <a:xfrm>
            <a:off x="2917840" y="451457"/>
            <a:ext cx="5499069" cy="640135"/>
          </a:xfrm>
          <a:prstGeom prst="rect">
            <a:avLst/>
          </a:prstGeom>
        </p:spPr>
      </p:pic>
      <p:pic>
        <p:nvPicPr>
          <p:cNvPr id="4" name="Picture 3"/>
          <p:cNvPicPr>
            <a:picLocks noChangeAspect="1"/>
          </p:cNvPicPr>
          <p:nvPr/>
        </p:nvPicPr>
        <p:blipFill>
          <a:blip r:embed="rId3"/>
          <a:stretch>
            <a:fillRect/>
          </a:stretch>
        </p:blipFill>
        <p:spPr>
          <a:xfrm>
            <a:off x="7176654" y="4523735"/>
            <a:ext cx="3639689" cy="1809750"/>
          </a:xfrm>
          <a:prstGeom prst="rect">
            <a:avLst/>
          </a:prstGeom>
        </p:spPr>
      </p:pic>
    </p:spTree>
    <p:extLst>
      <p:ext uri="{BB962C8B-B14F-4D97-AF65-F5344CB8AC3E}">
        <p14:creationId xmlns:p14="http://schemas.microsoft.com/office/powerpoint/2010/main" val="23720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669" y="1099095"/>
            <a:ext cx="9872663" cy="2954655"/>
          </a:xfrm>
          <a:prstGeom prst="rect">
            <a:avLst/>
          </a:prstGeom>
        </p:spPr>
        <p:txBody>
          <a:bodyPr wrap="square">
            <a:spAutoFit/>
          </a:bodyPr>
          <a:lstStyle/>
          <a:p>
            <a:endParaRPr lang="en-GB" sz="2800" dirty="0"/>
          </a:p>
          <a:p>
            <a:r>
              <a:rPr lang="en-GB" sz="2800" dirty="0"/>
              <a:t>If managers are employed who believe that workers have little or no ambition, wish to be left alone, must not be involved in the wider business environment and must be supervised if they are to maintain quality and quantity of work, then this has major impacts on job design and control. </a:t>
            </a:r>
          </a:p>
          <a:p>
            <a:endParaRPr lang="en-GB" dirty="0"/>
          </a:p>
        </p:txBody>
      </p:sp>
      <p:sp>
        <p:nvSpPr>
          <p:cNvPr id="3" name="Rectangle 2"/>
          <p:cNvSpPr/>
          <p:nvPr/>
        </p:nvSpPr>
        <p:spPr>
          <a:xfrm>
            <a:off x="610782" y="252710"/>
            <a:ext cx="10970439" cy="769441"/>
          </a:xfrm>
          <a:prstGeom prst="rect">
            <a:avLst/>
          </a:prstGeom>
          <a:noFill/>
        </p:spPr>
        <p:txBody>
          <a:bodyPr wrap="none" lIns="91440" tIns="45720" rIns="91440" bIns="45720">
            <a:spAutoFit/>
          </a:bodyPr>
          <a:lstStyle/>
          <a:p>
            <a:pPr algn="ctr"/>
            <a:r>
              <a:rPr lang="en-GB"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Consequences of Theory X </a:t>
            </a:r>
            <a:r>
              <a:rPr lang="en-GB"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(A04)</a:t>
            </a:r>
            <a:endParaRPr lang="en-GB"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115000" y="3875376"/>
            <a:ext cx="2362200" cy="1933575"/>
          </a:xfrm>
          <a:prstGeom prst="rect">
            <a:avLst/>
          </a:prstGeom>
        </p:spPr>
      </p:pic>
      <p:pic>
        <p:nvPicPr>
          <p:cNvPr id="5" name="Picture 4"/>
          <p:cNvPicPr>
            <a:picLocks noChangeAspect="1"/>
          </p:cNvPicPr>
          <p:nvPr/>
        </p:nvPicPr>
        <p:blipFill>
          <a:blip r:embed="rId3"/>
          <a:stretch>
            <a:fillRect/>
          </a:stretch>
        </p:blipFill>
        <p:spPr>
          <a:xfrm>
            <a:off x="1159667" y="4130695"/>
            <a:ext cx="4756307" cy="1905000"/>
          </a:xfrm>
          <a:prstGeom prst="rect">
            <a:avLst/>
          </a:prstGeom>
        </p:spPr>
      </p:pic>
    </p:spTree>
    <p:extLst>
      <p:ext uri="{BB962C8B-B14F-4D97-AF65-F5344CB8AC3E}">
        <p14:creationId xmlns:p14="http://schemas.microsoft.com/office/powerpoint/2010/main" val="2544361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082" y="1080353"/>
            <a:ext cx="10072688" cy="5262979"/>
          </a:xfrm>
          <a:prstGeom prst="rect">
            <a:avLst/>
          </a:prstGeom>
        </p:spPr>
        <p:txBody>
          <a:bodyPr wrap="square">
            <a:spAutoFit/>
          </a:bodyPr>
          <a:lstStyle/>
          <a:p>
            <a:endParaRPr lang="en-GB" sz="2800" dirty="0"/>
          </a:p>
          <a:p>
            <a:r>
              <a:rPr lang="en-GB" sz="2800" b="1" dirty="0"/>
              <a:t>• strict control </a:t>
            </a:r>
            <a:r>
              <a:rPr lang="en-GB" sz="2800" dirty="0"/>
              <a:t>of formal methods of communication; </a:t>
            </a:r>
          </a:p>
          <a:p>
            <a:endParaRPr lang="en-GB" sz="2800" dirty="0"/>
          </a:p>
          <a:p>
            <a:r>
              <a:rPr lang="en-GB" sz="2800" dirty="0"/>
              <a:t>• tasks must be designed so they are </a:t>
            </a:r>
            <a:r>
              <a:rPr lang="en-GB" sz="2800" b="1" dirty="0"/>
              <a:t>broken down into their simplest units; </a:t>
            </a:r>
          </a:p>
          <a:p>
            <a:endParaRPr lang="en-GB" sz="2800" dirty="0"/>
          </a:p>
          <a:p>
            <a:r>
              <a:rPr lang="en-GB" sz="2800" dirty="0"/>
              <a:t>• </a:t>
            </a:r>
            <a:r>
              <a:rPr lang="en-GB" sz="2800" b="1" dirty="0"/>
              <a:t>responsibilities must be clear </a:t>
            </a:r>
            <a:r>
              <a:rPr lang="en-GB" sz="2800" dirty="0"/>
              <a:t>and unambiguous; </a:t>
            </a:r>
          </a:p>
          <a:p>
            <a:endParaRPr lang="en-GB" sz="2800" dirty="0"/>
          </a:p>
          <a:p>
            <a:r>
              <a:rPr lang="en-GB" sz="2800" dirty="0"/>
              <a:t>• supervisors must maintain quality; </a:t>
            </a:r>
          </a:p>
          <a:p>
            <a:endParaRPr lang="en-GB" sz="2800" dirty="0"/>
          </a:p>
          <a:p>
            <a:r>
              <a:rPr lang="en-GB" sz="2800" dirty="0"/>
              <a:t>• </a:t>
            </a:r>
            <a:r>
              <a:rPr lang="en-GB" sz="2800" b="1" dirty="0"/>
              <a:t>high level of dependence </a:t>
            </a:r>
            <a:r>
              <a:rPr lang="en-GB" sz="2800" dirty="0"/>
              <a:t>on the decision-making of senior management</a:t>
            </a:r>
          </a:p>
        </p:txBody>
      </p:sp>
      <p:pic>
        <p:nvPicPr>
          <p:cNvPr id="4" name="Picture 3"/>
          <p:cNvPicPr>
            <a:picLocks noChangeAspect="1"/>
          </p:cNvPicPr>
          <p:nvPr/>
        </p:nvPicPr>
        <p:blipFill>
          <a:blip r:embed="rId2"/>
          <a:stretch>
            <a:fillRect/>
          </a:stretch>
        </p:blipFill>
        <p:spPr>
          <a:xfrm>
            <a:off x="9349319" y="3050164"/>
            <a:ext cx="2143125" cy="2143125"/>
          </a:xfrm>
          <a:prstGeom prst="rect">
            <a:avLst/>
          </a:prstGeom>
        </p:spPr>
      </p:pic>
      <p:pic>
        <p:nvPicPr>
          <p:cNvPr id="5" name="Picture 4"/>
          <p:cNvPicPr>
            <a:picLocks noChangeAspect="1"/>
          </p:cNvPicPr>
          <p:nvPr/>
        </p:nvPicPr>
        <p:blipFill>
          <a:blip r:embed="rId3"/>
          <a:stretch>
            <a:fillRect/>
          </a:stretch>
        </p:blipFill>
        <p:spPr>
          <a:xfrm>
            <a:off x="799133" y="543859"/>
            <a:ext cx="10693311" cy="536494"/>
          </a:xfrm>
          <a:prstGeom prst="rect">
            <a:avLst/>
          </a:prstGeom>
        </p:spPr>
      </p:pic>
    </p:spTree>
    <p:extLst>
      <p:ext uri="{BB962C8B-B14F-4D97-AF65-F5344CB8AC3E}">
        <p14:creationId xmlns:p14="http://schemas.microsoft.com/office/powerpoint/2010/main" val="3511880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962270"/>
            <a:ext cx="10829925" cy="3970318"/>
          </a:xfrm>
          <a:prstGeom prst="rect">
            <a:avLst/>
          </a:prstGeom>
        </p:spPr>
        <p:txBody>
          <a:bodyPr wrap="square">
            <a:spAutoFit/>
          </a:bodyPr>
          <a:lstStyle/>
          <a:p>
            <a:endParaRPr lang="en-GB" sz="2800" b="1" dirty="0"/>
          </a:p>
          <a:p>
            <a:r>
              <a:rPr lang="en-GB" sz="2800" b="1" dirty="0"/>
              <a:t>Theory Y managers believe that the </a:t>
            </a:r>
            <a:r>
              <a:rPr lang="en-GB" sz="2800" b="1" dirty="0">
                <a:solidFill>
                  <a:srgbClr val="FF0000"/>
                </a:solidFill>
              </a:rPr>
              <a:t>reverse is true</a:t>
            </a:r>
            <a:r>
              <a:rPr lang="en-GB" sz="2800" b="1" dirty="0"/>
              <a:t>. </a:t>
            </a:r>
            <a:r>
              <a:rPr lang="en-GB" sz="2800" dirty="0"/>
              <a:t>They start with several positive assumptions about employees:</a:t>
            </a:r>
          </a:p>
          <a:p>
            <a:endParaRPr lang="en-GB" sz="2800" dirty="0"/>
          </a:p>
          <a:p>
            <a:r>
              <a:rPr lang="en-GB" sz="2800" dirty="0"/>
              <a:t>• </a:t>
            </a:r>
            <a:r>
              <a:rPr lang="en-GB" sz="2800" dirty="0" smtClean="0"/>
              <a:t>Workers </a:t>
            </a:r>
            <a:r>
              <a:rPr lang="en-GB" sz="2800" b="1" dirty="0">
                <a:solidFill>
                  <a:srgbClr val="FF0000"/>
                </a:solidFill>
              </a:rPr>
              <a:t>cannot be motivated by money alone </a:t>
            </a:r>
            <a:r>
              <a:rPr lang="en-GB" sz="2800" dirty="0"/>
              <a:t>– they seek more than financial satisfaction from their jobs; </a:t>
            </a:r>
          </a:p>
          <a:p>
            <a:endParaRPr lang="en-GB" sz="2800" dirty="0"/>
          </a:p>
          <a:p>
            <a:r>
              <a:rPr lang="en-GB" sz="2800" dirty="0"/>
              <a:t>• </a:t>
            </a:r>
            <a:r>
              <a:rPr lang="en-GB" sz="2800" dirty="0" smtClean="0"/>
              <a:t>Workers </a:t>
            </a:r>
            <a:r>
              <a:rPr lang="en-GB" sz="2800" dirty="0"/>
              <a:t>are </a:t>
            </a:r>
            <a:r>
              <a:rPr lang="en-GB" sz="2800" b="1" dirty="0"/>
              <a:t>ambitious, willing to train </a:t>
            </a:r>
            <a:r>
              <a:rPr lang="en-GB" sz="2800" dirty="0"/>
              <a:t>and contribute to improve their chances of promotion; </a:t>
            </a:r>
          </a:p>
        </p:txBody>
      </p:sp>
      <p:sp>
        <p:nvSpPr>
          <p:cNvPr id="3" name="Rectangle 2"/>
          <p:cNvSpPr/>
          <p:nvPr/>
        </p:nvSpPr>
        <p:spPr>
          <a:xfrm>
            <a:off x="2845822" y="224135"/>
            <a:ext cx="567168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Theory Y managers</a:t>
            </a:r>
          </a:p>
        </p:txBody>
      </p:sp>
      <p:pic>
        <p:nvPicPr>
          <p:cNvPr id="4" name="Picture 3"/>
          <p:cNvPicPr>
            <a:picLocks noChangeAspect="1"/>
          </p:cNvPicPr>
          <p:nvPr/>
        </p:nvPicPr>
        <p:blipFill>
          <a:blip r:embed="rId2"/>
          <a:stretch>
            <a:fillRect/>
          </a:stretch>
        </p:blipFill>
        <p:spPr>
          <a:xfrm>
            <a:off x="2382982" y="5087164"/>
            <a:ext cx="2796452" cy="1316984"/>
          </a:xfrm>
          <a:prstGeom prst="rect">
            <a:avLst/>
          </a:prstGeom>
        </p:spPr>
      </p:pic>
      <p:pic>
        <p:nvPicPr>
          <p:cNvPr id="5" name="Picture 4"/>
          <p:cNvPicPr>
            <a:picLocks noChangeAspect="1"/>
          </p:cNvPicPr>
          <p:nvPr/>
        </p:nvPicPr>
        <p:blipFill>
          <a:blip r:embed="rId3"/>
          <a:stretch>
            <a:fillRect/>
          </a:stretch>
        </p:blipFill>
        <p:spPr>
          <a:xfrm>
            <a:off x="7274068" y="4718223"/>
            <a:ext cx="2714625" cy="1685925"/>
          </a:xfrm>
          <a:prstGeom prst="rect">
            <a:avLst/>
          </a:prstGeom>
        </p:spPr>
      </p:pic>
    </p:spTree>
    <p:extLst>
      <p:ext uri="{BB962C8B-B14F-4D97-AF65-F5344CB8AC3E}">
        <p14:creationId xmlns:p14="http://schemas.microsoft.com/office/powerpoint/2010/main" val="235726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438" y="1457315"/>
            <a:ext cx="10544176" cy="5262979"/>
          </a:xfrm>
          <a:prstGeom prst="rect">
            <a:avLst/>
          </a:prstGeom>
        </p:spPr>
        <p:txBody>
          <a:bodyPr wrap="square">
            <a:spAutoFit/>
          </a:bodyPr>
          <a:lstStyle/>
          <a:p>
            <a:r>
              <a:rPr lang="en-GB" sz="2800" dirty="0"/>
              <a:t>Leaders may perform similar functions to managers, but in addition they also </a:t>
            </a:r>
            <a:r>
              <a:rPr lang="en-GB" sz="2800" b="1" dirty="0"/>
              <a:t>inspire and motivate </a:t>
            </a:r>
            <a:r>
              <a:rPr lang="en-GB" sz="2800" dirty="0"/>
              <a:t>the workforce, they </a:t>
            </a:r>
            <a:r>
              <a:rPr lang="en-GB" sz="2800" b="1" dirty="0"/>
              <a:t>consider long-term strategy, the challenges facing the business and how to overcome them. </a:t>
            </a:r>
          </a:p>
          <a:p>
            <a:endParaRPr lang="en-GB" sz="2800" dirty="0"/>
          </a:p>
          <a:p>
            <a:endParaRPr lang="en-GB" sz="2800" dirty="0"/>
          </a:p>
          <a:p>
            <a:endParaRPr lang="en-GB" sz="2800" dirty="0"/>
          </a:p>
          <a:p>
            <a:endParaRPr lang="en-GB" sz="2800" dirty="0"/>
          </a:p>
          <a:p>
            <a:endParaRPr lang="en-GB" sz="2800" dirty="0"/>
          </a:p>
          <a:p>
            <a:r>
              <a:rPr lang="en-GB" sz="2800" b="1" dirty="0"/>
              <a:t>Managers control and direct the workforce </a:t>
            </a:r>
            <a:r>
              <a:rPr lang="en-GB" sz="2800" dirty="0"/>
              <a:t>to follow the principles or values that have been established by the leaders.</a:t>
            </a:r>
          </a:p>
          <a:p>
            <a:endParaRPr lang="en-GB" sz="2800" dirty="0"/>
          </a:p>
        </p:txBody>
      </p:sp>
      <p:sp>
        <p:nvSpPr>
          <p:cNvPr id="4" name="Rectangle 3"/>
          <p:cNvSpPr/>
          <p:nvPr/>
        </p:nvSpPr>
        <p:spPr>
          <a:xfrm>
            <a:off x="1770357" y="183262"/>
            <a:ext cx="85941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and leadership </a:t>
            </a:r>
          </a:p>
        </p:txBody>
      </p:sp>
      <p:pic>
        <p:nvPicPr>
          <p:cNvPr id="5" name="Picture 4"/>
          <p:cNvPicPr>
            <a:picLocks noChangeAspect="1"/>
          </p:cNvPicPr>
          <p:nvPr/>
        </p:nvPicPr>
        <p:blipFill>
          <a:blip r:embed="rId2"/>
          <a:stretch>
            <a:fillRect/>
          </a:stretch>
        </p:blipFill>
        <p:spPr>
          <a:xfrm>
            <a:off x="7401357" y="3069629"/>
            <a:ext cx="2238375" cy="2038350"/>
          </a:xfrm>
          <a:prstGeom prst="rect">
            <a:avLst/>
          </a:prstGeom>
        </p:spPr>
      </p:pic>
      <p:pic>
        <p:nvPicPr>
          <p:cNvPr id="6" name="Picture 5"/>
          <p:cNvPicPr>
            <a:picLocks noChangeAspect="1"/>
          </p:cNvPicPr>
          <p:nvPr/>
        </p:nvPicPr>
        <p:blipFill>
          <a:blip r:embed="rId3"/>
          <a:stretch>
            <a:fillRect/>
          </a:stretch>
        </p:blipFill>
        <p:spPr>
          <a:xfrm>
            <a:off x="2733025" y="3069629"/>
            <a:ext cx="3485501" cy="1990725"/>
          </a:xfrm>
          <a:prstGeom prst="rect">
            <a:avLst/>
          </a:prstGeom>
        </p:spPr>
      </p:pic>
    </p:spTree>
    <p:extLst>
      <p:ext uri="{BB962C8B-B14F-4D97-AF65-F5344CB8AC3E}">
        <p14:creationId xmlns:p14="http://schemas.microsoft.com/office/powerpoint/2010/main" val="153983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374" y="617973"/>
            <a:ext cx="9658350" cy="3539430"/>
          </a:xfrm>
          <a:prstGeom prst="rect">
            <a:avLst/>
          </a:prstGeom>
        </p:spPr>
        <p:txBody>
          <a:bodyPr wrap="square">
            <a:spAutoFit/>
          </a:bodyPr>
          <a:lstStyle/>
          <a:p>
            <a:endParaRPr lang="en-GB" sz="2800" dirty="0"/>
          </a:p>
          <a:p>
            <a:endParaRPr lang="en-GB" sz="2800" dirty="0"/>
          </a:p>
          <a:p>
            <a:r>
              <a:rPr lang="en-GB" sz="2800" dirty="0"/>
              <a:t>• </a:t>
            </a:r>
            <a:r>
              <a:rPr lang="en-GB" sz="2800" dirty="0" smtClean="0"/>
              <a:t>Workers </a:t>
            </a:r>
            <a:r>
              <a:rPr lang="en-GB" sz="2800" dirty="0"/>
              <a:t>will be </a:t>
            </a:r>
            <a:r>
              <a:rPr lang="en-GB" sz="2800" b="1" dirty="0"/>
              <a:t>more efficient if they are left to their own devices </a:t>
            </a:r>
            <a:r>
              <a:rPr lang="en-GB" sz="2800" dirty="0"/>
              <a:t>– </a:t>
            </a:r>
            <a:r>
              <a:rPr lang="en-GB" sz="2800" b="1" dirty="0">
                <a:solidFill>
                  <a:srgbClr val="FF0000"/>
                </a:solidFill>
              </a:rPr>
              <a:t>trust breeds responsibility; </a:t>
            </a:r>
          </a:p>
          <a:p>
            <a:endParaRPr lang="en-GB" sz="2800" dirty="0"/>
          </a:p>
          <a:p>
            <a:r>
              <a:rPr lang="en-GB" sz="2800" dirty="0"/>
              <a:t>• </a:t>
            </a:r>
            <a:r>
              <a:rPr lang="en-GB" sz="2800" dirty="0" smtClean="0"/>
              <a:t>Workers </a:t>
            </a:r>
            <a:r>
              <a:rPr lang="en-GB" sz="2800" dirty="0"/>
              <a:t>want to contribute to </a:t>
            </a:r>
            <a:r>
              <a:rPr lang="en-GB" sz="2800" b="1" dirty="0"/>
              <a:t>improving efficiency </a:t>
            </a:r>
            <a:r>
              <a:rPr lang="en-GB" sz="2800" dirty="0"/>
              <a:t>– they </a:t>
            </a:r>
            <a:r>
              <a:rPr lang="en-GB" sz="2800" b="1" dirty="0"/>
              <a:t>want to be seen, be noticed, rewarded </a:t>
            </a:r>
            <a:r>
              <a:rPr lang="en-GB" sz="2800" dirty="0"/>
              <a:t>and appreciated when they work well.</a:t>
            </a:r>
          </a:p>
        </p:txBody>
      </p:sp>
      <p:pic>
        <p:nvPicPr>
          <p:cNvPr id="3" name="Picture 2"/>
          <p:cNvPicPr>
            <a:picLocks noChangeAspect="1"/>
          </p:cNvPicPr>
          <p:nvPr/>
        </p:nvPicPr>
        <p:blipFill>
          <a:blip r:embed="rId2"/>
          <a:stretch>
            <a:fillRect/>
          </a:stretch>
        </p:blipFill>
        <p:spPr>
          <a:xfrm>
            <a:off x="3184160" y="482952"/>
            <a:ext cx="5480779" cy="640135"/>
          </a:xfrm>
          <a:prstGeom prst="rect">
            <a:avLst/>
          </a:prstGeom>
        </p:spPr>
      </p:pic>
      <p:pic>
        <p:nvPicPr>
          <p:cNvPr id="4" name="Picture 3"/>
          <p:cNvPicPr>
            <a:picLocks noChangeAspect="1"/>
          </p:cNvPicPr>
          <p:nvPr/>
        </p:nvPicPr>
        <p:blipFill>
          <a:blip r:embed="rId3"/>
          <a:stretch>
            <a:fillRect/>
          </a:stretch>
        </p:blipFill>
        <p:spPr>
          <a:xfrm>
            <a:off x="3184160" y="4214359"/>
            <a:ext cx="2912265" cy="2212418"/>
          </a:xfrm>
          <a:prstGeom prst="rect">
            <a:avLst/>
          </a:prstGeom>
        </p:spPr>
      </p:pic>
      <p:pic>
        <p:nvPicPr>
          <p:cNvPr id="5" name="Picture 4"/>
          <p:cNvPicPr>
            <a:picLocks noChangeAspect="1"/>
          </p:cNvPicPr>
          <p:nvPr/>
        </p:nvPicPr>
        <p:blipFill>
          <a:blip r:embed="rId4"/>
          <a:stretch>
            <a:fillRect/>
          </a:stretch>
        </p:blipFill>
        <p:spPr>
          <a:xfrm>
            <a:off x="7065820" y="4157403"/>
            <a:ext cx="3522950" cy="2105349"/>
          </a:xfrm>
          <a:prstGeom prst="rect">
            <a:avLst/>
          </a:prstGeom>
        </p:spPr>
      </p:pic>
    </p:spTree>
    <p:extLst>
      <p:ext uri="{BB962C8B-B14F-4D97-AF65-F5344CB8AC3E}">
        <p14:creationId xmlns:p14="http://schemas.microsoft.com/office/powerpoint/2010/main" val="126407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550" y="1258104"/>
            <a:ext cx="9715500" cy="4832092"/>
          </a:xfrm>
          <a:prstGeom prst="rect">
            <a:avLst/>
          </a:prstGeom>
        </p:spPr>
        <p:txBody>
          <a:bodyPr wrap="square">
            <a:spAutoFit/>
          </a:bodyPr>
          <a:lstStyle/>
          <a:p>
            <a:r>
              <a:rPr lang="en-GB" sz="2800" dirty="0"/>
              <a:t>Theory Y managers are likely to create an </a:t>
            </a:r>
            <a:r>
              <a:rPr lang="en-GB" sz="2800" b="1" dirty="0"/>
              <a:t>open structure</a:t>
            </a:r>
            <a:r>
              <a:rPr lang="en-GB" sz="2800" dirty="0"/>
              <a:t>, with both formal and informal paths of communication and delegated powers. Workers will be given </a:t>
            </a:r>
            <a:r>
              <a:rPr lang="en-GB" sz="2800" b="1" dirty="0"/>
              <a:t>responsibilities</a:t>
            </a:r>
            <a:r>
              <a:rPr lang="en-GB" sz="2800" dirty="0"/>
              <a:t> and a </a:t>
            </a:r>
            <a:r>
              <a:rPr lang="en-GB" sz="2800" b="1" dirty="0"/>
              <a:t>wider range of tasks. </a:t>
            </a:r>
          </a:p>
          <a:p>
            <a:endParaRPr lang="en-GB" sz="2800" dirty="0"/>
          </a:p>
          <a:p>
            <a:endParaRPr lang="en-GB" sz="2800" dirty="0"/>
          </a:p>
          <a:p>
            <a:endParaRPr lang="en-GB" sz="2800" dirty="0"/>
          </a:p>
          <a:p>
            <a:endParaRPr lang="en-GB" sz="2800" dirty="0"/>
          </a:p>
          <a:p>
            <a:r>
              <a:rPr lang="en-GB" sz="2800" b="1" dirty="0"/>
              <a:t>Theory Y managers are facilitators</a:t>
            </a:r>
            <a:r>
              <a:rPr lang="en-GB" sz="2800" dirty="0"/>
              <a:t>. It is likely that managers will adopt a </a:t>
            </a:r>
            <a:r>
              <a:rPr lang="en-GB" sz="2800" b="1" dirty="0">
                <a:solidFill>
                  <a:srgbClr val="FF0000"/>
                </a:solidFill>
              </a:rPr>
              <a:t>democratic style </a:t>
            </a:r>
            <a:r>
              <a:rPr lang="en-GB" sz="2800" dirty="0"/>
              <a:t>– this is based on encouraging participation in decision-making.</a:t>
            </a:r>
          </a:p>
        </p:txBody>
      </p:sp>
      <p:sp>
        <p:nvSpPr>
          <p:cNvPr id="3" name="Rectangle 2"/>
          <p:cNvSpPr/>
          <p:nvPr/>
        </p:nvSpPr>
        <p:spPr>
          <a:xfrm>
            <a:off x="733896" y="246826"/>
            <a:ext cx="10952807" cy="769441"/>
          </a:xfrm>
          <a:prstGeom prst="rect">
            <a:avLst/>
          </a:prstGeom>
          <a:noFill/>
        </p:spPr>
        <p:txBody>
          <a:bodyPr wrap="none" lIns="91440" tIns="45720" rIns="91440" bIns="45720">
            <a:spAutoFit/>
          </a:bodyPr>
          <a:lstStyle/>
          <a:p>
            <a:pPr algn="ctr"/>
            <a:r>
              <a:rPr lang="en-GB"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Consequences of Theory Y </a:t>
            </a:r>
            <a:r>
              <a:rPr lang="en-GB"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(A04)</a:t>
            </a:r>
            <a:endParaRPr lang="en-GB"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209583" y="2899112"/>
            <a:ext cx="3329761" cy="1550075"/>
          </a:xfrm>
          <a:prstGeom prst="rect">
            <a:avLst/>
          </a:prstGeom>
        </p:spPr>
      </p:pic>
      <p:pic>
        <p:nvPicPr>
          <p:cNvPr id="5" name="Picture 4"/>
          <p:cNvPicPr>
            <a:picLocks noChangeAspect="1"/>
          </p:cNvPicPr>
          <p:nvPr/>
        </p:nvPicPr>
        <p:blipFill>
          <a:blip r:embed="rId3"/>
          <a:stretch>
            <a:fillRect/>
          </a:stretch>
        </p:blipFill>
        <p:spPr>
          <a:xfrm>
            <a:off x="7592291" y="2869470"/>
            <a:ext cx="2699037" cy="1579717"/>
          </a:xfrm>
          <a:prstGeom prst="rect">
            <a:avLst/>
          </a:prstGeom>
        </p:spPr>
      </p:pic>
    </p:spTree>
    <p:extLst>
      <p:ext uri="{BB962C8B-B14F-4D97-AF65-F5344CB8AC3E}">
        <p14:creationId xmlns:p14="http://schemas.microsoft.com/office/powerpoint/2010/main" val="39395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661" y="937479"/>
            <a:ext cx="10029825" cy="5262979"/>
          </a:xfrm>
          <a:prstGeom prst="rect">
            <a:avLst/>
          </a:prstGeom>
        </p:spPr>
        <p:txBody>
          <a:bodyPr wrap="square">
            <a:spAutoFit/>
          </a:bodyPr>
          <a:lstStyle/>
          <a:p>
            <a:endParaRPr lang="en-GB" sz="2800" dirty="0"/>
          </a:p>
          <a:p>
            <a:r>
              <a:rPr lang="en-GB" sz="2800" dirty="0"/>
              <a:t>• </a:t>
            </a:r>
            <a:r>
              <a:rPr lang="en-GB" sz="2800" dirty="0" smtClean="0"/>
              <a:t>Requirement </a:t>
            </a:r>
            <a:r>
              <a:rPr lang="en-GB" sz="2800" dirty="0"/>
              <a:t>for </a:t>
            </a:r>
            <a:r>
              <a:rPr lang="en-GB" sz="2800" b="1" dirty="0"/>
              <a:t>training; </a:t>
            </a:r>
          </a:p>
          <a:p>
            <a:endParaRPr lang="en-GB" sz="2800" dirty="0"/>
          </a:p>
          <a:p>
            <a:r>
              <a:rPr lang="en-GB" sz="2800" dirty="0"/>
              <a:t>• </a:t>
            </a:r>
            <a:r>
              <a:rPr lang="en-GB" sz="2800" dirty="0" smtClean="0"/>
              <a:t>Use </a:t>
            </a:r>
            <a:r>
              <a:rPr lang="en-GB" sz="2800" dirty="0"/>
              <a:t>of cell working – restructuring of production and service methods; </a:t>
            </a:r>
          </a:p>
          <a:p>
            <a:endParaRPr lang="en-GB" sz="2800" dirty="0"/>
          </a:p>
          <a:p>
            <a:r>
              <a:rPr lang="en-GB" sz="2800" dirty="0"/>
              <a:t>• </a:t>
            </a:r>
            <a:r>
              <a:rPr lang="en-GB" sz="2800" dirty="0" smtClean="0"/>
              <a:t>Setting </a:t>
            </a:r>
            <a:r>
              <a:rPr lang="en-GB" sz="2800" dirty="0"/>
              <a:t>up of </a:t>
            </a:r>
            <a:r>
              <a:rPr lang="en-GB" sz="2800" b="1" dirty="0"/>
              <a:t>formal communication channels</a:t>
            </a:r>
            <a:r>
              <a:rPr lang="en-GB" sz="2800" dirty="0"/>
              <a:t>, with both vertical and lateral communication; </a:t>
            </a:r>
          </a:p>
          <a:p>
            <a:endParaRPr lang="en-GB" sz="2800" dirty="0"/>
          </a:p>
          <a:p>
            <a:r>
              <a:rPr lang="en-GB" sz="2800" dirty="0"/>
              <a:t>• </a:t>
            </a:r>
            <a:r>
              <a:rPr lang="en-GB" sz="2800" dirty="0" smtClean="0"/>
              <a:t>Promotion </a:t>
            </a:r>
            <a:r>
              <a:rPr lang="en-GB" sz="2800" dirty="0"/>
              <a:t>structures; </a:t>
            </a:r>
          </a:p>
          <a:p>
            <a:endParaRPr lang="en-GB" sz="2800" dirty="0"/>
          </a:p>
          <a:p>
            <a:r>
              <a:rPr lang="en-GB" sz="2800" dirty="0"/>
              <a:t>• </a:t>
            </a:r>
            <a:r>
              <a:rPr lang="en-GB" sz="2800" b="1" dirty="0" smtClean="0"/>
              <a:t>Flexible </a:t>
            </a:r>
            <a:r>
              <a:rPr lang="en-GB" sz="2800" b="1" dirty="0"/>
              <a:t>working practices.</a:t>
            </a:r>
          </a:p>
        </p:txBody>
      </p:sp>
      <p:pic>
        <p:nvPicPr>
          <p:cNvPr id="5" name="Picture 4"/>
          <p:cNvPicPr>
            <a:picLocks noChangeAspect="1"/>
          </p:cNvPicPr>
          <p:nvPr/>
        </p:nvPicPr>
        <p:blipFill>
          <a:blip r:embed="rId2"/>
          <a:stretch>
            <a:fillRect/>
          </a:stretch>
        </p:blipFill>
        <p:spPr>
          <a:xfrm>
            <a:off x="6548005" y="4678507"/>
            <a:ext cx="3390900" cy="1352550"/>
          </a:xfrm>
          <a:prstGeom prst="rect">
            <a:avLst/>
          </a:prstGeom>
        </p:spPr>
      </p:pic>
      <p:pic>
        <p:nvPicPr>
          <p:cNvPr id="4" name="Picture 3"/>
          <p:cNvPicPr>
            <a:picLocks noChangeAspect="1"/>
          </p:cNvPicPr>
          <p:nvPr/>
        </p:nvPicPr>
        <p:blipFill>
          <a:blip r:embed="rId3"/>
          <a:stretch>
            <a:fillRect/>
          </a:stretch>
        </p:blipFill>
        <p:spPr>
          <a:xfrm>
            <a:off x="787062" y="400985"/>
            <a:ext cx="10675021" cy="536494"/>
          </a:xfrm>
          <a:prstGeom prst="rect">
            <a:avLst/>
          </a:prstGeom>
        </p:spPr>
      </p:pic>
    </p:spTree>
    <p:extLst>
      <p:ext uri="{BB962C8B-B14F-4D97-AF65-F5344CB8AC3E}">
        <p14:creationId xmlns:p14="http://schemas.microsoft.com/office/powerpoint/2010/main" val="60062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685" y="1471910"/>
            <a:ext cx="9384395" cy="5386090"/>
          </a:xfrm>
          <a:prstGeom prst="rect">
            <a:avLst/>
          </a:prstGeom>
        </p:spPr>
        <p:txBody>
          <a:bodyPr wrap="square">
            <a:spAutoFit/>
          </a:bodyPr>
          <a:lstStyle/>
          <a:p>
            <a:r>
              <a:rPr lang="en-GB" sz="2800" dirty="0"/>
              <a:t>An important part of this theory of management is that the </a:t>
            </a:r>
            <a:r>
              <a:rPr lang="en-GB" sz="2800" b="1" dirty="0"/>
              <a:t>managers will</a:t>
            </a:r>
            <a:r>
              <a:rPr lang="en-GB" sz="2800" dirty="0"/>
              <a:t>, over a period of time, </a:t>
            </a:r>
            <a:r>
              <a:rPr lang="en-GB" sz="2800" b="1" dirty="0"/>
              <a:t>influence how workers behave. </a:t>
            </a:r>
          </a:p>
          <a:p>
            <a:endParaRPr lang="en-GB" sz="2800" dirty="0"/>
          </a:p>
          <a:p>
            <a:endParaRPr lang="en-GB" sz="2800" dirty="0"/>
          </a:p>
          <a:p>
            <a:endParaRPr lang="en-GB" sz="2800" dirty="0"/>
          </a:p>
          <a:p>
            <a:endParaRPr lang="en-GB" sz="2800" dirty="0"/>
          </a:p>
          <a:p>
            <a:endParaRPr lang="en-GB" sz="2800" dirty="0"/>
          </a:p>
          <a:p>
            <a:r>
              <a:rPr lang="en-GB" sz="2800" dirty="0"/>
              <a:t>So if we have a Theory Y manager placed in a business where workers have previously behaved within the Theory X pattern, it is quite possible for </a:t>
            </a:r>
            <a:r>
              <a:rPr lang="en-GB" sz="2800" b="1" dirty="0">
                <a:solidFill>
                  <a:srgbClr val="FF0000"/>
                </a:solidFill>
              </a:rPr>
              <a:t>change </a:t>
            </a:r>
            <a:r>
              <a:rPr lang="en-GB" sz="2800" dirty="0"/>
              <a:t>to take place.</a:t>
            </a:r>
          </a:p>
          <a:p>
            <a:endParaRPr lang="en-GB" dirty="0"/>
          </a:p>
          <a:p>
            <a:endParaRPr lang="en-GB" dirty="0"/>
          </a:p>
        </p:txBody>
      </p:sp>
      <p:sp>
        <p:nvSpPr>
          <p:cNvPr id="3" name="Rectangle 2"/>
          <p:cNvSpPr/>
          <p:nvPr/>
        </p:nvSpPr>
        <p:spPr>
          <a:xfrm>
            <a:off x="688293" y="266998"/>
            <a:ext cx="11101181"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MC Gregor Theory X and Y conclusion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511694" y="2668298"/>
            <a:ext cx="2619375" cy="1743075"/>
          </a:xfrm>
          <a:prstGeom prst="rect">
            <a:avLst/>
          </a:prstGeom>
        </p:spPr>
      </p:pic>
      <p:pic>
        <p:nvPicPr>
          <p:cNvPr id="5" name="Picture 4"/>
          <p:cNvPicPr>
            <a:picLocks noChangeAspect="1"/>
          </p:cNvPicPr>
          <p:nvPr/>
        </p:nvPicPr>
        <p:blipFill>
          <a:blip r:embed="rId3"/>
          <a:stretch>
            <a:fillRect/>
          </a:stretch>
        </p:blipFill>
        <p:spPr>
          <a:xfrm>
            <a:off x="7528773" y="2685004"/>
            <a:ext cx="2533650" cy="1800225"/>
          </a:xfrm>
          <a:prstGeom prst="rect">
            <a:avLst/>
          </a:prstGeom>
        </p:spPr>
      </p:pic>
    </p:spTree>
    <p:extLst>
      <p:ext uri="{BB962C8B-B14F-4D97-AF65-F5344CB8AC3E}">
        <p14:creationId xmlns:p14="http://schemas.microsoft.com/office/powerpoint/2010/main" val="1971458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87" y="1251858"/>
            <a:ext cx="9744075" cy="2523768"/>
          </a:xfrm>
          <a:prstGeom prst="rect">
            <a:avLst/>
          </a:prstGeom>
        </p:spPr>
        <p:txBody>
          <a:bodyPr wrap="square">
            <a:spAutoFit/>
          </a:bodyPr>
          <a:lstStyle/>
          <a:p>
            <a:endParaRPr lang="en-GB" sz="2800" dirty="0"/>
          </a:p>
          <a:p>
            <a:r>
              <a:rPr lang="en-GB" sz="2800" dirty="0"/>
              <a:t> The </a:t>
            </a:r>
            <a:r>
              <a:rPr lang="en-GB" sz="2800" b="1" dirty="0"/>
              <a:t>existing workers may be transformed </a:t>
            </a:r>
            <a:r>
              <a:rPr lang="en-GB" sz="2800" dirty="0"/>
              <a:t>from being uncooperative, demotivated and unconcerned with the success of the business into contributors who are motivated to improve quality and ambitious for personal and company success.</a:t>
            </a:r>
          </a:p>
          <a:p>
            <a:endParaRPr lang="en-GB" dirty="0"/>
          </a:p>
        </p:txBody>
      </p:sp>
      <p:pic>
        <p:nvPicPr>
          <p:cNvPr id="3" name="Picture 2"/>
          <p:cNvPicPr>
            <a:picLocks noChangeAspect="1"/>
          </p:cNvPicPr>
          <p:nvPr/>
        </p:nvPicPr>
        <p:blipFill>
          <a:blip r:embed="rId2"/>
          <a:stretch>
            <a:fillRect/>
          </a:stretch>
        </p:blipFill>
        <p:spPr>
          <a:xfrm>
            <a:off x="781921" y="611723"/>
            <a:ext cx="10656732" cy="640135"/>
          </a:xfrm>
          <a:prstGeom prst="rect">
            <a:avLst/>
          </a:prstGeom>
        </p:spPr>
      </p:pic>
      <p:sp>
        <p:nvSpPr>
          <p:cNvPr id="11" name="AutoShape 2" descr="Image result for motiva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3"/>
          <a:stretch>
            <a:fillRect/>
          </a:stretch>
        </p:blipFill>
        <p:spPr>
          <a:xfrm>
            <a:off x="1714012" y="3775626"/>
            <a:ext cx="3079660" cy="2543175"/>
          </a:xfrm>
          <a:prstGeom prst="rect">
            <a:avLst/>
          </a:prstGeom>
        </p:spPr>
      </p:pic>
      <p:sp>
        <p:nvSpPr>
          <p:cNvPr id="13" name="AutoShape 4" descr="Image result for co operative"/>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4"/>
          <a:stretch>
            <a:fillRect/>
          </a:stretch>
        </p:blipFill>
        <p:spPr>
          <a:xfrm>
            <a:off x="5943600" y="3928026"/>
            <a:ext cx="3742458" cy="1752600"/>
          </a:xfrm>
          <a:prstGeom prst="rect">
            <a:avLst/>
          </a:prstGeom>
        </p:spPr>
      </p:pic>
    </p:spTree>
    <p:extLst>
      <p:ext uri="{BB962C8B-B14F-4D97-AF65-F5344CB8AC3E}">
        <p14:creationId xmlns:p14="http://schemas.microsoft.com/office/powerpoint/2010/main" val="73418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093" y="1490186"/>
            <a:ext cx="9913144" cy="4832092"/>
          </a:xfrm>
          <a:prstGeom prst="rect">
            <a:avLst/>
          </a:prstGeom>
        </p:spPr>
        <p:txBody>
          <a:bodyPr wrap="square">
            <a:spAutoFit/>
          </a:bodyPr>
          <a:lstStyle/>
          <a:p>
            <a:r>
              <a:rPr lang="en-GB" sz="2800" dirty="0"/>
              <a:t>It also follows from this that lack of </a:t>
            </a:r>
            <a:r>
              <a:rPr lang="en-GB" sz="2800" b="1" dirty="0"/>
              <a:t>motivation amongst workers and poor quality of output is a management created problem.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It is the role of management to create methods of production and management of human resources that will allow these resources to realise their full potential.</a:t>
            </a:r>
          </a:p>
        </p:txBody>
      </p:sp>
      <p:pic>
        <p:nvPicPr>
          <p:cNvPr id="3" name="Picture 2"/>
          <p:cNvPicPr>
            <a:picLocks noChangeAspect="1"/>
          </p:cNvPicPr>
          <p:nvPr/>
        </p:nvPicPr>
        <p:blipFill>
          <a:blip r:embed="rId2"/>
          <a:stretch>
            <a:fillRect/>
          </a:stretch>
        </p:blipFill>
        <p:spPr>
          <a:xfrm>
            <a:off x="653334" y="508607"/>
            <a:ext cx="10656732" cy="640135"/>
          </a:xfrm>
          <a:prstGeom prst="rect">
            <a:avLst/>
          </a:prstGeom>
        </p:spPr>
      </p:pic>
      <p:sp>
        <p:nvSpPr>
          <p:cNvPr id="4" name="AutoShape 2" descr="Image result for poor qualit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1131093" y="2638425"/>
            <a:ext cx="4574489" cy="1581150"/>
          </a:xfrm>
          <a:prstGeom prst="rect">
            <a:avLst/>
          </a:prstGeom>
        </p:spPr>
      </p:pic>
      <p:pic>
        <p:nvPicPr>
          <p:cNvPr id="6" name="Picture 5"/>
          <p:cNvPicPr>
            <a:picLocks noChangeAspect="1"/>
          </p:cNvPicPr>
          <p:nvPr/>
        </p:nvPicPr>
        <p:blipFill>
          <a:blip r:embed="rId4"/>
          <a:stretch>
            <a:fillRect/>
          </a:stretch>
        </p:blipFill>
        <p:spPr>
          <a:xfrm>
            <a:off x="6486418" y="2709862"/>
            <a:ext cx="3602452" cy="1743075"/>
          </a:xfrm>
          <a:prstGeom prst="rect">
            <a:avLst/>
          </a:prstGeom>
        </p:spPr>
      </p:pic>
    </p:spTree>
    <p:extLst>
      <p:ext uri="{BB962C8B-B14F-4D97-AF65-F5344CB8AC3E}">
        <p14:creationId xmlns:p14="http://schemas.microsoft.com/office/powerpoint/2010/main" val="4163688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3748" y="1528695"/>
            <a:ext cx="7595156" cy="2092881"/>
          </a:xfrm>
          <a:prstGeom prst="rect">
            <a:avLst/>
          </a:prstGeom>
        </p:spPr>
        <p:txBody>
          <a:bodyPr wrap="none">
            <a:spAutoFit/>
          </a:bodyPr>
          <a:lstStyle/>
          <a:p>
            <a:r>
              <a:rPr lang="en-GB" sz="2800" b="1" dirty="0"/>
              <a:t>YouTube video – Mc Gregor Theory X and Y </a:t>
            </a:r>
          </a:p>
          <a:p>
            <a:endParaRPr lang="en-GB" sz="2800" dirty="0"/>
          </a:p>
          <a:p>
            <a:endParaRPr lang="en-GB" sz="2800" dirty="0"/>
          </a:p>
          <a:p>
            <a:r>
              <a:rPr lang="en-GB" sz="2800" dirty="0"/>
              <a:t>https://www.youtube.com/watch?v=NK8-LhqF4N0</a:t>
            </a:r>
          </a:p>
          <a:p>
            <a:endParaRPr lang="en-GB" dirty="0"/>
          </a:p>
        </p:txBody>
      </p:sp>
      <p:sp>
        <p:nvSpPr>
          <p:cNvPr id="3" name="Rectangle 2"/>
          <p:cNvSpPr/>
          <p:nvPr/>
        </p:nvSpPr>
        <p:spPr>
          <a:xfrm>
            <a:off x="3424052" y="316732"/>
            <a:ext cx="453367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p>
        </p:txBody>
      </p:sp>
      <p:sp>
        <p:nvSpPr>
          <p:cNvPr id="4" name="AutoShape 2" descr="Image result for youtub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2414506" y="4048755"/>
            <a:ext cx="6552767" cy="1685925"/>
          </a:xfrm>
          <a:prstGeom prst="rect">
            <a:avLst/>
          </a:prstGeom>
        </p:spPr>
      </p:pic>
    </p:spTree>
    <p:extLst>
      <p:ext uri="{BB962C8B-B14F-4D97-AF65-F5344CB8AC3E}">
        <p14:creationId xmlns:p14="http://schemas.microsoft.com/office/powerpoint/2010/main" val="323273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387" y="922298"/>
            <a:ext cx="6096000" cy="4401205"/>
          </a:xfrm>
          <a:prstGeom prst="rect">
            <a:avLst/>
          </a:prstGeom>
        </p:spPr>
        <p:txBody>
          <a:bodyPr>
            <a:spAutoFit/>
          </a:bodyPr>
          <a:lstStyle/>
          <a:p>
            <a:r>
              <a:rPr lang="en-GB" sz="2800" b="1" u="sng" dirty="0"/>
              <a:t>Task: </a:t>
            </a:r>
          </a:p>
          <a:p>
            <a:endParaRPr lang="en-GB" sz="2800" dirty="0"/>
          </a:p>
          <a:p>
            <a:r>
              <a:rPr lang="en-GB" sz="2800" dirty="0" smtClean="0"/>
              <a:t>Exam question  – </a:t>
            </a:r>
            <a:r>
              <a:rPr lang="en-GB" sz="2800" dirty="0"/>
              <a:t>McGregor X/Y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25 mins </a:t>
            </a:r>
          </a:p>
        </p:txBody>
      </p:sp>
      <p:sp>
        <p:nvSpPr>
          <p:cNvPr id="3" name="Rectangle 2"/>
          <p:cNvSpPr/>
          <p:nvPr/>
        </p:nvSpPr>
        <p:spPr>
          <a:xfrm>
            <a:off x="3894889" y="29358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4331387" y="2499936"/>
            <a:ext cx="7139982" cy="4122226"/>
          </a:xfrm>
          <a:prstGeom prst="rect">
            <a:avLst/>
          </a:prstGeom>
        </p:spPr>
      </p:pic>
    </p:spTree>
    <p:extLst>
      <p:ext uri="{BB962C8B-B14F-4D97-AF65-F5344CB8AC3E}">
        <p14:creationId xmlns:p14="http://schemas.microsoft.com/office/powerpoint/2010/main" val="4162563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0530" y="1356956"/>
            <a:ext cx="10529888"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what are management and leadership.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roles and objectives of management and leadership.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Arrange the advantage and disadvantages of management objectives.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the written task on management of business by objectives.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McGregor’s theory X and Y workers.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McGregor’s theory.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Analyse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McGregors</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theory in a written task.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Recap the aims and objectives for the session. </a:t>
            </a:r>
          </a:p>
        </p:txBody>
      </p:sp>
      <p:sp>
        <p:nvSpPr>
          <p:cNvPr id="6" name="Rectangle 5"/>
          <p:cNvSpPr/>
          <p:nvPr/>
        </p:nvSpPr>
        <p:spPr>
          <a:xfrm>
            <a:off x="1584619" y="309859"/>
            <a:ext cx="859414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Management and leadership </a:t>
            </a:r>
          </a:p>
        </p:txBody>
      </p:sp>
      <p:pic>
        <p:nvPicPr>
          <p:cNvPr id="7" name="Picture 6"/>
          <p:cNvPicPr>
            <a:picLocks noChangeAspect="1"/>
          </p:cNvPicPr>
          <p:nvPr/>
        </p:nvPicPr>
        <p:blipFill>
          <a:blip r:embed="rId2"/>
          <a:stretch>
            <a:fillRect/>
          </a:stretch>
        </p:blipFill>
        <p:spPr>
          <a:xfrm>
            <a:off x="9109084" y="4142351"/>
            <a:ext cx="2139365" cy="2385770"/>
          </a:xfrm>
          <a:prstGeom prst="rect">
            <a:avLst/>
          </a:prstGeom>
        </p:spPr>
      </p:pic>
    </p:spTree>
    <p:extLst>
      <p:ext uri="{BB962C8B-B14F-4D97-AF65-F5344CB8AC3E}">
        <p14:creationId xmlns:p14="http://schemas.microsoft.com/office/powerpoint/2010/main" val="79833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811" y="1102849"/>
            <a:ext cx="8654706" cy="2677656"/>
          </a:xfrm>
          <a:prstGeom prst="rect">
            <a:avLst/>
          </a:prstGeom>
        </p:spPr>
        <p:txBody>
          <a:bodyPr wrap="square">
            <a:spAutoFit/>
          </a:bodyPr>
          <a:lstStyle/>
          <a:p>
            <a:endParaRPr lang="en-GB" sz="2800" dirty="0"/>
          </a:p>
          <a:p>
            <a:r>
              <a:rPr lang="en-GB" sz="2800" b="1" dirty="0"/>
              <a:t>Some leaders will not manage in the workplace </a:t>
            </a:r>
            <a:r>
              <a:rPr lang="en-GB" sz="2800" dirty="0"/>
              <a:t>they may rely on a </a:t>
            </a:r>
            <a:r>
              <a:rPr lang="en-GB" sz="2800" b="1" dirty="0"/>
              <a:t>deputy or a team of managers </a:t>
            </a:r>
            <a:r>
              <a:rPr lang="en-GB" sz="2800" dirty="0"/>
              <a:t>to do this on their behalf, to ensure that the right staff are recruited, products or services are produced and the business is profitable.</a:t>
            </a:r>
          </a:p>
        </p:txBody>
      </p:sp>
      <p:pic>
        <p:nvPicPr>
          <p:cNvPr id="3" name="Picture 2"/>
          <p:cNvPicPr>
            <a:picLocks noChangeAspect="1"/>
          </p:cNvPicPr>
          <p:nvPr/>
        </p:nvPicPr>
        <p:blipFill>
          <a:blip r:embed="rId2"/>
          <a:stretch>
            <a:fillRect/>
          </a:stretch>
        </p:blipFill>
        <p:spPr>
          <a:xfrm>
            <a:off x="1900490" y="462714"/>
            <a:ext cx="8169348" cy="640135"/>
          </a:xfrm>
          <a:prstGeom prst="rect">
            <a:avLst/>
          </a:prstGeom>
        </p:spPr>
      </p:pic>
      <p:pic>
        <p:nvPicPr>
          <p:cNvPr id="5" name="Picture 4"/>
          <p:cNvPicPr>
            <a:picLocks noChangeAspect="1"/>
          </p:cNvPicPr>
          <p:nvPr/>
        </p:nvPicPr>
        <p:blipFill>
          <a:blip r:embed="rId3"/>
          <a:stretch>
            <a:fillRect/>
          </a:stretch>
        </p:blipFill>
        <p:spPr>
          <a:xfrm>
            <a:off x="3935392" y="3780505"/>
            <a:ext cx="5013707" cy="2712333"/>
          </a:xfrm>
          <a:prstGeom prst="rect">
            <a:avLst/>
          </a:prstGeom>
        </p:spPr>
      </p:pic>
    </p:spTree>
    <p:extLst>
      <p:ext uri="{BB962C8B-B14F-4D97-AF65-F5344CB8AC3E}">
        <p14:creationId xmlns:p14="http://schemas.microsoft.com/office/powerpoint/2010/main" val="379814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6367" y="1090315"/>
            <a:ext cx="9275447" cy="5262979"/>
          </a:xfrm>
          <a:prstGeom prst="rect">
            <a:avLst/>
          </a:prstGeom>
        </p:spPr>
        <p:txBody>
          <a:bodyPr wrap="square">
            <a:spAutoFit/>
          </a:bodyPr>
          <a:lstStyle/>
          <a:p>
            <a:r>
              <a:rPr lang="en-GB" sz="2800" dirty="0"/>
              <a:t>A </a:t>
            </a:r>
            <a:r>
              <a:rPr lang="en-GB" sz="2800" b="1" dirty="0"/>
              <a:t>successful business owner </a:t>
            </a:r>
            <a:r>
              <a:rPr lang="en-GB" sz="2800" dirty="0"/>
              <a:t>should be </a:t>
            </a:r>
            <a:r>
              <a:rPr lang="en-GB" sz="2800" b="1" dirty="0"/>
              <a:t>both a strong leader and manager</a:t>
            </a:r>
            <a:r>
              <a:rPr lang="en-GB" sz="2800" dirty="0"/>
              <a:t> to get their workforce to follow them towards their vision of success. </a:t>
            </a:r>
          </a:p>
          <a:p>
            <a:endParaRPr lang="en-GB" sz="2800" dirty="0"/>
          </a:p>
          <a:p>
            <a:endParaRPr lang="en-GB" sz="2800" dirty="0"/>
          </a:p>
          <a:p>
            <a:endParaRPr lang="en-GB" sz="2800" dirty="0"/>
          </a:p>
          <a:p>
            <a:endParaRPr lang="en-GB" sz="2800" dirty="0"/>
          </a:p>
          <a:p>
            <a:r>
              <a:rPr lang="en-GB" sz="2800" dirty="0"/>
              <a:t>Being a good </a:t>
            </a:r>
            <a:r>
              <a:rPr lang="en-GB" sz="2800" b="1" dirty="0"/>
              <a:t>leader involves getting people to understand and believe in your vision</a:t>
            </a:r>
            <a:r>
              <a:rPr lang="en-GB" sz="2800" dirty="0"/>
              <a:t> to work with you to achieve your goals, whereas </a:t>
            </a:r>
            <a:r>
              <a:rPr lang="en-GB" sz="2800" b="1" dirty="0"/>
              <a:t>managing </a:t>
            </a:r>
            <a:r>
              <a:rPr lang="en-GB" sz="2800" dirty="0"/>
              <a:t>is more about </a:t>
            </a:r>
            <a:r>
              <a:rPr lang="en-GB" sz="2800" b="1" dirty="0"/>
              <a:t>administering and making sure the day-to-day things are happening </a:t>
            </a:r>
            <a:r>
              <a:rPr lang="en-GB" sz="2800" dirty="0"/>
              <a:t>as they should.</a:t>
            </a:r>
          </a:p>
        </p:txBody>
      </p:sp>
      <p:sp>
        <p:nvSpPr>
          <p:cNvPr id="3" name="Rectangle 2"/>
          <p:cNvSpPr/>
          <p:nvPr/>
        </p:nvSpPr>
        <p:spPr>
          <a:xfrm>
            <a:off x="3189736" y="166985"/>
            <a:ext cx="538391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Strong leadership </a:t>
            </a:r>
          </a:p>
        </p:txBody>
      </p:sp>
      <p:pic>
        <p:nvPicPr>
          <p:cNvPr id="4" name="Picture 3"/>
          <p:cNvPicPr>
            <a:picLocks noChangeAspect="1"/>
          </p:cNvPicPr>
          <p:nvPr/>
        </p:nvPicPr>
        <p:blipFill>
          <a:blip r:embed="rId2"/>
          <a:stretch>
            <a:fillRect/>
          </a:stretch>
        </p:blipFill>
        <p:spPr>
          <a:xfrm>
            <a:off x="5223164" y="1961375"/>
            <a:ext cx="5037860" cy="1685925"/>
          </a:xfrm>
          <a:prstGeom prst="rect">
            <a:avLst/>
          </a:prstGeom>
        </p:spPr>
      </p:pic>
      <p:pic>
        <p:nvPicPr>
          <p:cNvPr id="5" name="Picture 4"/>
          <p:cNvPicPr>
            <a:picLocks noChangeAspect="1"/>
          </p:cNvPicPr>
          <p:nvPr/>
        </p:nvPicPr>
        <p:blipFill>
          <a:blip r:embed="rId3"/>
          <a:stretch>
            <a:fillRect/>
          </a:stretch>
        </p:blipFill>
        <p:spPr>
          <a:xfrm>
            <a:off x="2097524" y="2646219"/>
            <a:ext cx="2184424" cy="1294101"/>
          </a:xfrm>
          <a:prstGeom prst="rect">
            <a:avLst/>
          </a:prstGeom>
        </p:spPr>
      </p:pic>
    </p:spTree>
    <p:extLst>
      <p:ext uri="{BB962C8B-B14F-4D97-AF65-F5344CB8AC3E}">
        <p14:creationId xmlns:p14="http://schemas.microsoft.com/office/powerpoint/2010/main" val="297433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687" y="1423124"/>
            <a:ext cx="6096000" cy="4401205"/>
          </a:xfrm>
          <a:prstGeom prst="rect">
            <a:avLst/>
          </a:prstGeom>
        </p:spPr>
        <p:txBody>
          <a:bodyPr>
            <a:spAutoFit/>
          </a:bodyPr>
          <a:lstStyle/>
          <a:p>
            <a:r>
              <a:rPr lang="en-GB" sz="2800" b="1" u="sng" dirty="0"/>
              <a:t>Managers: </a:t>
            </a:r>
          </a:p>
          <a:p>
            <a:endParaRPr lang="en-GB" sz="2800" dirty="0"/>
          </a:p>
          <a:p>
            <a:pPr marL="457200" indent="-457200">
              <a:buFont typeface="Arial" panose="020B0604020202020204" pitchFamily="34" charset="0"/>
              <a:buChar char="•"/>
            </a:pPr>
            <a:r>
              <a:rPr lang="en-GB" sz="2800" dirty="0"/>
              <a:t>Plan</a:t>
            </a:r>
          </a:p>
          <a:p>
            <a:pPr marL="457200" indent="-457200">
              <a:buFont typeface="Arial" panose="020B0604020202020204" pitchFamily="34" charset="0"/>
              <a:buChar char="•"/>
            </a:pPr>
            <a:r>
              <a:rPr lang="en-GB" sz="2800" dirty="0"/>
              <a:t>Functional e.g. HR/sales etc.</a:t>
            </a:r>
          </a:p>
          <a:p>
            <a:endParaRPr lang="en-GB" sz="2800" dirty="0"/>
          </a:p>
          <a:p>
            <a:pPr marL="457200" indent="-457200">
              <a:buFont typeface="Arial" panose="020B0604020202020204" pitchFamily="34" charset="0"/>
              <a:buChar char="•"/>
            </a:pPr>
            <a:r>
              <a:rPr lang="en-GB" sz="2800" dirty="0"/>
              <a:t>Control</a:t>
            </a:r>
          </a:p>
          <a:p>
            <a:pPr marL="457200" indent="-457200">
              <a:buFont typeface="Arial" panose="020B0604020202020204" pitchFamily="34" charset="0"/>
              <a:buChar char="•"/>
            </a:pPr>
            <a:r>
              <a:rPr lang="en-GB" sz="2800" dirty="0"/>
              <a:t>Coordinate</a:t>
            </a:r>
          </a:p>
          <a:p>
            <a:endParaRPr lang="en-GB" sz="2800" dirty="0"/>
          </a:p>
          <a:p>
            <a:pPr marL="457200" indent="-457200">
              <a:buFont typeface="Arial" panose="020B0604020202020204" pitchFamily="34" charset="0"/>
              <a:buChar char="•"/>
            </a:pPr>
            <a:r>
              <a:rPr lang="en-GB" sz="2800" dirty="0"/>
              <a:t>Organise</a:t>
            </a:r>
          </a:p>
          <a:p>
            <a:pPr marL="457200" indent="-457200">
              <a:buFont typeface="Arial" panose="020B0604020202020204" pitchFamily="34" charset="0"/>
              <a:buChar char="•"/>
            </a:pPr>
            <a:r>
              <a:rPr lang="en-GB" sz="2800" dirty="0"/>
              <a:t>Lead</a:t>
            </a:r>
          </a:p>
        </p:txBody>
      </p:sp>
      <p:sp>
        <p:nvSpPr>
          <p:cNvPr id="3" name="Rectangle 2"/>
          <p:cNvSpPr/>
          <p:nvPr/>
        </p:nvSpPr>
        <p:spPr>
          <a:xfrm>
            <a:off x="1497687" y="281285"/>
            <a:ext cx="879657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functions of management</a:t>
            </a:r>
          </a:p>
        </p:txBody>
      </p:sp>
      <p:pic>
        <p:nvPicPr>
          <p:cNvPr id="4" name="Picture 3"/>
          <p:cNvPicPr>
            <a:picLocks noChangeAspect="1"/>
          </p:cNvPicPr>
          <p:nvPr/>
        </p:nvPicPr>
        <p:blipFill>
          <a:blip r:embed="rId2"/>
          <a:stretch>
            <a:fillRect/>
          </a:stretch>
        </p:blipFill>
        <p:spPr>
          <a:xfrm>
            <a:off x="6522124" y="1480601"/>
            <a:ext cx="2143125" cy="2143125"/>
          </a:xfrm>
          <a:prstGeom prst="rect">
            <a:avLst/>
          </a:prstGeom>
        </p:spPr>
      </p:pic>
      <p:pic>
        <p:nvPicPr>
          <p:cNvPr id="5" name="Picture 4"/>
          <p:cNvPicPr>
            <a:picLocks noChangeAspect="1"/>
          </p:cNvPicPr>
          <p:nvPr/>
        </p:nvPicPr>
        <p:blipFill>
          <a:blip r:embed="rId3"/>
          <a:stretch>
            <a:fillRect/>
          </a:stretch>
        </p:blipFill>
        <p:spPr>
          <a:xfrm>
            <a:off x="4279755" y="4414259"/>
            <a:ext cx="2828925" cy="1619250"/>
          </a:xfrm>
          <a:prstGeom prst="rect">
            <a:avLst/>
          </a:prstGeom>
        </p:spPr>
      </p:pic>
      <p:pic>
        <p:nvPicPr>
          <p:cNvPr id="6" name="Picture 5"/>
          <p:cNvPicPr>
            <a:picLocks noChangeAspect="1"/>
          </p:cNvPicPr>
          <p:nvPr/>
        </p:nvPicPr>
        <p:blipFill>
          <a:blip r:embed="rId4"/>
          <a:stretch>
            <a:fillRect/>
          </a:stretch>
        </p:blipFill>
        <p:spPr>
          <a:xfrm>
            <a:off x="8307532" y="4185659"/>
            <a:ext cx="2476500" cy="1847850"/>
          </a:xfrm>
          <a:prstGeom prst="rect">
            <a:avLst/>
          </a:prstGeom>
        </p:spPr>
      </p:pic>
    </p:spTree>
    <p:extLst>
      <p:ext uri="{BB962C8B-B14F-4D97-AF65-F5344CB8AC3E}">
        <p14:creationId xmlns:p14="http://schemas.microsoft.com/office/powerpoint/2010/main" val="43104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148" y="980777"/>
            <a:ext cx="10153651" cy="5232202"/>
          </a:xfrm>
          <a:prstGeom prst="rect">
            <a:avLst/>
          </a:prstGeom>
        </p:spPr>
        <p:txBody>
          <a:bodyPr wrap="square">
            <a:spAutoFit/>
          </a:bodyPr>
          <a:lstStyle/>
          <a:p>
            <a:endParaRPr lang="en-GB" sz="2800" dirty="0"/>
          </a:p>
          <a:p>
            <a:pPr marL="457200" indent="-457200">
              <a:buFont typeface="Arial" panose="020B0604020202020204" pitchFamily="34" charset="0"/>
              <a:buChar char="•"/>
            </a:pPr>
            <a:r>
              <a:rPr lang="en-GB" sz="2800" b="1" dirty="0"/>
              <a:t>Interpersonal roles </a:t>
            </a:r>
            <a:r>
              <a:rPr lang="en-GB" sz="2800" dirty="0"/>
              <a:t>-  hiring, ﬁring, training, motivating and organising.</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b="1" dirty="0"/>
              <a:t>Information roles </a:t>
            </a:r>
            <a:r>
              <a:rPr lang="en-GB" sz="2800" dirty="0"/>
              <a:t>- acting as a channel for information to ﬂow between divisions/departments within an organisation.</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a:t>Decision-making roles </a:t>
            </a:r>
            <a:r>
              <a:rPr lang="en-GB" sz="2800" dirty="0"/>
              <a:t>-   the access to information that managers have enables them to use their formal authority to make decisions.</a:t>
            </a:r>
          </a:p>
          <a:p>
            <a:endParaRPr lang="en-GB" dirty="0"/>
          </a:p>
          <a:p>
            <a:endParaRPr lang="en-GB" dirty="0"/>
          </a:p>
          <a:p>
            <a:endParaRPr lang="en-GB" dirty="0"/>
          </a:p>
        </p:txBody>
      </p:sp>
      <p:sp>
        <p:nvSpPr>
          <p:cNvPr id="3" name="Rectangle 2"/>
          <p:cNvSpPr/>
          <p:nvPr/>
        </p:nvSpPr>
        <p:spPr>
          <a:xfrm>
            <a:off x="2058962" y="209847"/>
            <a:ext cx="767402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roles of management </a:t>
            </a:r>
          </a:p>
        </p:txBody>
      </p:sp>
      <p:pic>
        <p:nvPicPr>
          <p:cNvPr id="4" name="Picture 3"/>
          <p:cNvPicPr>
            <a:picLocks noChangeAspect="1"/>
          </p:cNvPicPr>
          <p:nvPr/>
        </p:nvPicPr>
        <p:blipFill>
          <a:blip r:embed="rId2"/>
          <a:stretch>
            <a:fillRect/>
          </a:stretch>
        </p:blipFill>
        <p:spPr>
          <a:xfrm>
            <a:off x="4172327" y="5112326"/>
            <a:ext cx="1723646" cy="1291071"/>
          </a:xfrm>
          <a:prstGeom prst="rect">
            <a:avLst/>
          </a:prstGeom>
        </p:spPr>
      </p:pic>
      <p:pic>
        <p:nvPicPr>
          <p:cNvPr id="5" name="Picture 4"/>
          <p:cNvPicPr>
            <a:picLocks noChangeAspect="1"/>
          </p:cNvPicPr>
          <p:nvPr/>
        </p:nvPicPr>
        <p:blipFill>
          <a:blip r:embed="rId3"/>
          <a:stretch>
            <a:fillRect/>
          </a:stretch>
        </p:blipFill>
        <p:spPr>
          <a:xfrm>
            <a:off x="8024795" y="5112326"/>
            <a:ext cx="1350834" cy="1431388"/>
          </a:xfrm>
          <a:prstGeom prst="rect">
            <a:avLst/>
          </a:prstGeom>
        </p:spPr>
      </p:pic>
    </p:spTree>
    <p:extLst>
      <p:ext uri="{BB962C8B-B14F-4D97-AF65-F5344CB8AC3E}">
        <p14:creationId xmlns:p14="http://schemas.microsoft.com/office/powerpoint/2010/main" val="244561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101" y="1326511"/>
            <a:ext cx="9644063" cy="4832092"/>
          </a:xfrm>
          <a:prstGeom prst="rect">
            <a:avLst/>
          </a:prstGeom>
        </p:spPr>
        <p:txBody>
          <a:bodyPr wrap="square">
            <a:spAutoFit/>
          </a:bodyPr>
          <a:lstStyle/>
          <a:p>
            <a:r>
              <a:rPr lang="en-GB" sz="2800" b="1" dirty="0"/>
              <a:t>Management by objectives is a philosophy of management designed by Peter Drucker. </a:t>
            </a:r>
          </a:p>
          <a:p>
            <a:endParaRPr lang="en-GB" sz="2800" b="1" dirty="0"/>
          </a:p>
          <a:p>
            <a:endParaRPr lang="en-GB" sz="2800" b="1" dirty="0"/>
          </a:p>
          <a:p>
            <a:endParaRPr lang="en-GB" sz="2800" b="1" dirty="0"/>
          </a:p>
          <a:p>
            <a:r>
              <a:rPr lang="en-GB" sz="2800" dirty="0"/>
              <a:t>Objectives are defined within an organisation so that the management and workers agree to the objectives and understand what they need to do in order to achieve them. It involves the </a:t>
            </a:r>
            <a:r>
              <a:rPr lang="en-GB" sz="2800" b="1" dirty="0"/>
              <a:t>breaking down and subdivision of the aims and goals of an organisation into targets and objectives for divisions</a:t>
            </a:r>
            <a:r>
              <a:rPr lang="en-GB" sz="2800" dirty="0"/>
              <a:t>, for departments, for managers and finally for workers.</a:t>
            </a:r>
          </a:p>
        </p:txBody>
      </p:sp>
      <p:sp>
        <p:nvSpPr>
          <p:cNvPr id="3" name="Rectangle 2"/>
          <p:cNvSpPr/>
          <p:nvPr/>
        </p:nvSpPr>
        <p:spPr>
          <a:xfrm>
            <a:off x="1092835" y="252710"/>
            <a:ext cx="1000632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Management by objectives (MBO)</a:t>
            </a:r>
          </a:p>
        </p:txBody>
      </p:sp>
      <p:pic>
        <p:nvPicPr>
          <p:cNvPr id="4" name="Picture 3"/>
          <p:cNvPicPr>
            <a:picLocks noChangeAspect="1"/>
          </p:cNvPicPr>
          <p:nvPr/>
        </p:nvPicPr>
        <p:blipFill>
          <a:blip r:embed="rId2"/>
          <a:stretch>
            <a:fillRect/>
          </a:stretch>
        </p:blipFill>
        <p:spPr>
          <a:xfrm>
            <a:off x="6303819" y="1954639"/>
            <a:ext cx="3040703" cy="1262212"/>
          </a:xfrm>
          <a:prstGeom prst="rect">
            <a:avLst/>
          </a:prstGeom>
        </p:spPr>
      </p:pic>
      <p:pic>
        <p:nvPicPr>
          <p:cNvPr id="5" name="Picture 4"/>
          <p:cNvPicPr>
            <a:picLocks noChangeAspect="1"/>
          </p:cNvPicPr>
          <p:nvPr/>
        </p:nvPicPr>
        <p:blipFill>
          <a:blip r:embed="rId3"/>
          <a:stretch>
            <a:fillRect/>
          </a:stretch>
        </p:blipFill>
        <p:spPr>
          <a:xfrm>
            <a:off x="2792479" y="2330160"/>
            <a:ext cx="1516717" cy="1136074"/>
          </a:xfrm>
          <a:prstGeom prst="rect">
            <a:avLst/>
          </a:prstGeom>
        </p:spPr>
      </p:pic>
    </p:spTree>
    <p:extLst>
      <p:ext uri="{BB962C8B-B14F-4D97-AF65-F5344CB8AC3E}">
        <p14:creationId xmlns:p14="http://schemas.microsoft.com/office/powerpoint/2010/main" val="157709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713" y="1437698"/>
            <a:ext cx="9672638" cy="2677656"/>
          </a:xfrm>
          <a:prstGeom prst="rect">
            <a:avLst/>
          </a:prstGeom>
        </p:spPr>
        <p:txBody>
          <a:bodyPr wrap="square">
            <a:spAutoFit/>
          </a:bodyPr>
          <a:lstStyle/>
          <a:p>
            <a:r>
              <a:rPr lang="en-GB" sz="2800" dirty="0"/>
              <a:t>The </a:t>
            </a:r>
            <a:r>
              <a:rPr lang="en-GB" sz="2800" b="1" dirty="0"/>
              <a:t>passing down </a:t>
            </a:r>
            <a:r>
              <a:rPr lang="en-GB" sz="2800" dirty="0"/>
              <a:t>and subdivision of </a:t>
            </a:r>
            <a:r>
              <a:rPr lang="en-GB" sz="2800" b="1" dirty="0"/>
              <a:t>objectives down the hierarchy </a:t>
            </a:r>
            <a:r>
              <a:rPr lang="en-GB" sz="2800" dirty="0"/>
              <a:t>should produce an end result where the targets and objectives for each individual within the organisation, </a:t>
            </a:r>
            <a:r>
              <a:rPr lang="en-GB" sz="2800" b="1" dirty="0"/>
              <a:t>when all added together, equal the same as the targets and objectives for the whole organisation.</a:t>
            </a:r>
          </a:p>
          <a:p>
            <a:endParaRPr lang="en-GB" sz="2800" dirty="0"/>
          </a:p>
        </p:txBody>
      </p:sp>
      <p:pic>
        <p:nvPicPr>
          <p:cNvPr id="3" name="Picture 2"/>
          <p:cNvPicPr>
            <a:picLocks noChangeAspect="1"/>
          </p:cNvPicPr>
          <p:nvPr/>
        </p:nvPicPr>
        <p:blipFill>
          <a:blip r:embed="rId2"/>
          <a:stretch>
            <a:fillRect/>
          </a:stretch>
        </p:blipFill>
        <p:spPr>
          <a:xfrm>
            <a:off x="1174774" y="526747"/>
            <a:ext cx="9699577" cy="652329"/>
          </a:xfrm>
          <a:prstGeom prst="rect">
            <a:avLst/>
          </a:prstGeom>
        </p:spPr>
      </p:pic>
      <p:pic>
        <p:nvPicPr>
          <p:cNvPr id="4" name="Picture 3"/>
          <p:cNvPicPr>
            <a:picLocks noChangeAspect="1"/>
          </p:cNvPicPr>
          <p:nvPr/>
        </p:nvPicPr>
        <p:blipFill>
          <a:blip r:embed="rId3"/>
          <a:stretch>
            <a:fillRect/>
          </a:stretch>
        </p:blipFill>
        <p:spPr>
          <a:xfrm>
            <a:off x="2391931" y="3930640"/>
            <a:ext cx="2619375" cy="1743075"/>
          </a:xfrm>
          <a:prstGeom prst="rect">
            <a:avLst/>
          </a:prstGeom>
        </p:spPr>
      </p:pic>
      <p:pic>
        <p:nvPicPr>
          <p:cNvPr id="5" name="Picture 4"/>
          <p:cNvPicPr>
            <a:picLocks noChangeAspect="1"/>
          </p:cNvPicPr>
          <p:nvPr/>
        </p:nvPicPr>
        <p:blipFill>
          <a:blip r:embed="rId4"/>
          <a:stretch>
            <a:fillRect/>
          </a:stretch>
        </p:blipFill>
        <p:spPr>
          <a:xfrm>
            <a:off x="6871266" y="3539094"/>
            <a:ext cx="2143125" cy="2143125"/>
          </a:xfrm>
          <a:prstGeom prst="rect">
            <a:avLst/>
          </a:prstGeom>
        </p:spPr>
      </p:pic>
    </p:spTree>
    <p:extLst>
      <p:ext uri="{BB962C8B-B14F-4D97-AF65-F5344CB8AC3E}">
        <p14:creationId xmlns:p14="http://schemas.microsoft.com/office/powerpoint/2010/main" val="112221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1800</Words>
  <Application>Microsoft Office PowerPoint</Application>
  <PresentationFormat>Widescreen</PresentationFormat>
  <Paragraphs>253</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14</cp:revision>
  <dcterms:created xsi:type="dcterms:W3CDTF">2016-12-10T17:41:15Z</dcterms:created>
  <dcterms:modified xsi:type="dcterms:W3CDTF">2018-06-15T14:11:05Z</dcterms:modified>
</cp:coreProperties>
</file>