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87" r:id="rId5"/>
    <p:sldId id="259" r:id="rId6"/>
    <p:sldId id="260" r:id="rId7"/>
    <p:sldId id="288" r:id="rId8"/>
    <p:sldId id="261" r:id="rId9"/>
    <p:sldId id="289" r:id="rId10"/>
    <p:sldId id="262" r:id="rId11"/>
    <p:sldId id="298" r:id="rId12"/>
    <p:sldId id="263" r:id="rId13"/>
    <p:sldId id="264" r:id="rId14"/>
    <p:sldId id="290" r:id="rId15"/>
    <p:sldId id="265" r:id="rId16"/>
    <p:sldId id="291" r:id="rId17"/>
    <p:sldId id="271" r:id="rId18"/>
    <p:sldId id="292" r:id="rId19"/>
    <p:sldId id="293" r:id="rId20"/>
    <p:sldId id="266" r:id="rId21"/>
    <p:sldId id="294" r:id="rId22"/>
    <p:sldId id="282" r:id="rId23"/>
    <p:sldId id="295" r:id="rId24"/>
    <p:sldId id="283" r:id="rId25"/>
    <p:sldId id="284" r:id="rId26"/>
    <p:sldId id="267" r:id="rId27"/>
    <p:sldId id="268" r:id="rId28"/>
    <p:sldId id="272" r:id="rId29"/>
    <p:sldId id="296" r:id="rId30"/>
    <p:sldId id="274" r:id="rId31"/>
    <p:sldId id="297" r:id="rId32"/>
    <p:sldId id="275" r:id="rId33"/>
    <p:sldId id="276" r:id="rId34"/>
    <p:sldId id="277" r:id="rId35"/>
    <p:sldId id="269" r:id="rId36"/>
    <p:sldId id="270"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8" d="100"/>
          <a:sy n="68" d="100"/>
        </p:scale>
        <p:origin x="84"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B127-2313-4C16-A52D-DEAC915AD810}" type="datetimeFigureOut">
              <a:rPr lang="en-GB" smtClean="0"/>
              <a:t>11/12/2016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81FAC-3A17-4A87-836E-6738B28F02F5}" type="slidenum">
              <a:rPr lang="en-GB" smtClean="0"/>
              <a:t>‹#›</a:t>
            </a:fld>
            <a:endParaRPr lang="en-GB"/>
          </a:p>
        </p:txBody>
      </p:sp>
    </p:spTree>
    <p:extLst>
      <p:ext uri="{BB962C8B-B14F-4D97-AF65-F5344CB8AC3E}">
        <p14:creationId xmlns:p14="http://schemas.microsoft.com/office/powerpoint/2010/main" val="290278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003406-DC19-4592-8299-80473F509373}" type="datetimeFigureOut">
              <a:rPr lang="en-GB" smtClean="0"/>
              <a:t>10/12/2016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422079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003406-DC19-4592-8299-80473F509373}" type="datetimeFigureOut">
              <a:rPr lang="en-GB" smtClean="0"/>
              <a:t>10/12/2016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323169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003406-DC19-4592-8299-80473F509373}" type="datetimeFigureOut">
              <a:rPr lang="en-GB" smtClean="0"/>
              <a:t>10/12/2016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180377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003406-DC19-4592-8299-80473F509373}" type="datetimeFigureOut">
              <a:rPr lang="en-GB" smtClean="0"/>
              <a:t>10/12/2016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79869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003406-DC19-4592-8299-80473F509373}" type="datetimeFigureOut">
              <a:rPr lang="en-GB" smtClean="0"/>
              <a:t>10/12/2016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153160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003406-DC19-4592-8299-80473F509373}" type="datetimeFigureOut">
              <a:rPr lang="en-GB" smtClean="0"/>
              <a:t>10/12/2016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210763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003406-DC19-4592-8299-80473F509373}" type="datetimeFigureOut">
              <a:rPr lang="en-GB" smtClean="0"/>
              <a:t>10/12/2016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365874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003406-DC19-4592-8299-80473F509373}" type="datetimeFigureOut">
              <a:rPr lang="en-GB" smtClean="0"/>
              <a:t>10/12/2016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227418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03406-DC19-4592-8299-80473F509373}" type="datetimeFigureOut">
              <a:rPr lang="en-GB" smtClean="0"/>
              <a:t>10/12/2016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270160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003406-DC19-4592-8299-80473F509373}" type="datetimeFigureOut">
              <a:rPr lang="en-GB" smtClean="0"/>
              <a:t>10/12/2016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29523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003406-DC19-4592-8299-80473F509373}" type="datetimeFigureOut">
              <a:rPr lang="en-GB" smtClean="0"/>
              <a:t>10/12/2016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06609-2F07-4FC4-B30D-CADB20946A24}" type="slidenum">
              <a:rPr lang="en-GB" smtClean="0"/>
              <a:t>‹#›</a:t>
            </a:fld>
            <a:endParaRPr lang="en-GB"/>
          </a:p>
        </p:txBody>
      </p:sp>
    </p:spTree>
    <p:extLst>
      <p:ext uri="{BB962C8B-B14F-4D97-AF65-F5344CB8AC3E}">
        <p14:creationId xmlns:p14="http://schemas.microsoft.com/office/powerpoint/2010/main" val="115089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03406-DC19-4592-8299-80473F509373}" type="datetimeFigureOut">
              <a:rPr lang="en-GB" smtClean="0"/>
              <a:t>10/12/2016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6609-2F07-4FC4-B30D-CADB20946A24}" type="slidenum">
              <a:rPr lang="en-GB" smtClean="0"/>
              <a:t>‹#›</a:t>
            </a:fld>
            <a:endParaRPr lang="en-GB"/>
          </a:p>
        </p:txBody>
      </p:sp>
    </p:spTree>
    <p:extLst>
      <p:ext uri="{BB962C8B-B14F-4D97-AF65-F5344CB8AC3E}">
        <p14:creationId xmlns:p14="http://schemas.microsoft.com/office/powerpoint/2010/main" val="339818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1" y="920740"/>
            <a:ext cx="10444162" cy="4832092"/>
          </a:xfrm>
          <a:prstGeom prst="rect">
            <a:avLst/>
          </a:prstGeom>
        </p:spPr>
        <p:txBody>
          <a:bodyPr wrap="square">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Explain employee or employer relationships and the minimum wage. </a:t>
            </a:r>
          </a:p>
          <a:p>
            <a:pPr marL="457200" indent="-457200">
              <a:buFont typeface="Arial" panose="020B0604020202020204" pitchFamily="34" charset="0"/>
              <a:buChar char="•"/>
            </a:pPr>
            <a:r>
              <a:rPr lang="en-GB" sz="2800" dirty="0"/>
              <a:t>Show a YouTube video on minimum wage. </a:t>
            </a:r>
          </a:p>
          <a:p>
            <a:pPr marL="457200" indent="-457200">
              <a:buFont typeface="Arial" panose="020B0604020202020204" pitchFamily="34" charset="0"/>
              <a:buChar char="•"/>
            </a:pPr>
            <a:r>
              <a:rPr lang="en-GB" sz="2800" dirty="0"/>
              <a:t>Explain impact of minimum wage on employees and employers.</a:t>
            </a:r>
          </a:p>
          <a:p>
            <a:pPr marL="457200" indent="-457200">
              <a:buFont typeface="Arial" panose="020B0604020202020204" pitchFamily="34" charset="0"/>
              <a:buChar char="•"/>
            </a:pPr>
            <a:r>
              <a:rPr lang="en-GB" sz="2800" dirty="0"/>
              <a:t>Discuss the importance of equal opportunities. </a:t>
            </a:r>
          </a:p>
          <a:p>
            <a:pPr marL="457200" indent="-457200">
              <a:buFont typeface="Arial" panose="020B0604020202020204" pitchFamily="34" charset="0"/>
              <a:buChar char="•"/>
            </a:pPr>
            <a:r>
              <a:rPr lang="en-GB" sz="2800" dirty="0"/>
              <a:t>Answer </a:t>
            </a:r>
            <a:r>
              <a:rPr lang="en-GB" sz="2800" dirty="0" err="1"/>
              <a:t>Kahoot</a:t>
            </a:r>
            <a:r>
              <a:rPr lang="en-GB" sz="2800" dirty="0"/>
              <a:t> quiz questions on employee and employer relationships. </a:t>
            </a:r>
          </a:p>
          <a:p>
            <a:pPr marL="457200" indent="-457200">
              <a:buFont typeface="Arial" panose="020B0604020202020204" pitchFamily="34" charset="0"/>
              <a:buChar char="•"/>
            </a:pPr>
            <a:r>
              <a:rPr lang="en-GB" sz="2800" dirty="0"/>
              <a:t>Discuss the equal opportunities act in groups. </a:t>
            </a:r>
          </a:p>
          <a:p>
            <a:pPr marL="457200" indent="-457200">
              <a:buFont typeface="Arial" panose="020B0604020202020204" pitchFamily="34" charset="0"/>
              <a:buChar char="•"/>
            </a:pPr>
            <a:r>
              <a:rPr lang="en-GB" sz="2800" dirty="0"/>
              <a:t>Recap the aims and objectives for the session. </a:t>
            </a:r>
          </a:p>
        </p:txBody>
      </p:sp>
      <p:sp>
        <p:nvSpPr>
          <p:cNvPr id="5" name="Rectangle 4"/>
          <p:cNvSpPr/>
          <p:nvPr/>
        </p:nvSpPr>
        <p:spPr>
          <a:xfrm>
            <a:off x="688383" y="281285"/>
            <a:ext cx="1021516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Employee/ Employer relationships </a:t>
            </a:r>
          </a:p>
        </p:txBody>
      </p:sp>
      <p:pic>
        <p:nvPicPr>
          <p:cNvPr id="6" name="Picture 5"/>
          <p:cNvPicPr>
            <a:picLocks noChangeAspect="1"/>
          </p:cNvPicPr>
          <p:nvPr/>
        </p:nvPicPr>
        <p:blipFill>
          <a:blip r:embed="rId2"/>
          <a:stretch>
            <a:fillRect/>
          </a:stretch>
        </p:blipFill>
        <p:spPr>
          <a:xfrm>
            <a:off x="9001125" y="4880848"/>
            <a:ext cx="2247900" cy="1504950"/>
          </a:xfrm>
          <a:prstGeom prst="rect">
            <a:avLst/>
          </a:prstGeom>
        </p:spPr>
      </p:pic>
    </p:spTree>
    <p:extLst>
      <p:ext uri="{BB962C8B-B14F-4D97-AF65-F5344CB8AC3E}">
        <p14:creationId xmlns:p14="http://schemas.microsoft.com/office/powerpoint/2010/main" val="176872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588" y="1374726"/>
            <a:ext cx="10129837" cy="4832092"/>
          </a:xfrm>
          <a:prstGeom prst="rect">
            <a:avLst/>
          </a:prstGeom>
        </p:spPr>
        <p:txBody>
          <a:bodyPr wrap="square">
            <a:spAutoFit/>
          </a:bodyPr>
          <a:lstStyle/>
          <a:p>
            <a:r>
              <a:rPr lang="en-GB" sz="2800" dirty="0"/>
              <a:t>The National Minimum Wage, when first introduced in April 1999, was set cautiously low at just £3.60 an hour, so as not to undermine a business’s competitiveness by pushing up costs. </a:t>
            </a:r>
          </a:p>
          <a:p>
            <a:endParaRPr lang="en-GB" sz="2800" dirty="0"/>
          </a:p>
          <a:p>
            <a:endParaRPr lang="en-GB" sz="2800" dirty="0"/>
          </a:p>
          <a:p>
            <a:endParaRPr lang="en-GB" sz="2800" dirty="0"/>
          </a:p>
          <a:p>
            <a:endParaRPr lang="en-GB" sz="2800" dirty="0"/>
          </a:p>
          <a:p>
            <a:endParaRPr lang="en-GB" sz="2800" dirty="0"/>
          </a:p>
          <a:p>
            <a:r>
              <a:rPr lang="en-GB" sz="2800" dirty="0"/>
              <a:t>The change to the minimum wage was expected to benefit about two million people – more than half of them in the service sector. </a:t>
            </a:r>
            <a:r>
              <a:rPr lang="en-GB" sz="2800" b="1" dirty="0"/>
              <a:t>Some wage packets were boosted by up to a third.</a:t>
            </a:r>
          </a:p>
        </p:txBody>
      </p:sp>
      <p:sp>
        <p:nvSpPr>
          <p:cNvPr id="3" name="Rectangle 2"/>
          <p:cNvSpPr/>
          <p:nvPr/>
        </p:nvSpPr>
        <p:spPr>
          <a:xfrm>
            <a:off x="2541132" y="195560"/>
            <a:ext cx="585243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minimum wage</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558329" y="3100209"/>
            <a:ext cx="3295650" cy="1381125"/>
          </a:xfrm>
          <a:prstGeom prst="rect">
            <a:avLst/>
          </a:prstGeom>
        </p:spPr>
      </p:pic>
      <p:pic>
        <p:nvPicPr>
          <p:cNvPr id="5" name="Picture 4"/>
          <p:cNvPicPr>
            <a:picLocks noChangeAspect="1"/>
          </p:cNvPicPr>
          <p:nvPr/>
        </p:nvPicPr>
        <p:blipFill>
          <a:blip r:embed="rId3"/>
          <a:stretch>
            <a:fillRect/>
          </a:stretch>
        </p:blipFill>
        <p:spPr>
          <a:xfrm>
            <a:off x="2609850" y="2990671"/>
            <a:ext cx="2857500" cy="1600200"/>
          </a:xfrm>
          <a:prstGeom prst="rect">
            <a:avLst/>
          </a:prstGeom>
        </p:spPr>
      </p:pic>
    </p:spTree>
    <p:extLst>
      <p:ext uri="{BB962C8B-B14F-4D97-AF65-F5344CB8AC3E}">
        <p14:creationId xmlns:p14="http://schemas.microsoft.com/office/powerpoint/2010/main" val="385008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9994" y="492369"/>
            <a:ext cx="10957559" cy="5683787"/>
          </a:xfrm>
          <a:prstGeom prst="rect">
            <a:avLst/>
          </a:prstGeom>
        </p:spPr>
      </p:pic>
    </p:spTree>
    <p:extLst>
      <p:ext uri="{BB962C8B-B14F-4D97-AF65-F5344CB8AC3E}">
        <p14:creationId xmlns:p14="http://schemas.microsoft.com/office/powerpoint/2010/main" val="4018938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6831" y="1544500"/>
            <a:ext cx="9558338" cy="3108543"/>
          </a:xfrm>
          <a:prstGeom prst="rect">
            <a:avLst/>
          </a:prstGeom>
        </p:spPr>
        <p:txBody>
          <a:bodyPr wrap="square">
            <a:spAutoFit/>
          </a:bodyPr>
          <a:lstStyle/>
          <a:p>
            <a:r>
              <a:rPr lang="en-GB" sz="2800" dirty="0"/>
              <a:t>• Main (adult) rate for workers aged 21 and over – £6.70 per hour. </a:t>
            </a:r>
          </a:p>
          <a:p>
            <a:endParaRPr lang="en-GB" sz="2800" dirty="0"/>
          </a:p>
          <a:p>
            <a:r>
              <a:rPr lang="en-GB" sz="2800" dirty="0"/>
              <a:t>• Development rate for workers aged 18–20 inclusive – £5.30 per hour. </a:t>
            </a:r>
          </a:p>
          <a:p>
            <a:endParaRPr lang="en-GB" sz="2800" dirty="0"/>
          </a:p>
          <a:p>
            <a:r>
              <a:rPr lang="en-GB" sz="2800" dirty="0"/>
              <a:t>• Rate for under 18 year olds – £3.87 per hour.</a:t>
            </a:r>
            <a:endParaRPr lang="en-GB" sz="2800" dirty="0"/>
          </a:p>
        </p:txBody>
      </p:sp>
      <p:sp>
        <p:nvSpPr>
          <p:cNvPr id="3" name="Rectangle 2"/>
          <p:cNvSpPr/>
          <p:nvPr/>
        </p:nvSpPr>
        <p:spPr>
          <a:xfrm>
            <a:off x="1517246" y="238422"/>
            <a:ext cx="915750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Minimum wage October (2015)</a:t>
            </a:r>
          </a:p>
        </p:txBody>
      </p:sp>
      <p:pic>
        <p:nvPicPr>
          <p:cNvPr id="4" name="Picture 3"/>
          <p:cNvPicPr>
            <a:picLocks noChangeAspect="1"/>
          </p:cNvPicPr>
          <p:nvPr/>
        </p:nvPicPr>
        <p:blipFill>
          <a:blip r:embed="rId2"/>
          <a:stretch>
            <a:fillRect/>
          </a:stretch>
        </p:blipFill>
        <p:spPr>
          <a:xfrm>
            <a:off x="8805129" y="4159491"/>
            <a:ext cx="2600325" cy="1752600"/>
          </a:xfrm>
          <a:prstGeom prst="rect">
            <a:avLst/>
          </a:prstGeom>
        </p:spPr>
      </p:pic>
      <p:pic>
        <p:nvPicPr>
          <p:cNvPr id="5" name="Picture 4"/>
          <p:cNvPicPr>
            <a:picLocks noChangeAspect="1"/>
          </p:cNvPicPr>
          <p:nvPr/>
        </p:nvPicPr>
        <p:blipFill>
          <a:blip r:embed="rId3"/>
          <a:stretch>
            <a:fillRect/>
          </a:stretch>
        </p:blipFill>
        <p:spPr>
          <a:xfrm>
            <a:off x="3247220" y="4912120"/>
            <a:ext cx="2848780" cy="1456078"/>
          </a:xfrm>
          <a:prstGeom prst="rect">
            <a:avLst/>
          </a:prstGeom>
        </p:spPr>
      </p:pic>
    </p:spTree>
    <p:extLst>
      <p:ext uri="{BB962C8B-B14F-4D97-AF65-F5344CB8AC3E}">
        <p14:creationId xmlns:p14="http://schemas.microsoft.com/office/powerpoint/2010/main" val="325068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2906" y="1283815"/>
            <a:ext cx="8972550" cy="3108543"/>
          </a:xfrm>
          <a:prstGeom prst="rect">
            <a:avLst/>
          </a:prstGeom>
        </p:spPr>
        <p:txBody>
          <a:bodyPr wrap="square">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NLW (25+) £7.20 (October 2016)</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Adult Rate (21-24) £6.70	(April 2106) - £6.95 (October 2016)</a:t>
            </a:r>
          </a:p>
          <a:p>
            <a:endParaRPr lang="en-GB" sz="2800" dirty="0"/>
          </a:p>
          <a:p>
            <a:pPr marL="457200" indent="-457200">
              <a:buFont typeface="Arial" panose="020B0604020202020204" pitchFamily="34" charset="0"/>
              <a:buChar char="•"/>
            </a:pPr>
            <a:r>
              <a:rPr lang="en-GB" sz="2800" dirty="0"/>
              <a:t>YDR (18-20)   £5.30 (April 2016)   - £5.55 (October 2016)</a:t>
            </a:r>
            <a:endParaRPr lang="en-GB" sz="2800" dirty="0"/>
          </a:p>
        </p:txBody>
      </p:sp>
      <p:sp>
        <p:nvSpPr>
          <p:cNvPr id="4" name="Rectangle 3"/>
          <p:cNvSpPr/>
          <p:nvPr/>
        </p:nvSpPr>
        <p:spPr>
          <a:xfrm>
            <a:off x="1292906" y="454906"/>
            <a:ext cx="94370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Increases in the minimum wage </a:t>
            </a:r>
          </a:p>
        </p:txBody>
      </p:sp>
      <p:pic>
        <p:nvPicPr>
          <p:cNvPr id="5" name="Picture 4"/>
          <p:cNvPicPr>
            <a:picLocks noChangeAspect="1"/>
          </p:cNvPicPr>
          <p:nvPr/>
        </p:nvPicPr>
        <p:blipFill>
          <a:blip r:embed="rId2"/>
          <a:stretch>
            <a:fillRect/>
          </a:stretch>
        </p:blipFill>
        <p:spPr>
          <a:xfrm>
            <a:off x="2189067" y="4662436"/>
            <a:ext cx="2867025" cy="1590675"/>
          </a:xfrm>
          <a:prstGeom prst="rect">
            <a:avLst/>
          </a:prstGeom>
        </p:spPr>
      </p:pic>
      <p:pic>
        <p:nvPicPr>
          <p:cNvPr id="6" name="Picture 5"/>
          <p:cNvPicPr>
            <a:picLocks noChangeAspect="1"/>
          </p:cNvPicPr>
          <p:nvPr/>
        </p:nvPicPr>
        <p:blipFill>
          <a:blip r:embed="rId3"/>
          <a:stretch>
            <a:fillRect/>
          </a:stretch>
        </p:blipFill>
        <p:spPr>
          <a:xfrm>
            <a:off x="6072993" y="4662436"/>
            <a:ext cx="4192463" cy="1743075"/>
          </a:xfrm>
          <a:prstGeom prst="rect">
            <a:avLst/>
          </a:prstGeom>
        </p:spPr>
      </p:pic>
    </p:spTree>
    <p:extLst>
      <p:ext uri="{BB962C8B-B14F-4D97-AF65-F5344CB8AC3E}">
        <p14:creationId xmlns:p14="http://schemas.microsoft.com/office/powerpoint/2010/main" val="68153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587" y="524172"/>
            <a:ext cx="35413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Discussion: </a:t>
            </a:r>
          </a:p>
        </p:txBody>
      </p:sp>
      <p:sp>
        <p:nvSpPr>
          <p:cNvPr id="3" name="TextBox 2"/>
          <p:cNvSpPr txBox="1"/>
          <p:nvPr/>
        </p:nvSpPr>
        <p:spPr>
          <a:xfrm>
            <a:off x="1557337" y="1614488"/>
            <a:ext cx="8159734" cy="4401205"/>
          </a:xfrm>
          <a:prstGeom prst="rect">
            <a:avLst/>
          </a:prstGeom>
          <a:noFill/>
        </p:spPr>
        <p:txBody>
          <a:bodyPr wrap="none" rtlCol="0">
            <a:spAutoFit/>
          </a:bodyPr>
          <a:lstStyle/>
          <a:p>
            <a:r>
              <a:rPr lang="en-GB" sz="2800" b="1" u="sng" dirty="0"/>
              <a:t>Task: </a:t>
            </a:r>
          </a:p>
          <a:p>
            <a:endParaRPr lang="en-GB" sz="2800" dirty="0"/>
          </a:p>
          <a:p>
            <a:r>
              <a:rPr lang="en-GB" sz="2800" dirty="0"/>
              <a:t>Why should the minimum wage increase year on year?</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5 mins </a:t>
            </a:r>
          </a:p>
        </p:txBody>
      </p:sp>
      <p:pic>
        <p:nvPicPr>
          <p:cNvPr id="4" name="Picture 3"/>
          <p:cNvPicPr>
            <a:picLocks noChangeAspect="1"/>
          </p:cNvPicPr>
          <p:nvPr/>
        </p:nvPicPr>
        <p:blipFill>
          <a:blip r:embed="rId2"/>
          <a:stretch>
            <a:fillRect/>
          </a:stretch>
        </p:blipFill>
        <p:spPr>
          <a:xfrm>
            <a:off x="6194947" y="3444409"/>
            <a:ext cx="3522124" cy="2571284"/>
          </a:xfrm>
          <a:prstGeom prst="rect">
            <a:avLst/>
          </a:prstGeom>
        </p:spPr>
      </p:pic>
    </p:spTree>
    <p:extLst>
      <p:ext uri="{BB962C8B-B14F-4D97-AF65-F5344CB8AC3E}">
        <p14:creationId xmlns:p14="http://schemas.microsoft.com/office/powerpoint/2010/main" val="132379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461" y="1958192"/>
            <a:ext cx="9522669" cy="4401205"/>
          </a:xfrm>
          <a:prstGeom prst="rect">
            <a:avLst/>
          </a:prstGeom>
        </p:spPr>
        <p:txBody>
          <a:bodyPr wrap="square">
            <a:spAutoFit/>
          </a:bodyPr>
          <a:lstStyle/>
          <a:p>
            <a:r>
              <a:rPr lang="en-GB" sz="2800" dirty="0"/>
              <a:t>The introduction of the minimum wage has added only around </a:t>
            </a:r>
            <a:r>
              <a:rPr lang="en-GB" sz="2800" b="1" dirty="0"/>
              <a:t>0.5% to the national wage bill. </a:t>
            </a:r>
            <a:r>
              <a:rPr lang="en-GB" sz="2800" dirty="0"/>
              <a:t>In contrast to the views of many pessimists, there was no measurable impact on overall employment following introduction of the minimum wage. </a:t>
            </a:r>
          </a:p>
          <a:p>
            <a:endParaRPr lang="en-GB" sz="2800" dirty="0"/>
          </a:p>
          <a:p>
            <a:endParaRPr lang="en-GB" sz="2800" dirty="0"/>
          </a:p>
          <a:p>
            <a:endParaRPr lang="en-GB" sz="2800" dirty="0"/>
          </a:p>
          <a:p>
            <a:r>
              <a:rPr lang="en-GB" sz="2800" dirty="0"/>
              <a:t>In fact, in the areas of the economy where the minimum wage was expected to have the greatest impact on employment levels, we saw the </a:t>
            </a:r>
            <a:r>
              <a:rPr lang="en-GB" sz="2800" b="1" dirty="0"/>
              <a:t>greatest growth in employment. </a:t>
            </a:r>
          </a:p>
        </p:txBody>
      </p:sp>
      <p:sp>
        <p:nvSpPr>
          <p:cNvPr id="3" name="Rectangle 2"/>
          <p:cNvSpPr/>
          <p:nvPr/>
        </p:nvSpPr>
        <p:spPr>
          <a:xfrm>
            <a:off x="1494193" y="28575"/>
            <a:ext cx="8803564" cy="1754326"/>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Impact of the minimum wage </a:t>
            </a:r>
          </a:p>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on employment</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3015295" y="3830368"/>
            <a:ext cx="1550143" cy="1040972"/>
          </a:xfrm>
          <a:prstGeom prst="rect">
            <a:avLst/>
          </a:prstGeom>
        </p:spPr>
      </p:pic>
      <p:pic>
        <p:nvPicPr>
          <p:cNvPr id="6" name="Picture 5"/>
          <p:cNvPicPr>
            <a:picLocks noChangeAspect="1"/>
          </p:cNvPicPr>
          <p:nvPr/>
        </p:nvPicPr>
        <p:blipFill>
          <a:blip r:embed="rId3"/>
          <a:stretch>
            <a:fillRect/>
          </a:stretch>
        </p:blipFill>
        <p:spPr>
          <a:xfrm>
            <a:off x="6027795" y="3791745"/>
            <a:ext cx="3015907" cy="1018756"/>
          </a:xfrm>
          <a:prstGeom prst="rect">
            <a:avLst/>
          </a:prstGeom>
        </p:spPr>
      </p:pic>
    </p:spTree>
    <p:extLst>
      <p:ext uri="{BB962C8B-B14F-4D97-AF65-F5344CB8AC3E}">
        <p14:creationId xmlns:p14="http://schemas.microsoft.com/office/powerpoint/2010/main" val="149082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4" y="1906206"/>
            <a:ext cx="9144000" cy="4401205"/>
          </a:xfrm>
          <a:prstGeom prst="rect">
            <a:avLst/>
          </a:prstGeom>
        </p:spPr>
        <p:txBody>
          <a:bodyPr wrap="square">
            <a:spAutoFit/>
          </a:bodyPr>
          <a:lstStyle/>
          <a:p>
            <a:r>
              <a:rPr lang="en-GB" sz="2800" dirty="0"/>
              <a:t>However, it could of course be argued that there would have been even greater growth in jobs without the minimum wage. </a:t>
            </a:r>
          </a:p>
          <a:p>
            <a:endParaRPr lang="en-GB" sz="2800" dirty="0"/>
          </a:p>
          <a:p>
            <a:endParaRPr lang="en-GB" sz="2800" dirty="0"/>
          </a:p>
          <a:p>
            <a:endParaRPr lang="en-GB" sz="2800" dirty="0"/>
          </a:p>
          <a:p>
            <a:endParaRPr lang="en-GB" sz="2800" dirty="0"/>
          </a:p>
          <a:p>
            <a:r>
              <a:rPr lang="en-GB" sz="2800" dirty="0"/>
              <a:t>The first large-scale research into the impact of the minimum wage on employment levels by Income Data Services said that the introduction of the minimum wage </a:t>
            </a:r>
            <a:r>
              <a:rPr lang="en-GB" sz="2800" b="1" dirty="0"/>
              <a:t>had not caused job losses or upset industry pay structures.</a:t>
            </a:r>
            <a:endParaRPr lang="en-GB" sz="2800" b="1" dirty="0"/>
          </a:p>
        </p:txBody>
      </p:sp>
      <p:pic>
        <p:nvPicPr>
          <p:cNvPr id="3" name="Picture 2"/>
          <p:cNvPicPr>
            <a:picLocks noChangeAspect="1"/>
          </p:cNvPicPr>
          <p:nvPr/>
        </p:nvPicPr>
        <p:blipFill>
          <a:blip r:embed="rId2"/>
          <a:stretch>
            <a:fillRect/>
          </a:stretch>
        </p:blipFill>
        <p:spPr>
          <a:xfrm>
            <a:off x="1767858" y="436943"/>
            <a:ext cx="8370533" cy="1469263"/>
          </a:xfrm>
          <a:prstGeom prst="rect">
            <a:avLst/>
          </a:prstGeom>
        </p:spPr>
      </p:pic>
      <p:pic>
        <p:nvPicPr>
          <p:cNvPr id="4" name="Picture 3"/>
          <p:cNvPicPr>
            <a:picLocks noChangeAspect="1"/>
          </p:cNvPicPr>
          <p:nvPr/>
        </p:nvPicPr>
        <p:blipFill>
          <a:blip r:embed="rId3"/>
          <a:stretch>
            <a:fillRect/>
          </a:stretch>
        </p:blipFill>
        <p:spPr>
          <a:xfrm>
            <a:off x="7623850" y="2869809"/>
            <a:ext cx="1886130" cy="1412777"/>
          </a:xfrm>
          <a:prstGeom prst="rect">
            <a:avLst/>
          </a:prstGeom>
        </p:spPr>
      </p:pic>
      <p:pic>
        <p:nvPicPr>
          <p:cNvPr id="5" name="Picture 4"/>
          <p:cNvPicPr>
            <a:picLocks noChangeAspect="1"/>
          </p:cNvPicPr>
          <p:nvPr/>
        </p:nvPicPr>
        <p:blipFill>
          <a:blip r:embed="rId4"/>
          <a:stretch>
            <a:fillRect/>
          </a:stretch>
        </p:blipFill>
        <p:spPr>
          <a:xfrm>
            <a:off x="2023069" y="3066757"/>
            <a:ext cx="4696144" cy="1215829"/>
          </a:xfrm>
          <a:prstGeom prst="rect">
            <a:avLst/>
          </a:prstGeom>
        </p:spPr>
      </p:pic>
    </p:spTree>
    <p:extLst>
      <p:ext uri="{BB962C8B-B14F-4D97-AF65-F5344CB8AC3E}">
        <p14:creationId xmlns:p14="http://schemas.microsoft.com/office/powerpoint/2010/main" val="393908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173" y="2011107"/>
            <a:ext cx="8715375" cy="4401205"/>
          </a:xfrm>
          <a:prstGeom prst="rect">
            <a:avLst/>
          </a:prstGeom>
        </p:spPr>
        <p:txBody>
          <a:bodyPr wrap="square">
            <a:spAutoFit/>
          </a:bodyPr>
          <a:lstStyle/>
          <a:p>
            <a:r>
              <a:rPr lang="en-GB" sz="2800" dirty="0"/>
              <a:t>Firstly, it is worth noting that most employees have not been affected by the introduction of the minimum wage.</a:t>
            </a:r>
          </a:p>
          <a:p>
            <a:endParaRPr lang="en-GB" sz="2800" dirty="0"/>
          </a:p>
          <a:p>
            <a:endParaRPr lang="en-GB" sz="2800" dirty="0"/>
          </a:p>
          <a:p>
            <a:endParaRPr lang="en-GB" sz="2800" dirty="0"/>
          </a:p>
          <a:p>
            <a:endParaRPr lang="en-GB" sz="2800" dirty="0"/>
          </a:p>
          <a:p>
            <a:endParaRPr lang="en-GB" sz="2800" dirty="0"/>
          </a:p>
          <a:p>
            <a:r>
              <a:rPr lang="en-GB" sz="2800" dirty="0"/>
              <a:t> Only around </a:t>
            </a:r>
            <a:r>
              <a:rPr lang="en-GB" sz="2800" b="1" dirty="0"/>
              <a:t>7–8% of the workforce were in occupations that paid below the minimum wage, </a:t>
            </a:r>
            <a:r>
              <a:rPr lang="en-GB" sz="2800" dirty="0"/>
              <a:t>so the mass of employees were not directly affected by its introduction. </a:t>
            </a:r>
          </a:p>
        </p:txBody>
      </p:sp>
      <p:sp>
        <p:nvSpPr>
          <p:cNvPr id="3" name="Rectangle 2"/>
          <p:cNvSpPr/>
          <p:nvPr/>
        </p:nvSpPr>
        <p:spPr>
          <a:xfrm>
            <a:off x="1867850" y="138410"/>
            <a:ext cx="8713476" cy="1754326"/>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Effects of the minimum wage </a:t>
            </a:r>
          </a:p>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on employees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445386" y="3137095"/>
            <a:ext cx="1571099" cy="1571099"/>
          </a:xfrm>
          <a:prstGeom prst="rect">
            <a:avLst/>
          </a:prstGeom>
        </p:spPr>
      </p:pic>
      <p:pic>
        <p:nvPicPr>
          <p:cNvPr id="5" name="Picture 4"/>
          <p:cNvPicPr>
            <a:picLocks noChangeAspect="1"/>
          </p:cNvPicPr>
          <p:nvPr/>
        </p:nvPicPr>
        <p:blipFill>
          <a:blip r:embed="rId3"/>
          <a:stretch>
            <a:fillRect/>
          </a:stretch>
        </p:blipFill>
        <p:spPr>
          <a:xfrm>
            <a:off x="2796981" y="3137095"/>
            <a:ext cx="3427607" cy="1600200"/>
          </a:xfrm>
          <a:prstGeom prst="rect">
            <a:avLst/>
          </a:prstGeom>
        </p:spPr>
      </p:pic>
    </p:spTree>
    <p:extLst>
      <p:ext uri="{BB962C8B-B14F-4D97-AF65-F5344CB8AC3E}">
        <p14:creationId xmlns:p14="http://schemas.microsoft.com/office/powerpoint/2010/main" val="51108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88" y="2164913"/>
            <a:ext cx="9915525" cy="2246769"/>
          </a:xfrm>
          <a:prstGeom prst="rect">
            <a:avLst/>
          </a:prstGeom>
        </p:spPr>
        <p:txBody>
          <a:bodyPr wrap="square">
            <a:spAutoFit/>
          </a:bodyPr>
          <a:lstStyle/>
          <a:p>
            <a:r>
              <a:rPr lang="en-GB" sz="2800" dirty="0"/>
              <a:t>However, there has been some pressure to maintain differentials, meaning t</a:t>
            </a:r>
            <a:r>
              <a:rPr lang="en-GB" sz="2800" b="1" dirty="0"/>
              <a:t>hat wage rates of those above the minimum wage have moved up </a:t>
            </a:r>
            <a:r>
              <a:rPr lang="en-GB" sz="2800" dirty="0"/>
              <a:t>in line with those receiving the minimum wage. </a:t>
            </a:r>
          </a:p>
          <a:p>
            <a:endParaRPr lang="en-GB" sz="2800" dirty="0"/>
          </a:p>
          <a:p>
            <a:endParaRPr lang="en-GB" sz="2800" dirty="0"/>
          </a:p>
        </p:txBody>
      </p:sp>
      <p:pic>
        <p:nvPicPr>
          <p:cNvPr id="3" name="Picture 2"/>
          <p:cNvPicPr>
            <a:picLocks noChangeAspect="1"/>
          </p:cNvPicPr>
          <p:nvPr/>
        </p:nvPicPr>
        <p:blipFill>
          <a:blip r:embed="rId2"/>
          <a:stretch>
            <a:fillRect/>
          </a:stretch>
        </p:blipFill>
        <p:spPr>
          <a:xfrm>
            <a:off x="1813581" y="365506"/>
            <a:ext cx="8279086" cy="1469263"/>
          </a:xfrm>
          <a:prstGeom prst="rect">
            <a:avLst/>
          </a:prstGeom>
        </p:spPr>
      </p:pic>
      <p:pic>
        <p:nvPicPr>
          <p:cNvPr id="4" name="Picture 3"/>
          <p:cNvPicPr>
            <a:picLocks noChangeAspect="1"/>
          </p:cNvPicPr>
          <p:nvPr/>
        </p:nvPicPr>
        <p:blipFill>
          <a:blip r:embed="rId3"/>
          <a:stretch>
            <a:fillRect/>
          </a:stretch>
        </p:blipFill>
        <p:spPr>
          <a:xfrm>
            <a:off x="1996461" y="3770143"/>
            <a:ext cx="7499231" cy="2616078"/>
          </a:xfrm>
          <a:prstGeom prst="rect">
            <a:avLst/>
          </a:prstGeom>
        </p:spPr>
      </p:pic>
    </p:spTree>
    <p:extLst>
      <p:ext uri="{BB962C8B-B14F-4D97-AF65-F5344CB8AC3E}">
        <p14:creationId xmlns:p14="http://schemas.microsoft.com/office/powerpoint/2010/main" val="379754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275" y="1613238"/>
            <a:ext cx="9858375" cy="4832092"/>
          </a:xfrm>
          <a:prstGeom prst="rect">
            <a:avLst/>
          </a:prstGeom>
        </p:spPr>
        <p:txBody>
          <a:bodyPr wrap="square">
            <a:spAutoFit/>
          </a:bodyPr>
          <a:lstStyle/>
          <a:p>
            <a:endParaRPr lang="en-GB" sz="2800" dirty="0"/>
          </a:p>
          <a:p>
            <a:r>
              <a:rPr lang="en-GB" sz="2800" dirty="0"/>
              <a:t>The workers who have benefited the most have been younger workers in low-paid industries – these include care services, office services and areas such as cleaning, catering and fast food. </a:t>
            </a:r>
          </a:p>
          <a:p>
            <a:endParaRPr lang="en-GB" sz="2800" dirty="0"/>
          </a:p>
          <a:p>
            <a:endParaRPr lang="en-GB" sz="2800" dirty="0"/>
          </a:p>
          <a:p>
            <a:endParaRPr lang="en-GB" sz="2800" dirty="0"/>
          </a:p>
          <a:p>
            <a:endParaRPr lang="en-GB" sz="2800" dirty="0"/>
          </a:p>
          <a:p>
            <a:endParaRPr lang="en-GB" sz="2800" dirty="0"/>
          </a:p>
          <a:p>
            <a:r>
              <a:rPr lang="en-GB" sz="2800" dirty="0"/>
              <a:t>For the lowest paid, the minimum wage has allowed a move away from poverty and </a:t>
            </a:r>
            <a:r>
              <a:rPr lang="en-GB" sz="2800" b="1" dirty="0"/>
              <a:t>removed some aspects of the poverty trap.</a:t>
            </a:r>
          </a:p>
        </p:txBody>
      </p:sp>
      <p:pic>
        <p:nvPicPr>
          <p:cNvPr id="3" name="Picture 2"/>
          <p:cNvPicPr>
            <a:picLocks noChangeAspect="1"/>
          </p:cNvPicPr>
          <p:nvPr/>
        </p:nvPicPr>
        <p:blipFill>
          <a:blip r:embed="rId2"/>
          <a:stretch>
            <a:fillRect/>
          </a:stretch>
        </p:blipFill>
        <p:spPr>
          <a:xfrm>
            <a:off x="1699282" y="322643"/>
            <a:ext cx="8279086" cy="1469263"/>
          </a:xfrm>
          <a:prstGeom prst="rect">
            <a:avLst/>
          </a:prstGeom>
        </p:spPr>
      </p:pic>
      <p:pic>
        <p:nvPicPr>
          <p:cNvPr id="4" name="Picture 3"/>
          <p:cNvPicPr>
            <a:picLocks noChangeAspect="1"/>
          </p:cNvPicPr>
          <p:nvPr/>
        </p:nvPicPr>
        <p:blipFill>
          <a:blip r:embed="rId3"/>
          <a:stretch>
            <a:fillRect/>
          </a:stretch>
        </p:blipFill>
        <p:spPr>
          <a:xfrm>
            <a:off x="2155653" y="3514065"/>
            <a:ext cx="2619375" cy="1743075"/>
          </a:xfrm>
          <a:prstGeom prst="rect">
            <a:avLst/>
          </a:prstGeom>
        </p:spPr>
      </p:pic>
      <p:pic>
        <p:nvPicPr>
          <p:cNvPr id="5" name="Picture 4"/>
          <p:cNvPicPr>
            <a:picLocks noChangeAspect="1"/>
          </p:cNvPicPr>
          <p:nvPr/>
        </p:nvPicPr>
        <p:blipFill>
          <a:blip r:embed="rId4"/>
          <a:stretch>
            <a:fillRect/>
          </a:stretch>
        </p:blipFill>
        <p:spPr>
          <a:xfrm>
            <a:off x="6248033" y="3566452"/>
            <a:ext cx="2790825" cy="1638300"/>
          </a:xfrm>
          <a:prstGeom prst="rect">
            <a:avLst/>
          </a:prstGeom>
        </p:spPr>
      </p:pic>
    </p:spTree>
    <p:extLst>
      <p:ext uri="{BB962C8B-B14F-4D97-AF65-F5344CB8AC3E}">
        <p14:creationId xmlns:p14="http://schemas.microsoft.com/office/powerpoint/2010/main" val="28844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3537" y="1261765"/>
            <a:ext cx="6096000" cy="4678204"/>
          </a:xfrm>
          <a:prstGeom prst="rect">
            <a:avLst/>
          </a:prstGeom>
        </p:spPr>
        <p:txBody>
          <a:bodyPr>
            <a:spAutoFit/>
          </a:bodyPr>
          <a:lstStyle/>
          <a:p>
            <a:r>
              <a:rPr lang="en-GB" sz="2800" b="1" u="sng" dirty="0"/>
              <a:t>Task: </a:t>
            </a:r>
          </a:p>
          <a:p>
            <a:endParaRPr lang="en-GB" sz="2800" dirty="0"/>
          </a:p>
          <a:p>
            <a:endParaRPr lang="en-GB" sz="2800" dirty="0"/>
          </a:p>
          <a:p>
            <a:r>
              <a:rPr lang="en-GB" sz="2800" dirty="0"/>
              <a:t>What are duties and rights?</a:t>
            </a:r>
          </a:p>
          <a:p>
            <a:endParaRPr lang="en-GB" sz="2800" dirty="0"/>
          </a:p>
          <a:p>
            <a:endParaRPr lang="en-GB" sz="2800" dirty="0"/>
          </a:p>
          <a:p>
            <a:endParaRPr lang="en-GB" sz="2800" dirty="0"/>
          </a:p>
          <a:p>
            <a:endParaRPr lang="en-GB" sz="2800" dirty="0"/>
          </a:p>
          <a:p>
            <a:endParaRPr lang="en-GB" sz="2800" b="1" dirty="0"/>
          </a:p>
          <a:p>
            <a:r>
              <a:rPr lang="en-GB" sz="2800" b="1" dirty="0"/>
              <a:t>Time: 5 mins </a:t>
            </a:r>
          </a:p>
          <a:p>
            <a:endParaRPr lang="en-GB" dirty="0"/>
          </a:p>
        </p:txBody>
      </p:sp>
      <p:sp>
        <p:nvSpPr>
          <p:cNvPr id="3" name="Rectangle 2"/>
          <p:cNvSpPr/>
          <p:nvPr/>
        </p:nvSpPr>
        <p:spPr>
          <a:xfrm>
            <a:off x="4006295" y="19556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536280" y="980782"/>
            <a:ext cx="3409836" cy="2269091"/>
          </a:xfrm>
          <a:prstGeom prst="rect">
            <a:avLst/>
          </a:prstGeom>
        </p:spPr>
      </p:pic>
      <p:pic>
        <p:nvPicPr>
          <p:cNvPr id="5" name="Picture 4"/>
          <p:cNvPicPr>
            <a:picLocks noChangeAspect="1"/>
          </p:cNvPicPr>
          <p:nvPr/>
        </p:nvPicPr>
        <p:blipFill>
          <a:blip r:embed="rId3"/>
          <a:stretch>
            <a:fillRect/>
          </a:stretch>
        </p:blipFill>
        <p:spPr>
          <a:xfrm>
            <a:off x="5219114" y="3962175"/>
            <a:ext cx="3082289" cy="2258777"/>
          </a:xfrm>
          <a:prstGeom prst="rect">
            <a:avLst/>
          </a:prstGeom>
        </p:spPr>
      </p:pic>
    </p:spTree>
    <p:extLst>
      <p:ext uri="{BB962C8B-B14F-4D97-AF65-F5344CB8AC3E}">
        <p14:creationId xmlns:p14="http://schemas.microsoft.com/office/powerpoint/2010/main" val="333248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8183" y="2290801"/>
            <a:ext cx="9515475" cy="2092881"/>
          </a:xfrm>
          <a:prstGeom prst="rect">
            <a:avLst/>
          </a:prstGeom>
        </p:spPr>
        <p:txBody>
          <a:bodyPr wrap="square">
            <a:spAutoFit/>
          </a:bodyPr>
          <a:lstStyle/>
          <a:p>
            <a:r>
              <a:rPr lang="en-GB" sz="2800" dirty="0"/>
              <a:t>Employment has continued to </a:t>
            </a:r>
            <a:r>
              <a:rPr lang="en-GB" sz="2800" b="1" dirty="0"/>
              <a:t>grow in low-paying sectors </a:t>
            </a:r>
            <a:r>
              <a:rPr lang="en-GB" sz="2800" dirty="0"/>
              <a:t>following the introduction of the minimum wage and there have been no signs of a significant minimum wage effect in the unemployment figures between 2000 and 2008. </a:t>
            </a:r>
          </a:p>
          <a:p>
            <a:endParaRPr lang="en-GB" dirty="0"/>
          </a:p>
        </p:txBody>
      </p:sp>
      <p:pic>
        <p:nvPicPr>
          <p:cNvPr id="3" name="Picture 2"/>
          <p:cNvPicPr>
            <a:picLocks noChangeAspect="1"/>
          </p:cNvPicPr>
          <p:nvPr/>
        </p:nvPicPr>
        <p:blipFill>
          <a:blip r:embed="rId2"/>
          <a:stretch>
            <a:fillRect/>
          </a:stretch>
        </p:blipFill>
        <p:spPr>
          <a:xfrm>
            <a:off x="1700213" y="465890"/>
            <a:ext cx="8279086" cy="1469263"/>
          </a:xfrm>
          <a:prstGeom prst="rect">
            <a:avLst/>
          </a:prstGeom>
        </p:spPr>
      </p:pic>
      <p:pic>
        <p:nvPicPr>
          <p:cNvPr id="4" name="Picture 3"/>
          <p:cNvPicPr>
            <a:picLocks noChangeAspect="1"/>
          </p:cNvPicPr>
          <p:nvPr/>
        </p:nvPicPr>
        <p:blipFill>
          <a:blip r:embed="rId3"/>
          <a:stretch>
            <a:fillRect/>
          </a:stretch>
        </p:blipFill>
        <p:spPr>
          <a:xfrm>
            <a:off x="2387182" y="4383682"/>
            <a:ext cx="2514600" cy="1819275"/>
          </a:xfrm>
          <a:prstGeom prst="rect">
            <a:avLst/>
          </a:prstGeom>
        </p:spPr>
      </p:pic>
      <p:pic>
        <p:nvPicPr>
          <p:cNvPr id="5" name="Picture 4"/>
          <p:cNvPicPr>
            <a:picLocks noChangeAspect="1"/>
          </p:cNvPicPr>
          <p:nvPr/>
        </p:nvPicPr>
        <p:blipFill>
          <a:blip r:embed="rId4"/>
          <a:stretch>
            <a:fillRect/>
          </a:stretch>
        </p:blipFill>
        <p:spPr>
          <a:xfrm>
            <a:off x="6794695" y="4383682"/>
            <a:ext cx="2717335" cy="1979361"/>
          </a:xfrm>
          <a:prstGeom prst="rect">
            <a:avLst/>
          </a:prstGeom>
        </p:spPr>
      </p:pic>
    </p:spTree>
    <p:extLst>
      <p:ext uri="{BB962C8B-B14F-4D97-AF65-F5344CB8AC3E}">
        <p14:creationId xmlns:p14="http://schemas.microsoft.com/office/powerpoint/2010/main" val="294440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812" y="1593414"/>
            <a:ext cx="9829800" cy="5109091"/>
          </a:xfrm>
          <a:prstGeom prst="rect">
            <a:avLst/>
          </a:prstGeom>
        </p:spPr>
        <p:txBody>
          <a:bodyPr wrap="square">
            <a:spAutoFit/>
          </a:bodyPr>
          <a:lstStyle/>
          <a:p>
            <a:endParaRPr lang="en-GB" dirty="0"/>
          </a:p>
          <a:p>
            <a:r>
              <a:rPr lang="en-GB" sz="2800" dirty="0"/>
              <a:t>In fact, in the lowest paying sectors of the economy such as the </a:t>
            </a:r>
            <a:r>
              <a:rPr lang="en-GB" sz="2800" b="1" dirty="0"/>
              <a:t>hotel industry, catering and care services, employment levels had grown strongly</a:t>
            </a:r>
            <a:r>
              <a:rPr lang="en-GB" sz="2800" dirty="0"/>
              <a:t> over the first eight years of the minimum wage.</a:t>
            </a:r>
          </a:p>
          <a:p>
            <a:endParaRPr lang="en-GB" sz="2800" dirty="0"/>
          </a:p>
          <a:p>
            <a:endParaRPr lang="en-GB" sz="2800" dirty="0"/>
          </a:p>
          <a:p>
            <a:endParaRPr lang="en-GB" sz="2800" dirty="0"/>
          </a:p>
          <a:p>
            <a:r>
              <a:rPr lang="en-GB" sz="2800" dirty="0"/>
              <a:t> The impact of the recession seems to have been felt across most employment sectors, with those on the minimum wage not seeing any greater increase in unemployment levels. Job creation over the last two years (2013– 2015) has also been strong in minimum wage sectors.</a:t>
            </a:r>
          </a:p>
        </p:txBody>
      </p:sp>
      <p:pic>
        <p:nvPicPr>
          <p:cNvPr id="3" name="Picture 2"/>
          <p:cNvPicPr>
            <a:picLocks noChangeAspect="1"/>
          </p:cNvPicPr>
          <p:nvPr/>
        </p:nvPicPr>
        <p:blipFill>
          <a:blip r:embed="rId2"/>
          <a:stretch>
            <a:fillRect/>
          </a:stretch>
        </p:blipFill>
        <p:spPr>
          <a:xfrm>
            <a:off x="1942169" y="308356"/>
            <a:ext cx="8279086" cy="1469263"/>
          </a:xfrm>
          <a:prstGeom prst="rect">
            <a:avLst/>
          </a:prstGeom>
        </p:spPr>
      </p:pic>
      <p:pic>
        <p:nvPicPr>
          <p:cNvPr id="4" name="Picture 3"/>
          <p:cNvPicPr>
            <a:picLocks noChangeAspect="1"/>
          </p:cNvPicPr>
          <p:nvPr/>
        </p:nvPicPr>
        <p:blipFill>
          <a:blip r:embed="rId3"/>
          <a:stretch>
            <a:fillRect/>
          </a:stretch>
        </p:blipFill>
        <p:spPr>
          <a:xfrm>
            <a:off x="6217920" y="3218396"/>
            <a:ext cx="3285611" cy="1021666"/>
          </a:xfrm>
          <a:prstGeom prst="rect">
            <a:avLst/>
          </a:prstGeom>
        </p:spPr>
      </p:pic>
      <p:pic>
        <p:nvPicPr>
          <p:cNvPr id="5" name="Picture 4"/>
          <p:cNvPicPr>
            <a:picLocks noChangeAspect="1"/>
          </p:cNvPicPr>
          <p:nvPr/>
        </p:nvPicPr>
        <p:blipFill>
          <a:blip r:embed="rId4"/>
          <a:stretch>
            <a:fillRect/>
          </a:stretch>
        </p:blipFill>
        <p:spPr>
          <a:xfrm>
            <a:off x="2195030" y="3348110"/>
            <a:ext cx="2699448" cy="1021982"/>
          </a:xfrm>
          <a:prstGeom prst="rect">
            <a:avLst/>
          </a:prstGeom>
        </p:spPr>
      </p:pic>
    </p:spTree>
    <p:extLst>
      <p:ext uri="{BB962C8B-B14F-4D97-AF65-F5344CB8AC3E}">
        <p14:creationId xmlns:p14="http://schemas.microsoft.com/office/powerpoint/2010/main" val="363618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231" y="1592488"/>
            <a:ext cx="9286875" cy="4401205"/>
          </a:xfrm>
          <a:prstGeom prst="rect">
            <a:avLst/>
          </a:prstGeom>
        </p:spPr>
        <p:txBody>
          <a:bodyPr wrap="square">
            <a:spAutoFit/>
          </a:bodyPr>
          <a:lstStyle/>
          <a:p>
            <a:r>
              <a:rPr lang="en-GB" sz="2800" dirty="0"/>
              <a:t>It is argued that the minimum wage has made the UK much less attractive to inward investment – discouraging investment in the UK by foreign companies. </a:t>
            </a:r>
          </a:p>
          <a:p>
            <a:endParaRPr lang="en-GB" sz="2800" dirty="0"/>
          </a:p>
          <a:p>
            <a:endParaRPr lang="en-GB" sz="2800" dirty="0"/>
          </a:p>
          <a:p>
            <a:endParaRPr lang="en-GB" sz="2800" dirty="0"/>
          </a:p>
          <a:p>
            <a:endParaRPr lang="en-GB" sz="2800" dirty="0"/>
          </a:p>
          <a:p>
            <a:endParaRPr lang="en-GB" sz="2800" dirty="0"/>
          </a:p>
          <a:p>
            <a:r>
              <a:rPr lang="en-GB" sz="2800" dirty="0"/>
              <a:t>Also some businesses have moved production and investment to low labour-cost countries in the east of Europe and Asia. </a:t>
            </a:r>
          </a:p>
        </p:txBody>
      </p:sp>
      <p:sp>
        <p:nvSpPr>
          <p:cNvPr id="3" name="Rectangle 2"/>
          <p:cNvSpPr/>
          <p:nvPr/>
        </p:nvSpPr>
        <p:spPr>
          <a:xfrm>
            <a:off x="1050130" y="295572"/>
            <a:ext cx="10444162" cy="923330"/>
          </a:xfrm>
          <a:prstGeom prst="rect">
            <a:avLst/>
          </a:prstGeom>
          <a:noFill/>
        </p:spPr>
        <p:txBody>
          <a:bodyPr wrap="squar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Effects of the wage on employers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121548" y="2921552"/>
            <a:ext cx="2619375" cy="1743075"/>
          </a:xfrm>
          <a:prstGeom prst="rect">
            <a:avLst/>
          </a:prstGeom>
        </p:spPr>
      </p:pic>
      <p:pic>
        <p:nvPicPr>
          <p:cNvPr id="5" name="Picture 4"/>
          <p:cNvPicPr>
            <a:picLocks noChangeAspect="1"/>
          </p:cNvPicPr>
          <p:nvPr/>
        </p:nvPicPr>
        <p:blipFill>
          <a:blip r:embed="rId3"/>
          <a:stretch>
            <a:fillRect/>
          </a:stretch>
        </p:blipFill>
        <p:spPr>
          <a:xfrm>
            <a:off x="2176501" y="3072325"/>
            <a:ext cx="3882864" cy="1866900"/>
          </a:xfrm>
          <a:prstGeom prst="rect">
            <a:avLst/>
          </a:prstGeom>
        </p:spPr>
      </p:pic>
    </p:spTree>
    <p:extLst>
      <p:ext uri="{BB962C8B-B14F-4D97-AF65-F5344CB8AC3E}">
        <p14:creationId xmlns:p14="http://schemas.microsoft.com/office/powerpoint/2010/main" val="357185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0162" y="1470363"/>
            <a:ext cx="9801225" cy="4832092"/>
          </a:xfrm>
          <a:prstGeom prst="rect">
            <a:avLst/>
          </a:prstGeom>
        </p:spPr>
        <p:txBody>
          <a:bodyPr wrap="square">
            <a:spAutoFit/>
          </a:bodyPr>
          <a:lstStyle/>
          <a:p>
            <a:r>
              <a:rPr lang="en-GB" sz="2800" dirty="0"/>
              <a:t>Small businesses have been most affected, especially those that are </a:t>
            </a:r>
            <a:r>
              <a:rPr lang="en-GB" sz="2800" b="1" dirty="0"/>
              <a:t>labour intensive. </a:t>
            </a:r>
          </a:p>
          <a:p>
            <a:endParaRPr lang="en-GB" sz="2800" b="1" dirty="0"/>
          </a:p>
          <a:p>
            <a:endParaRPr lang="en-GB" sz="2800" b="1" dirty="0"/>
          </a:p>
          <a:p>
            <a:endParaRPr lang="en-GB" sz="2800" b="1" dirty="0"/>
          </a:p>
          <a:p>
            <a:endParaRPr lang="en-GB" sz="2800" b="1" dirty="0"/>
          </a:p>
          <a:p>
            <a:r>
              <a:rPr lang="en-GB" sz="2800" dirty="0"/>
              <a:t>The focus for the owners and managers of these businesses, as encouraged by the government and bodies such as the Low Pay Commission, has been to make workers more </a:t>
            </a:r>
            <a:r>
              <a:rPr lang="en-GB" sz="2800" b="1" dirty="0"/>
              <a:t>productive through training and education</a:t>
            </a:r>
            <a:r>
              <a:rPr lang="en-GB" sz="2800" dirty="0"/>
              <a:t>. When viewed from this perspective, the minimum wage could be argued to increase efficiency.</a:t>
            </a:r>
            <a:endParaRPr lang="en-GB" sz="2800" dirty="0"/>
          </a:p>
        </p:txBody>
      </p:sp>
      <p:sp>
        <p:nvSpPr>
          <p:cNvPr id="4" name="Rectangle 3"/>
          <p:cNvSpPr/>
          <p:nvPr/>
        </p:nvSpPr>
        <p:spPr>
          <a:xfrm>
            <a:off x="988218" y="194399"/>
            <a:ext cx="10215563" cy="923330"/>
          </a:xfrm>
          <a:prstGeom prst="rect">
            <a:avLst/>
          </a:prstGeom>
        </p:spPr>
        <p:txBody>
          <a:bodyPr wrap="square">
            <a:spAutoFit/>
          </a:bodyPr>
          <a:lstStyle/>
          <a:p>
            <a:pPr lvl="0" algn="ctr"/>
            <a:r>
              <a:rPr lang="en-GB"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Effects of the wage on employers</a:t>
            </a:r>
          </a:p>
        </p:txBody>
      </p:sp>
      <p:pic>
        <p:nvPicPr>
          <p:cNvPr id="5" name="Picture 4"/>
          <p:cNvPicPr>
            <a:picLocks noChangeAspect="1"/>
          </p:cNvPicPr>
          <p:nvPr/>
        </p:nvPicPr>
        <p:blipFill>
          <a:blip r:embed="rId2"/>
          <a:stretch>
            <a:fillRect/>
          </a:stretch>
        </p:blipFill>
        <p:spPr>
          <a:xfrm>
            <a:off x="7070041" y="2133809"/>
            <a:ext cx="2609850" cy="1752600"/>
          </a:xfrm>
          <a:prstGeom prst="rect">
            <a:avLst/>
          </a:prstGeom>
        </p:spPr>
      </p:pic>
      <p:pic>
        <p:nvPicPr>
          <p:cNvPr id="6" name="Picture 5"/>
          <p:cNvPicPr>
            <a:picLocks noChangeAspect="1"/>
          </p:cNvPicPr>
          <p:nvPr/>
        </p:nvPicPr>
        <p:blipFill>
          <a:blip r:embed="rId3"/>
          <a:stretch>
            <a:fillRect/>
          </a:stretch>
        </p:blipFill>
        <p:spPr>
          <a:xfrm>
            <a:off x="2110154" y="2455556"/>
            <a:ext cx="3984674" cy="1430853"/>
          </a:xfrm>
          <a:prstGeom prst="rect">
            <a:avLst/>
          </a:prstGeom>
        </p:spPr>
      </p:pic>
    </p:spTree>
    <p:extLst>
      <p:ext uri="{BB962C8B-B14F-4D97-AF65-F5344CB8AC3E}">
        <p14:creationId xmlns:p14="http://schemas.microsoft.com/office/powerpoint/2010/main" val="2063087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3056" y="1346149"/>
            <a:ext cx="8743950" cy="5262979"/>
          </a:xfrm>
          <a:prstGeom prst="rect">
            <a:avLst/>
          </a:prstGeom>
        </p:spPr>
        <p:txBody>
          <a:bodyPr wrap="square">
            <a:spAutoFit/>
          </a:bodyPr>
          <a:lstStyle/>
          <a:p>
            <a:r>
              <a:rPr lang="en-GB" sz="2800" dirty="0"/>
              <a:t>Employers who have felt the worst of the impact are found in the industries mentioned earlier – sectors such as the care home industry, where rising costs have outpaced increases in income. </a:t>
            </a:r>
          </a:p>
          <a:p>
            <a:endParaRPr lang="en-GB" sz="2800" dirty="0"/>
          </a:p>
          <a:p>
            <a:endParaRPr lang="en-GB" sz="2800" dirty="0"/>
          </a:p>
          <a:p>
            <a:endParaRPr lang="en-GB" sz="2800" dirty="0"/>
          </a:p>
          <a:p>
            <a:endParaRPr lang="en-GB" sz="2800" dirty="0"/>
          </a:p>
          <a:p>
            <a:endParaRPr lang="en-GB" sz="2800" dirty="0"/>
          </a:p>
          <a:p>
            <a:r>
              <a:rPr lang="en-GB" sz="2800" dirty="0"/>
              <a:t>This has led to the closure of many care homes, resulting in shortages of beds for the elderly in some areas of the country.</a:t>
            </a:r>
            <a:endParaRPr lang="en-GB" sz="2800" dirty="0"/>
          </a:p>
        </p:txBody>
      </p:sp>
      <p:sp>
        <p:nvSpPr>
          <p:cNvPr id="4" name="Rectangle 3"/>
          <p:cNvSpPr/>
          <p:nvPr/>
        </p:nvSpPr>
        <p:spPr>
          <a:xfrm>
            <a:off x="800100" y="194400"/>
            <a:ext cx="10329863" cy="923330"/>
          </a:xfrm>
          <a:prstGeom prst="rect">
            <a:avLst/>
          </a:prstGeom>
        </p:spPr>
        <p:txBody>
          <a:bodyPr wrap="square">
            <a:spAutoFit/>
          </a:bodyPr>
          <a:lstStyle/>
          <a:p>
            <a:pPr lvl="0" algn="ctr"/>
            <a:r>
              <a:rPr lang="en-GB"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Effects of the wage on employers</a:t>
            </a:r>
          </a:p>
        </p:txBody>
      </p:sp>
      <p:pic>
        <p:nvPicPr>
          <p:cNvPr id="5" name="Picture 4"/>
          <p:cNvPicPr>
            <a:picLocks noChangeAspect="1"/>
          </p:cNvPicPr>
          <p:nvPr/>
        </p:nvPicPr>
        <p:blipFill>
          <a:blip r:embed="rId2"/>
          <a:stretch>
            <a:fillRect/>
          </a:stretch>
        </p:blipFill>
        <p:spPr>
          <a:xfrm>
            <a:off x="6586977" y="2923222"/>
            <a:ext cx="2619375" cy="1743075"/>
          </a:xfrm>
          <a:prstGeom prst="rect">
            <a:avLst/>
          </a:prstGeom>
        </p:spPr>
      </p:pic>
      <p:pic>
        <p:nvPicPr>
          <p:cNvPr id="6" name="Picture 5"/>
          <p:cNvPicPr>
            <a:picLocks noChangeAspect="1"/>
          </p:cNvPicPr>
          <p:nvPr/>
        </p:nvPicPr>
        <p:blipFill>
          <a:blip r:embed="rId3"/>
          <a:stretch>
            <a:fillRect/>
          </a:stretch>
        </p:blipFill>
        <p:spPr>
          <a:xfrm>
            <a:off x="2780329" y="3288982"/>
            <a:ext cx="2619375" cy="1743075"/>
          </a:xfrm>
          <a:prstGeom prst="rect">
            <a:avLst/>
          </a:prstGeom>
        </p:spPr>
      </p:pic>
    </p:spTree>
    <p:extLst>
      <p:ext uri="{BB962C8B-B14F-4D97-AF65-F5344CB8AC3E}">
        <p14:creationId xmlns:p14="http://schemas.microsoft.com/office/powerpoint/2010/main" val="246094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62" y="1318736"/>
            <a:ext cx="9272588" cy="2246769"/>
          </a:xfrm>
          <a:prstGeom prst="rect">
            <a:avLst/>
          </a:prstGeom>
        </p:spPr>
        <p:txBody>
          <a:bodyPr wrap="square">
            <a:spAutoFit/>
          </a:bodyPr>
          <a:lstStyle/>
          <a:p>
            <a:endParaRPr lang="en-GB" sz="2800" dirty="0"/>
          </a:p>
          <a:p>
            <a:r>
              <a:rPr lang="en-GB" sz="2800" dirty="0"/>
              <a:t>Overall wage costs could have increased because of the pressure to keep </a:t>
            </a:r>
            <a:r>
              <a:rPr lang="en-GB" sz="2800" b="1" dirty="0"/>
              <a:t>existing wage differentials in place </a:t>
            </a:r>
            <a:r>
              <a:rPr lang="en-GB" sz="2800" dirty="0"/>
              <a:t>– as the wage of the lowest paid workers increases, so must the wages of those on the next level up and so on. </a:t>
            </a:r>
          </a:p>
        </p:txBody>
      </p:sp>
      <p:sp>
        <p:nvSpPr>
          <p:cNvPr id="3" name="Rectangle 2"/>
          <p:cNvSpPr/>
          <p:nvPr/>
        </p:nvSpPr>
        <p:spPr>
          <a:xfrm>
            <a:off x="1028700" y="564218"/>
            <a:ext cx="9658350" cy="923330"/>
          </a:xfrm>
          <a:prstGeom prst="rect">
            <a:avLst/>
          </a:prstGeom>
        </p:spPr>
        <p:txBody>
          <a:bodyPr wrap="square">
            <a:spAutoFit/>
          </a:bodyPr>
          <a:lstStyle/>
          <a:p>
            <a:pPr lvl="0" algn="ctr"/>
            <a:r>
              <a:rPr lang="en-GB"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Effects of the wage on employers</a:t>
            </a:r>
          </a:p>
        </p:txBody>
      </p:sp>
      <p:pic>
        <p:nvPicPr>
          <p:cNvPr id="4" name="Picture 3"/>
          <p:cNvPicPr>
            <a:picLocks noChangeAspect="1"/>
          </p:cNvPicPr>
          <p:nvPr/>
        </p:nvPicPr>
        <p:blipFill>
          <a:blip r:embed="rId2"/>
          <a:stretch>
            <a:fillRect/>
          </a:stretch>
        </p:blipFill>
        <p:spPr>
          <a:xfrm>
            <a:off x="745588" y="3960550"/>
            <a:ext cx="4533986" cy="1889161"/>
          </a:xfrm>
          <a:prstGeom prst="rect">
            <a:avLst/>
          </a:prstGeom>
        </p:spPr>
      </p:pic>
      <p:pic>
        <p:nvPicPr>
          <p:cNvPr id="5" name="Picture 4"/>
          <p:cNvPicPr>
            <a:picLocks noChangeAspect="1"/>
          </p:cNvPicPr>
          <p:nvPr/>
        </p:nvPicPr>
        <p:blipFill>
          <a:blip r:embed="rId3"/>
          <a:stretch>
            <a:fillRect/>
          </a:stretch>
        </p:blipFill>
        <p:spPr>
          <a:xfrm>
            <a:off x="6195869" y="3919588"/>
            <a:ext cx="4856942" cy="1855225"/>
          </a:xfrm>
          <a:prstGeom prst="rect">
            <a:avLst/>
          </a:prstGeom>
        </p:spPr>
      </p:pic>
    </p:spTree>
    <p:extLst>
      <p:ext uri="{BB962C8B-B14F-4D97-AF65-F5344CB8AC3E}">
        <p14:creationId xmlns:p14="http://schemas.microsoft.com/office/powerpoint/2010/main" val="2517624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3941" y="1444109"/>
            <a:ext cx="7161256" cy="954107"/>
          </a:xfrm>
          <a:prstGeom prst="rect">
            <a:avLst/>
          </a:prstGeom>
        </p:spPr>
        <p:txBody>
          <a:bodyPr wrap="none">
            <a:spAutoFit/>
          </a:bodyPr>
          <a:lstStyle/>
          <a:p>
            <a:endParaRPr lang="en-GB" sz="2800" dirty="0"/>
          </a:p>
          <a:p>
            <a:r>
              <a:rPr lang="en-GB" sz="2800" dirty="0"/>
              <a:t>https://www.youtube.com/watch?v=F5fPsrffsck</a:t>
            </a:r>
            <a:endParaRPr lang="en-GB" sz="2800" dirty="0"/>
          </a:p>
        </p:txBody>
      </p:sp>
      <p:sp>
        <p:nvSpPr>
          <p:cNvPr id="3" name="Rectangle 2"/>
          <p:cNvSpPr/>
          <p:nvPr/>
        </p:nvSpPr>
        <p:spPr>
          <a:xfrm>
            <a:off x="1759812" y="367010"/>
            <a:ext cx="852951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Living wage – YouTube video </a:t>
            </a:r>
          </a:p>
        </p:txBody>
      </p:sp>
      <p:pic>
        <p:nvPicPr>
          <p:cNvPr id="4" name="Picture 3"/>
          <p:cNvPicPr>
            <a:picLocks noChangeAspect="1"/>
          </p:cNvPicPr>
          <p:nvPr/>
        </p:nvPicPr>
        <p:blipFill>
          <a:blip r:embed="rId2"/>
          <a:stretch>
            <a:fillRect/>
          </a:stretch>
        </p:blipFill>
        <p:spPr>
          <a:xfrm>
            <a:off x="3909129" y="2940148"/>
            <a:ext cx="4647326" cy="2578417"/>
          </a:xfrm>
          <a:prstGeom prst="rect">
            <a:avLst/>
          </a:prstGeom>
        </p:spPr>
      </p:pic>
    </p:spTree>
    <p:extLst>
      <p:ext uri="{BB962C8B-B14F-4D97-AF65-F5344CB8AC3E}">
        <p14:creationId xmlns:p14="http://schemas.microsoft.com/office/powerpoint/2010/main" val="71950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612" y="1418748"/>
            <a:ext cx="9401175" cy="4678204"/>
          </a:xfrm>
          <a:prstGeom prst="rect">
            <a:avLst/>
          </a:prstGeom>
        </p:spPr>
        <p:txBody>
          <a:bodyPr wrap="square">
            <a:spAutoFit/>
          </a:bodyPr>
          <a:lstStyle/>
          <a:p>
            <a:r>
              <a:rPr lang="en-GB" sz="2800" b="1" u="sng" dirty="0"/>
              <a:t>Task: </a:t>
            </a:r>
          </a:p>
          <a:p>
            <a:endParaRPr lang="en-GB" sz="2800" dirty="0"/>
          </a:p>
          <a:p>
            <a:r>
              <a:rPr lang="en-GB" sz="2800" dirty="0"/>
              <a:t>Explain impact of minimum wage on employees and employers.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20 mins</a:t>
            </a:r>
          </a:p>
          <a:p>
            <a:endParaRPr lang="en-GB" dirty="0"/>
          </a:p>
        </p:txBody>
      </p:sp>
      <p:sp>
        <p:nvSpPr>
          <p:cNvPr id="3" name="Rectangle 2"/>
          <p:cNvSpPr/>
          <p:nvPr/>
        </p:nvSpPr>
        <p:spPr>
          <a:xfrm>
            <a:off x="3863420" y="25271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652987" y="3460653"/>
            <a:ext cx="3807243" cy="2372824"/>
          </a:xfrm>
          <a:prstGeom prst="rect">
            <a:avLst/>
          </a:prstGeom>
        </p:spPr>
      </p:pic>
    </p:spTree>
    <p:extLst>
      <p:ext uri="{BB962C8B-B14F-4D97-AF65-F5344CB8AC3E}">
        <p14:creationId xmlns:p14="http://schemas.microsoft.com/office/powerpoint/2010/main" val="412392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331" y="1421306"/>
            <a:ext cx="9815513" cy="4832092"/>
          </a:xfrm>
          <a:prstGeom prst="rect">
            <a:avLst/>
          </a:prstGeom>
        </p:spPr>
        <p:txBody>
          <a:bodyPr wrap="square">
            <a:spAutoFit/>
          </a:bodyPr>
          <a:lstStyle/>
          <a:p>
            <a:r>
              <a:rPr lang="en-GB" sz="2800" dirty="0"/>
              <a:t>The Equality Act 2010 legally protects people from discrimination in the workplace and in wider society. </a:t>
            </a:r>
          </a:p>
          <a:p>
            <a:endParaRPr lang="en-GB" sz="2800" dirty="0"/>
          </a:p>
          <a:p>
            <a:endParaRPr lang="en-GB" sz="2800" dirty="0"/>
          </a:p>
          <a:p>
            <a:r>
              <a:rPr lang="en-GB" sz="2800" dirty="0"/>
              <a:t>It is against the law to discriminate against anyone because of:</a:t>
            </a:r>
          </a:p>
          <a:p>
            <a:endParaRPr lang="en-GB" sz="2800" dirty="0"/>
          </a:p>
          <a:p>
            <a:r>
              <a:rPr lang="en-GB" sz="2800" dirty="0"/>
              <a:t>• age; </a:t>
            </a:r>
          </a:p>
          <a:p>
            <a:endParaRPr lang="en-GB" sz="2800" dirty="0"/>
          </a:p>
          <a:p>
            <a:r>
              <a:rPr lang="en-GB" sz="2800" dirty="0"/>
              <a:t>• being or becoming a transsexual person; </a:t>
            </a:r>
          </a:p>
          <a:p>
            <a:endParaRPr lang="en-GB" sz="2800" dirty="0"/>
          </a:p>
          <a:p>
            <a:r>
              <a:rPr lang="en-GB" sz="2800" dirty="0"/>
              <a:t>• being married or in a civil partnership</a:t>
            </a:r>
            <a:endParaRPr lang="en-GB" sz="2800" dirty="0"/>
          </a:p>
        </p:txBody>
      </p:sp>
      <p:sp>
        <p:nvSpPr>
          <p:cNvPr id="3" name="Rectangle 2"/>
          <p:cNvSpPr/>
          <p:nvPr/>
        </p:nvSpPr>
        <p:spPr>
          <a:xfrm>
            <a:off x="2983001" y="312897"/>
            <a:ext cx="525445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Equality act 2010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237453" y="4614642"/>
            <a:ext cx="3467100" cy="1314450"/>
          </a:xfrm>
          <a:prstGeom prst="rect">
            <a:avLst/>
          </a:prstGeom>
        </p:spPr>
      </p:pic>
    </p:spTree>
    <p:extLst>
      <p:ext uri="{BB962C8B-B14F-4D97-AF65-F5344CB8AC3E}">
        <p14:creationId xmlns:p14="http://schemas.microsoft.com/office/powerpoint/2010/main" val="1139913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787" y="1385798"/>
            <a:ext cx="6096000" cy="4832092"/>
          </a:xfrm>
          <a:prstGeom prst="rect">
            <a:avLst/>
          </a:prstGeom>
        </p:spPr>
        <p:txBody>
          <a:bodyPr>
            <a:spAutoFit/>
          </a:bodyPr>
          <a:lstStyle/>
          <a:p>
            <a:r>
              <a:rPr lang="en-GB" sz="2800" dirty="0"/>
              <a:t>• being pregnant or having a child; </a:t>
            </a:r>
          </a:p>
          <a:p>
            <a:endParaRPr lang="en-GB" sz="2800" dirty="0"/>
          </a:p>
          <a:p>
            <a:r>
              <a:rPr lang="en-GB" sz="2800" dirty="0"/>
              <a:t>• disability; </a:t>
            </a:r>
          </a:p>
          <a:p>
            <a:endParaRPr lang="en-GB" sz="2800" dirty="0"/>
          </a:p>
          <a:p>
            <a:r>
              <a:rPr lang="en-GB" sz="2800" dirty="0"/>
              <a:t>• race including colour, nationality, ethnic or national origin;</a:t>
            </a:r>
          </a:p>
          <a:p>
            <a:endParaRPr lang="en-GB" sz="2800" dirty="0"/>
          </a:p>
          <a:p>
            <a:r>
              <a:rPr lang="en-GB" sz="2800" dirty="0"/>
              <a:t> • religion, belief or lack of religion/belief; </a:t>
            </a:r>
          </a:p>
          <a:p>
            <a:endParaRPr lang="en-GB" sz="2800" dirty="0"/>
          </a:p>
          <a:p>
            <a:r>
              <a:rPr lang="en-GB" sz="2800" dirty="0"/>
              <a:t>• sex; or sexual orientation.</a:t>
            </a:r>
            <a:endParaRPr lang="en-GB" sz="2800" dirty="0"/>
          </a:p>
        </p:txBody>
      </p:sp>
      <p:sp>
        <p:nvSpPr>
          <p:cNvPr id="3" name="Rectangle 2"/>
          <p:cNvSpPr/>
          <p:nvPr/>
        </p:nvSpPr>
        <p:spPr>
          <a:xfrm>
            <a:off x="3375875" y="195560"/>
            <a:ext cx="509735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Equality act 2010</a:t>
            </a:r>
          </a:p>
        </p:txBody>
      </p:sp>
      <p:pic>
        <p:nvPicPr>
          <p:cNvPr id="4" name="Picture 3"/>
          <p:cNvPicPr>
            <a:picLocks noChangeAspect="1"/>
          </p:cNvPicPr>
          <p:nvPr/>
        </p:nvPicPr>
        <p:blipFill>
          <a:blip r:embed="rId2"/>
          <a:stretch>
            <a:fillRect/>
          </a:stretch>
        </p:blipFill>
        <p:spPr>
          <a:xfrm>
            <a:off x="7651506" y="1636175"/>
            <a:ext cx="3219450" cy="1419225"/>
          </a:xfrm>
          <a:prstGeom prst="rect">
            <a:avLst/>
          </a:prstGeom>
        </p:spPr>
      </p:pic>
      <p:pic>
        <p:nvPicPr>
          <p:cNvPr id="5" name="Picture 4"/>
          <p:cNvPicPr>
            <a:picLocks noChangeAspect="1"/>
          </p:cNvPicPr>
          <p:nvPr/>
        </p:nvPicPr>
        <p:blipFill>
          <a:blip r:embed="rId3"/>
          <a:stretch>
            <a:fillRect/>
          </a:stretch>
        </p:blipFill>
        <p:spPr>
          <a:xfrm>
            <a:off x="6061051" y="3812345"/>
            <a:ext cx="5475043" cy="1787769"/>
          </a:xfrm>
          <a:prstGeom prst="rect">
            <a:avLst/>
          </a:prstGeom>
        </p:spPr>
      </p:pic>
    </p:spTree>
    <p:extLst>
      <p:ext uri="{BB962C8B-B14F-4D97-AF65-F5344CB8AC3E}">
        <p14:creationId xmlns:p14="http://schemas.microsoft.com/office/powerpoint/2010/main" val="268641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155" y="1572428"/>
            <a:ext cx="8758237" cy="4832092"/>
          </a:xfrm>
          <a:prstGeom prst="rect">
            <a:avLst/>
          </a:prstGeom>
        </p:spPr>
        <p:txBody>
          <a:bodyPr wrap="square">
            <a:spAutoFit/>
          </a:bodyPr>
          <a:lstStyle/>
          <a:p>
            <a:r>
              <a:rPr lang="en-GB" sz="2800" dirty="0"/>
              <a:t>In the UK, employer/employee relationships are founded on the </a:t>
            </a:r>
            <a:r>
              <a:rPr lang="en-GB" sz="2800" b="1" dirty="0"/>
              <a:t>contract of employment which lays out the roles and responsibilities of both employer and employee.</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Employment law also makes specific rules that each side are expected to abide by. </a:t>
            </a:r>
          </a:p>
        </p:txBody>
      </p:sp>
      <p:sp>
        <p:nvSpPr>
          <p:cNvPr id="4" name="Rectangle 3"/>
          <p:cNvSpPr/>
          <p:nvPr/>
        </p:nvSpPr>
        <p:spPr>
          <a:xfrm>
            <a:off x="849127" y="281285"/>
            <a:ext cx="989367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Employer/employee relationships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6407760" y="3327082"/>
            <a:ext cx="2752725" cy="1666875"/>
          </a:xfrm>
          <a:prstGeom prst="rect">
            <a:avLst/>
          </a:prstGeom>
        </p:spPr>
      </p:pic>
      <p:pic>
        <p:nvPicPr>
          <p:cNvPr id="6" name="Picture 5"/>
          <p:cNvPicPr>
            <a:picLocks noChangeAspect="1"/>
          </p:cNvPicPr>
          <p:nvPr/>
        </p:nvPicPr>
        <p:blipFill>
          <a:blip r:embed="rId3"/>
          <a:stretch>
            <a:fillRect/>
          </a:stretch>
        </p:blipFill>
        <p:spPr>
          <a:xfrm>
            <a:off x="2239881" y="3327082"/>
            <a:ext cx="2619375" cy="1752600"/>
          </a:xfrm>
          <a:prstGeom prst="rect">
            <a:avLst/>
          </a:prstGeom>
        </p:spPr>
      </p:pic>
    </p:spTree>
    <p:extLst>
      <p:ext uri="{BB962C8B-B14F-4D97-AF65-F5344CB8AC3E}">
        <p14:creationId xmlns:p14="http://schemas.microsoft.com/office/powerpoint/2010/main" val="635481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301" y="1434671"/>
            <a:ext cx="10301288" cy="4832092"/>
          </a:xfrm>
          <a:prstGeom prst="rect">
            <a:avLst/>
          </a:prstGeom>
        </p:spPr>
        <p:txBody>
          <a:bodyPr wrap="square">
            <a:spAutoFit/>
          </a:bodyPr>
          <a:lstStyle/>
          <a:p>
            <a:r>
              <a:rPr lang="en-GB" sz="2800" dirty="0"/>
              <a:t>These are known as ‘protected characteristics’. Any of the following is regarded as discrimination:</a:t>
            </a:r>
          </a:p>
          <a:p>
            <a:endParaRPr lang="en-GB" sz="2800" dirty="0"/>
          </a:p>
          <a:p>
            <a:endParaRPr lang="en-GB" sz="2800" dirty="0"/>
          </a:p>
          <a:p>
            <a:endParaRPr lang="en-GB" sz="2800" dirty="0"/>
          </a:p>
          <a:p>
            <a:r>
              <a:rPr lang="en-GB" sz="2800" dirty="0"/>
              <a:t>• </a:t>
            </a:r>
            <a:r>
              <a:rPr lang="en-GB" sz="2800" b="1" dirty="0"/>
              <a:t>direct discrimination </a:t>
            </a:r>
            <a:r>
              <a:rPr lang="en-GB" sz="2800" dirty="0"/>
              <a:t>– treating someone with a protected characteristic less favourably than others; </a:t>
            </a:r>
          </a:p>
          <a:p>
            <a:endParaRPr lang="en-GB" sz="2800" dirty="0"/>
          </a:p>
          <a:p>
            <a:r>
              <a:rPr lang="en-GB" sz="2800" dirty="0"/>
              <a:t>• </a:t>
            </a:r>
            <a:r>
              <a:rPr lang="en-GB" sz="2800" b="1" dirty="0"/>
              <a:t>indirect discrimination </a:t>
            </a:r>
            <a:r>
              <a:rPr lang="en-GB" sz="2800" dirty="0"/>
              <a:t>– putting rules or arrangements in place that apply to everyone, but that put someone with a protected characteristic at an unfair disadvantage; </a:t>
            </a:r>
          </a:p>
        </p:txBody>
      </p:sp>
      <p:sp>
        <p:nvSpPr>
          <p:cNvPr id="3" name="Rectangle 2"/>
          <p:cNvSpPr/>
          <p:nvPr/>
        </p:nvSpPr>
        <p:spPr>
          <a:xfrm>
            <a:off x="861315" y="324147"/>
            <a:ext cx="1059726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Discrimination – Equality act – 2010 </a:t>
            </a:r>
          </a:p>
        </p:txBody>
      </p:sp>
      <p:pic>
        <p:nvPicPr>
          <p:cNvPr id="4" name="Picture 3"/>
          <p:cNvPicPr>
            <a:picLocks noChangeAspect="1"/>
          </p:cNvPicPr>
          <p:nvPr/>
        </p:nvPicPr>
        <p:blipFill>
          <a:blip r:embed="rId2"/>
          <a:stretch>
            <a:fillRect/>
          </a:stretch>
        </p:blipFill>
        <p:spPr>
          <a:xfrm>
            <a:off x="5289453" y="2124217"/>
            <a:ext cx="5564212" cy="1390365"/>
          </a:xfrm>
          <a:prstGeom prst="rect">
            <a:avLst/>
          </a:prstGeom>
        </p:spPr>
      </p:pic>
    </p:spTree>
    <p:extLst>
      <p:ext uri="{BB962C8B-B14F-4D97-AF65-F5344CB8AC3E}">
        <p14:creationId xmlns:p14="http://schemas.microsoft.com/office/powerpoint/2010/main" val="339121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1" y="1647348"/>
            <a:ext cx="9829800" cy="4401205"/>
          </a:xfrm>
          <a:prstGeom prst="rect">
            <a:avLst/>
          </a:prstGeom>
        </p:spPr>
        <p:txBody>
          <a:bodyPr wrap="square">
            <a:spAutoFit/>
          </a:bodyPr>
          <a:lstStyle/>
          <a:p>
            <a:r>
              <a:rPr lang="en-GB" sz="2800" dirty="0"/>
              <a:t>• </a:t>
            </a:r>
            <a:r>
              <a:rPr lang="en-GB" sz="2800" b="1" dirty="0"/>
              <a:t>Harassment </a:t>
            </a:r>
            <a:r>
              <a:rPr lang="en-GB" sz="2800" dirty="0"/>
              <a:t>– unwanted behaviour linked to a protected characteristic that violates someone’s dignity or creates an offensive environment for them; </a:t>
            </a:r>
          </a:p>
          <a:p>
            <a:endParaRPr lang="en-GB" sz="2800" dirty="0"/>
          </a:p>
          <a:p>
            <a:endParaRPr lang="en-GB" sz="2800" dirty="0"/>
          </a:p>
          <a:p>
            <a:endParaRPr lang="en-GB" sz="2800" dirty="0"/>
          </a:p>
          <a:p>
            <a:endParaRPr lang="en-GB" sz="2800" dirty="0"/>
          </a:p>
          <a:p>
            <a:endParaRPr lang="en-GB" sz="2800" dirty="0"/>
          </a:p>
          <a:p>
            <a:r>
              <a:rPr lang="en-GB" sz="2800" dirty="0"/>
              <a:t>• </a:t>
            </a:r>
            <a:r>
              <a:rPr lang="en-GB" sz="2800" b="1" dirty="0"/>
              <a:t>Victimisation </a:t>
            </a:r>
            <a:r>
              <a:rPr lang="en-GB" sz="2800" dirty="0"/>
              <a:t>– treating someone unfairly because they have complained about discrimination or harassment.</a:t>
            </a:r>
            <a:endParaRPr lang="en-GB" sz="2800" dirty="0"/>
          </a:p>
        </p:txBody>
      </p:sp>
      <p:pic>
        <p:nvPicPr>
          <p:cNvPr id="3" name="Picture 2"/>
          <p:cNvPicPr>
            <a:picLocks noChangeAspect="1"/>
          </p:cNvPicPr>
          <p:nvPr/>
        </p:nvPicPr>
        <p:blipFill>
          <a:blip r:embed="rId2"/>
          <a:stretch>
            <a:fillRect/>
          </a:stretch>
        </p:blipFill>
        <p:spPr>
          <a:xfrm>
            <a:off x="837951" y="637194"/>
            <a:ext cx="10144623" cy="640135"/>
          </a:xfrm>
          <a:prstGeom prst="rect">
            <a:avLst/>
          </a:prstGeom>
        </p:spPr>
      </p:pic>
      <p:pic>
        <p:nvPicPr>
          <p:cNvPr id="4" name="Picture 3"/>
          <p:cNvPicPr>
            <a:picLocks noChangeAspect="1"/>
          </p:cNvPicPr>
          <p:nvPr/>
        </p:nvPicPr>
        <p:blipFill>
          <a:blip r:embed="rId3"/>
          <a:stretch>
            <a:fillRect/>
          </a:stretch>
        </p:blipFill>
        <p:spPr>
          <a:xfrm>
            <a:off x="7019780" y="2885079"/>
            <a:ext cx="3287664" cy="1712545"/>
          </a:xfrm>
          <a:prstGeom prst="rect">
            <a:avLst/>
          </a:prstGeom>
        </p:spPr>
      </p:pic>
      <p:pic>
        <p:nvPicPr>
          <p:cNvPr id="5" name="Picture 4"/>
          <p:cNvPicPr>
            <a:picLocks noChangeAspect="1"/>
          </p:cNvPicPr>
          <p:nvPr/>
        </p:nvPicPr>
        <p:blipFill>
          <a:blip r:embed="rId4"/>
          <a:stretch>
            <a:fillRect/>
          </a:stretch>
        </p:blipFill>
        <p:spPr>
          <a:xfrm>
            <a:off x="2039815" y="3089968"/>
            <a:ext cx="3870447" cy="1515964"/>
          </a:xfrm>
          <a:prstGeom prst="rect">
            <a:avLst/>
          </a:prstGeom>
        </p:spPr>
      </p:pic>
    </p:spTree>
    <p:extLst>
      <p:ext uri="{BB962C8B-B14F-4D97-AF65-F5344CB8AC3E}">
        <p14:creationId xmlns:p14="http://schemas.microsoft.com/office/powerpoint/2010/main" val="3045423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38" y="1523138"/>
            <a:ext cx="10058400" cy="4401205"/>
          </a:xfrm>
          <a:prstGeom prst="rect">
            <a:avLst/>
          </a:prstGeom>
        </p:spPr>
        <p:txBody>
          <a:bodyPr wrap="square">
            <a:spAutoFit/>
          </a:bodyPr>
          <a:lstStyle/>
          <a:p>
            <a:r>
              <a:rPr lang="en-GB" sz="2800" dirty="0"/>
              <a:t>In the workplace the law protects people against discrimination in relation to:</a:t>
            </a:r>
          </a:p>
          <a:p>
            <a:endParaRPr lang="en-GB" sz="2800" dirty="0"/>
          </a:p>
          <a:p>
            <a:r>
              <a:rPr lang="en-GB" sz="2800" dirty="0"/>
              <a:t>• dismissal;</a:t>
            </a:r>
          </a:p>
          <a:p>
            <a:r>
              <a:rPr lang="en-GB" sz="2800" dirty="0"/>
              <a:t>• imposition of unfair employment terms and conditions; </a:t>
            </a:r>
          </a:p>
          <a:p>
            <a:r>
              <a:rPr lang="en-GB" sz="2800" dirty="0"/>
              <a:t>• pay and benefits; </a:t>
            </a:r>
          </a:p>
          <a:p>
            <a:r>
              <a:rPr lang="en-GB" sz="2800" dirty="0"/>
              <a:t>• promotion and transfer opportunities; </a:t>
            </a:r>
          </a:p>
          <a:p>
            <a:r>
              <a:rPr lang="en-GB" sz="2800" dirty="0"/>
              <a:t>• opportunities for training; </a:t>
            </a:r>
          </a:p>
          <a:p>
            <a:r>
              <a:rPr lang="en-GB" sz="2800" dirty="0"/>
              <a:t>• recruitment; </a:t>
            </a:r>
          </a:p>
          <a:p>
            <a:r>
              <a:rPr lang="en-GB" sz="2800" dirty="0"/>
              <a:t>• redundancy.</a:t>
            </a:r>
          </a:p>
        </p:txBody>
      </p:sp>
      <p:sp>
        <p:nvSpPr>
          <p:cNvPr id="3" name="Rectangle 2"/>
          <p:cNvSpPr/>
          <p:nvPr/>
        </p:nvSpPr>
        <p:spPr>
          <a:xfrm>
            <a:off x="2250940" y="338435"/>
            <a:ext cx="769011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Workplace discrimination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442887" y="4200304"/>
            <a:ext cx="2143125" cy="2143125"/>
          </a:xfrm>
          <a:prstGeom prst="rect">
            <a:avLst/>
          </a:prstGeom>
        </p:spPr>
      </p:pic>
    </p:spTree>
    <p:extLst>
      <p:ext uri="{BB962C8B-B14F-4D97-AF65-F5344CB8AC3E}">
        <p14:creationId xmlns:p14="http://schemas.microsoft.com/office/powerpoint/2010/main" val="1513738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984" y="1693885"/>
            <a:ext cx="8682038" cy="1384995"/>
          </a:xfrm>
          <a:prstGeom prst="rect">
            <a:avLst/>
          </a:prstGeom>
        </p:spPr>
        <p:txBody>
          <a:bodyPr wrap="square">
            <a:spAutoFit/>
          </a:bodyPr>
          <a:lstStyle/>
          <a:p>
            <a:r>
              <a:rPr lang="en-GB" sz="2800" dirty="0"/>
              <a:t>The first equal opportunities legislation was passed in the 1970s but there are still issues regarding discrimination in the workplace. </a:t>
            </a:r>
          </a:p>
        </p:txBody>
      </p:sp>
      <p:sp>
        <p:nvSpPr>
          <p:cNvPr id="3" name="Rectangle 2"/>
          <p:cNvSpPr/>
          <p:nvPr/>
        </p:nvSpPr>
        <p:spPr>
          <a:xfrm>
            <a:off x="2823597" y="549890"/>
            <a:ext cx="62408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Discrimination issues</a:t>
            </a:r>
          </a:p>
        </p:txBody>
      </p:sp>
      <p:pic>
        <p:nvPicPr>
          <p:cNvPr id="4" name="Picture 3"/>
          <p:cNvPicPr>
            <a:picLocks noChangeAspect="1"/>
          </p:cNvPicPr>
          <p:nvPr/>
        </p:nvPicPr>
        <p:blipFill>
          <a:blip r:embed="rId2"/>
          <a:stretch>
            <a:fillRect/>
          </a:stretch>
        </p:blipFill>
        <p:spPr>
          <a:xfrm>
            <a:off x="1308296" y="3299545"/>
            <a:ext cx="4138099" cy="2546522"/>
          </a:xfrm>
          <a:prstGeom prst="rect">
            <a:avLst/>
          </a:prstGeom>
        </p:spPr>
      </p:pic>
      <p:pic>
        <p:nvPicPr>
          <p:cNvPr id="5" name="Picture 4"/>
          <p:cNvPicPr>
            <a:picLocks noChangeAspect="1"/>
          </p:cNvPicPr>
          <p:nvPr/>
        </p:nvPicPr>
        <p:blipFill>
          <a:blip r:embed="rId3"/>
          <a:stretch>
            <a:fillRect/>
          </a:stretch>
        </p:blipFill>
        <p:spPr>
          <a:xfrm>
            <a:off x="6536061" y="3299545"/>
            <a:ext cx="3971039" cy="2223782"/>
          </a:xfrm>
          <a:prstGeom prst="rect">
            <a:avLst/>
          </a:prstGeom>
        </p:spPr>
      </p:pic>
    </p:spTree>
    <p:extLst>
      <p:ext uri="{BB962C8B-B14F-4D97-AF65-F5344CB8AC3E}">
        <p14:creationId xmlns:p14="http://schemas.microsoft.com/office/powerpoint/2010/main" val="284132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573" y="979366"/>
            <a:ext cx="9629775" cy="5262979"/>
          </a:xfrm>
          <a:prstGeom prst="rect">
            <a:avLst/>
          </a:prstGeom>
        </p:spPr>
        <p:txBody>
          <a:bodyPr wrap="square">
            <a:spAutoFit/>
          </a:bodyPr>
          <a:lstStyle/>
          <a:p>
            <a:endParaRPr lang="en-GB" sz="2800" dirty="0"/>
          </a:p>
          <a:p>
            <a:r>
              <a:rPr lang="en-GB" sz="2800" dirty="0"/>
              <a:t>Circumstantial evidence is sometimes put forward to indicate discrimination, examples include:</a:t>
            </a:r>
          </a:p>
          <a:p>
            <a:endParaRPr lang="en-GB" sz="2800" dirty="0"/>
          </a:p>
          <a:p>
            <a:r>
              <a:rPr lang="en-GB" sz="2800" dirty="0"/>
              <a:t>Comparisons between the numbers of black footballers and the numbers of black managers.</a:t>
            </a:r>
          </a:p>
          <a:p>
            <a:endParaRPr lang="en-GB" sz="2800" dirty="0"/>
          </a:p>
          <a:p>
            <a:r>
              <a:rPr lang="en-GB" sz="2800" dirty="0"/>
              <a:t>Lack of women running large companies </a:t>
            </a:r>
          </a:p>
          <a:p>
            <a:endParaRPr lang="en-GB" sz="2800" dirty="0"/>
          </a:p>
          <a:p>
            <a:endParaRPr lang="en-GB" sz="2800" dirty="0"/>
          </a:p>
          <a:p>
            <a:r>
              <a:rPr lang="en-GB" sz="2800" dirty="0"/>
              <a:t>Age discrimination on TV where we see ageing male presenters but few older females. </a:t>
            </a:r>
          </a:p>
        </p:txBody>
      </p:sp>
      <p:sp>
        <p:nvSpPr>
          <p:cNvPr id="3" name="Rectangle 2"/>
          <p:cNvSpPr/>
          <p:nvPr/>
        </p:nvSpPr>
        <p:spPr>
          <a:xfrm>
            <a:off x="2130242" y="351457"/>
            <a:ext cx="723704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Discrimination examples</a:t>
            </a:r>
          </a:p>
        </p:txBody>
      </p:sp>
      <p:pic>
        <p:nvPicPr>
          <p:cNvPr id="4" name="Picture 3"/>
          <p:cNvPicPr>
            <a:picLocks noChangeAspect="1"/>
          </p:cNvPicPr>
          <p:nvPr/>
        </p:nvPicPr>
        <p:blipFill>
          <a:blip r:embed="rId2"/>
          <a:stretch>
            <a:fillRect/>
          </a:stretch>
        </p:blipFill>
        <p:spPr>
          <a:xfrm>
            <a:off x="7862338" y="3361079"/>
            <a:ext cx="3009900" cy="1514475"/>
          </a:xfrm>
          <a:prstGeom prst="rect">
            <a:avLst/>
          </a:prstGeom>
        </p:spPr>
      </p:pic>
    </p:spTree>
    <p:extLst>
      <p:ext uri="{BB962C8B-B14F-4D97-AF65-F5344CB8AC3E}">
        <p14:creationId xmlns:p14="http://schemas.microsoft.com/office/powerpoint/2010/main" val="3794711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590" y="1367384"/>
            <a:ext cx="9174866" cy="4401205"/>
          </a:xfrm>
          <a:prstGeom prst="rect">
            <a:avLst/>
          </a:prstGeom>
        </p:spPr>
        <p:txBody>
          <a:bodyPr wrap="square">
            <a:spAutoFit/>
          </a:bodyPr>
          <a:lstStyle/>
          <a:p>
            <a:r>
              <a:rPr lang="en-GB" sz="2800" b="1" u="sng" dirty="0"/>
              <a:t>Task: </a:t>
            </a:r>
          </a:p>
          <a:p>
            <a:endParaRPr lang="en-GB" sz="2800" dirty="0"/>
          </a:p>
          <a:p>
            <a:endParaRPr lang="en-GB" sz="2800" dirty="0"/>
          </a:p>
          <a:p>
            <a:r>
              <a:rPr lang="en-GB" sz="2800" dirty="0" err="1"/>
              <a:t>Kahoot</a:t>
            </a:r>
            <a:r>
              <a:rPr lang="en-GB" sz="2800" dirty="0"/>
              <a:t> quiz – Minimum wage/ equal opportunities </a:t>
            </a:r>
          </a:p>
          <a:p>
            <a:endParaRPr lang="en-GB" sz="2800" dirty="0"/>
          </a:p>
          <a:p>
            <a:endParaRPr lang="en-GB" sz="2800" dirty="0"/>
          </a:p>
          <a:p>
            <a:endParaRPr lang="en-GB" sz="2800" dirty="0"/>
          </a:p>
          <a:p>
            <a:endParaRPr lang="en-GB" sz="2800" dirty="0"/>
          </a:p>
          <a:p>
            <a:endParaRPr lang="en-GB" sz="2800" dirty="0"/>
          </a:p>
          <a:p>
            <a:r>
              <a:rPr lang="en-GB" sz="2800" b="1" dirty="0"/>
              <a:t>Time: 10 mins  </a:t>
            </a:r>
          </a:p>
        </p:txBody>
      </p:sp>
      <p:sp>
        <p:nvSpPr>
          <p:cNvPr id="3" name="Rectangle 2"/>
          <p:cNvSpPr/>
          <p:nvPr/>
        </p:nvSpPr>
        <p:spPr>
          <a:xfrm>
            <a:off x="4230555" y="270434"/>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499275" y="3579057"/>
            <a:ext cx="2511156" cy="2511156"/>
          </a:xfrm>
          <a:prstGeom prst="rect">
            <a:avLst/>
          </a:prstGeom>
        </p:spPr>
      </p:pic>
    </p:spTree>
    <p:extLst>
      <p:ext uri="{BB962C8B-B14F-4D97-AF65-F5344CB8AC3E}">
        <p14:creationId xmlns:p14="http://schemas.microsoft.com/office/powerpoint/2010/main" val="2271061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9039" y="1137081"/>
            <a:ext cx="6096000" cy="4832092"/>
          </a:xfrm>
          <a:prstGeom prst="rect">
            <a:avLst/>
          </a:prstGeom>
        </p:spPr>
        <p:txBody>
          <a:bodyPr>
            <a:spAutoFit/>
          </a:bodyPr>
          <a:lstStyle/>
          <a:p>
            <a:endParaRPr lang="en-GB" sz="2800" dirty="0"/>
          </a:p>
          <a:p>
            <a:r>
              <a:rPr lang="en-GB" sz="2800" b="1" u="sng" dirty="0"/>
              <a:t>Task: </a:t>
            </a:r>
          </a:p>
          <a:p>
            <a:endParaRPr lang="en-GB" sz="2800" dirty="0"/>
          </a:p>
          <a:p>
            <a:r>
              <a:rPr lang="en-GB" sz="2800" dirty="0"/>
              <a:t>Equal opportunities – Written task.</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20 mins </a:t>
            </a:r>
          </a:p>
        </p:txBody>
      </p:sp>
      <p:sp>
        <p:nvSpPr>
          <p:cNvPr id="3" name="Rectangle 2"/>
          <p:cNvSpPr/>
          <p:nvPr/>
        </p:nvSpPr>
        <p:spPr>
          <a:xfrm>
            <a:off x="3938713" y="213751"/>
            <a:ext cx="287931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644508" y="3553127"/>
            <a:ext cx="5026716" cy="1905733"/>
          </a:xfrm>
          <a:prstGeom prst="rect">
            <a:avLst/>
          </a:prstGeom>
        </p:spPr>
      </p:pic>
    </p:spTree>
    <p:extLst>
      <p:ext uri="{BB962C8B-B14F-4D97-AF65-F5344CB8AC3E}">
        <p14:creationId xmlns:p14="http://schemas.microsoft.com/office/powerpoint/2010/main" val="637710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1" y="920740"/>
            <a:ext cx="10444162"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employee or employer relationships and the minimum wage.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 a YouTube video on minimum wage.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impact of minimum wage on employees and employers.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the importance of equal opportunities.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Answer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Kahoot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quiz questions on employee and employer relationships.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the equal opportunities act in groups.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Recap the aims and objectives for the session. </a:t>
            </a:r>
          </a:p>
        </p:txBody>
      </p:sp>
      <p:sp>
        <p:nvSpPr>
          <p:cNvPr id="5" name="Rectangle 4"/>
          <p:cNvSpPr/>
          <p:nvPr/>
        </p:nvSpPr>
        <p:spPr>
          <a:xfrm>
            <a:off x="688383" y="281285"/>
            <a:ext cx="1021516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Employee/ Employer relationships </a:t>
            </a:r>
          </a:p>
        </p:txBody>
      </p:sp>
      <p:pic>
        <p:nvPicPr>
          <p:cNvPr id="6" name="Picture 5"/>
          <p:cNvPicPr>
            <a:picLocks noChangeAspect="1"/>
          </p:cNvPicPr>
          <p:nvPr/>
        </p:nvPicPr>
        <p:blipFill>
          <a:blip r:embed="rId2"/>
          <a:stretch>
            <a:fillRect/>
          </a:stretch>
        </p:blipFill>
        <p:spPr>
          <a:xfrm>
            <a:off x="9001125" y="4880848"/>
            <a:ext cx="2247900" cy="1504950"/>
          </a:xfrm>
          <a:prstGeom prst="rect">
            <a:avLst/>
          </a:prstGeom>
        </p:spPr>
      </p:pic>
    </p:spTree>
    <p:extLst>
      <p:ext uri="{BB962C8B-B14F-4D97-AF65-F5344CB8AC3E}">
        <p14:creationId xmlns:p14="http://schemas.microsoft.com/office/powerpoint/2010/main" val="398706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681" y="1259265"/>
            <a:ext cx="9529763" cy="5262979"/>
          </a:xfrm>
          <a:prstGeom prst="rect">
            <a:avLst/>
          </a:prstGeom>
        </p:spPr>
        <p:txBody>
          <a:bodyPr wrap="square">
            <a:spAutoFit/>
          </a:bodyPr>
          <a:lstStyle/>
          <a:p>
            <a:r>
              <a:rPr lang="en-GB" sz="2800" dirty="0"/>
              <a:t>The relationship is also affected by trade unions who act in the interests of employees. In the past, in many employment sectors, the relationship has been seen as somewhat adversarial </a:t>
            </a:r>
            <a:r>
              <a:rPr lang="en-GB" sz="2800" b="1" dirty="0"/>
              <a:t>(one side against the other</a:t>
            </a:r>
            <a:r>
              <a:rPr lang="en-GB" sz="2800" dirty="0"/>
              <a:t>) but in recent times much more of a partnership type of relationship has been established, with employers and employees each recognising the others’ role in long-term business success. </a:t>
            </a:r>
          </a:p>
          <a:p>
            <a:endParaRPr lang="en-GB" sz="2800" dirty="0"/>
          </a:p>
          <a:p>
            <a:endParaRPr lang="en-GB" sz="2800" dirty="0"/>
          </a:p>
          <a:p>
            <a:endParaRPr lang="en-GB" sz="2800" dirty="0"/>
          </a:p>
          <a:p>
            <a:r>
              <a:rPr lang="en-GB" sz="2800" dirty="0"/>
              <a:t>Nonetheless, industrial disputes still occur, but not as frequently as has been the case in the past.</a:t>
            </a:r>
          </a:p>
        </p:txBody>
      </p:sp>
      <p:pic>
        <p:nvPicPr>
          <p:cNvPr id="3" name="Picture 2"/>
          <p:cNvPicPr>
            <a:picLocks noChangeAspect="1"/>
          </p:cNvPicPr>
          <p:nvPr/>
        </p:nvPicPr>
        <p:blipFill>
          <a:blip r:embed="rId2"/>
          <a:stretch>
            <a:fillRect/>
          </a:stretch>
        </p:blipFill>
        <p:spPr>
          <a:xfrm>
            <a:off x="1501451" y="347442"/>
            <a:ext cx="9614225" cy="676715"/>
          </a:xfrm>
          <a:prstGeom prst="rect">
            <a:avLst/>
          </a:prstGeom>
        </p:spPr>
      </p:pic>
      <p:pic>
        <p:nvPicPr>
          <p:cNvPr id="4" name="Picture 3"/>
          <p:cNvPicPr>
            <a:picLocks noChangeAspect="1"/>
          </p:cNvPicPr>
          <p:nvPr/>
        </p:nvPicPr>
        <p:blipFill>
          <a:blip r:embed="rId3"/>
          <a:stretch>
            <a:fillRect/>
          </a:stretch>
        </p:blipFill>
        <p:spPr>
          <a:xfrm>
            <a:off x="7244863" y="4135901"/>
            <a:ext cx="2479170" cy="1227857"/>
          </a:xfrm>
          <a:prstGeom prst="rect">
            <a:avLst/>
          </a:prstGeom>
        </p:spPr>
      </p:pic>
      <p:pic>
        <p:nvPicPr>
          <p:cNvPr id="5" name="Picture 4"/>
          <p:cNvPicPr>
            <a:picLocks noChangeAspect="1"/>
          </p:cNvPicPr>
          <p:nvPr/>
        </p:nvPicPr>
        <p:blipFill>
          <a:blip r:embed="rId4"/>
          <a:stretch>
            <a:fillRect/>
          </a:stretch>
        </p:blipFill>
        <p:spPr>
          <a:xfrm>
            <a:off x="2271135" y="4397685"/>
            <a:ext cx="4037427" cy="1064547"/>
          </a:xfrm>
          <a:prstGeom prst="rect">
            <a:avLst/>
          </a:prstGeom>
        </p:spPr>
      </p:pic>
    </p:spTree>
    <p:extLst>
      <p:ext uri="{BB962C8B-B14F-4D97-AF65-F5344CB8AC3E}">
        <p14:creationId xmlns:p14="http://schemas.microsoft.com/office/powerpoint/2010/main" val="87700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282" y="1374725"/>
            <a:ext cx="9086851" cy="5262979"/>
          </a:xfrm>
          <a:prstGeom prst="rect">
            <a:avLst/>
          </a:prstGeom>
        </p:spPr>
        <p:txBody>
          <a:bodyPr wrap="square">
            <a:spAutoFit/>
          </a:bodyPr>
          <a:lstStyle/>
          <a:p>
            <a:r>
              <a:rPr lang="en-GB" sz="2800" dirty="0"/>
              <a:t>Under health and safety legislation, employers have a duty to take all reasonable care to ensure the well-being and safety of their employees. </a:t>
            </a:r>
          </a:p>
          <a:p>
            <a:endParaRPr lang="en-GB" sz="2800" dirty="0"/>
          </a:p>
          <a:p>
            <a:endParaRPr lang="en-GB" sz="2800" dirty="0"/>
          </a:p>
          <a:p>
            <a:endParaRPr lang="en-GB" sz="2800" dirty="0"/>
          </a:p>
          <a:p>
            <a:r>
              <a:rPr lang="en-GB" sz="2800" dirty="0"/>
              <a:t>Employers have a legal responsibility to ensure that working environments are safe and that employees are trained to deal with the risks involved in their jobs. Employees also have responsibilities, </a:t>
            </a:r>
            <a:r>
              <a:rPr lang="en-GB" sz="2800" b="1" dirty="0"/>
              <a:t>such as taking reasonable care and ensuring that they abide by health and safety rules</a:t>
            </a:r>
            <a:r>
              <a:rPr lang="en-GB" sz="2800" dirty="0"/>
              <a:t>: e.g. wearing hard hats on building sites.</a:t>
            </a:r>
            <a:endParaRPr lang="en-GB" sz="2800" dirty="0"/>
          </a:p>
        </p:txBody>
      </p:sp>
      <p:sp>
        <p:nvSpPr>
          <p:cNvPr id="3" name="Rectangle 2"/>
          <p:cNvSpPr/>
          <p:nvPr/>
        </p:nvSpPr>
        <p:spPr>
          <a:xfrm>
            <a:off x="1735898" y="309860"/>
            <a:ext cx="849162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Health and safety legislation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798725" y="2428581"/>
            <a:ext cx="3381375" cy="1352550"/>
          </a:xfrm>
          <a:prstGeom prst="rect">
            <a:avLst/>
          </a:prstGeom>
        </p:spPr>
      </p:pic>
      <p:pic>
        <p:nvPicPr>
          <p:cNvPr id="5" name="Picture 4"/>
          <p:cNvPicPr>
            <a:picLocks noChangeAspect="1"/>
          </p:cNvPicPr>
          <p:nvPr/>
        </p:nvPicPr>
        <p:blipFill>
          <a:blip r:embed="rId3"/>
          <a:stretch>
            <a:fillRect/>
          </a:stretch>
        </p:blipFill>
        <p:spPr>
          <a:xfrm>
            <a:off x="2087590" y="2855741"/>
            <a:ext cx="2717794" cy="1040055"/>
          </a:xfrm>
          <a:prstGeom prst="rect">
            <a:avLst/>
          </a:prstGeom>
        </p:spPr>
      </p:pic>
    </p:spTree>
    <p:extLst>
      <p:ext uri="{BB962C8B-B14F-4D97-AF65-F5344CB8AC3E}">
        <p14:creationId xmlns:p14="http://schemas.microsoft.com/office/powerpoint/2010/main" val="90298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25" y="1336239"/>
            <a:ext cx="9144000" cy="5262979"/>
          </a:xfrm>
          <a:prstGeom prst="rect">
            <a:avLst/>
          </a:prstGeom>
        </p:spPr>
        <p:txBody>
          <a:bodyPr wrap="square">
            <a:spAutoFit/>
          </a:bodyPr>
          <a:lstStyle/>
          <a:p>
            <a:r>
              <a:rPr lang="en-GB" sz="2800" dirty="0"/>
              <a:t>Workers also have rights with regards to their terms and conditions of employment. Employees must be provided with a </a:t>
            </a:r>
            <a:r>
              <a:rPr lang="en-GB" sz="2800" b="1" dirty="0"/>
              <a:t>written contract of employment </a:t>
            </a:r>
            <a:r>
              <a:rPr lang="en-GB" sz="2800" dirty="0"/>
              <a:t>within 12 weeks of starting employment. </a:t>
            </a:r>
          </a:p>
          <a:p>
            <a:endParaRPr lang="en-GB" sz="2800" dirty="0"/>
          </a:p>
          <a:p>
            <a:endParaRPr lang="en-GB" sz="2800" dirty="0"/>
          </a:p>
          <a:p>
            <a:endParaRPr lang="en-GB" sz="2800" dirty="0"/>
          </a:p>
          <a:p>
            <a:endParaRPr lang="en-GB" sz="2800" dirty="0"/>
          </a:p>
          <a:p>
            <a:endParaRPr lang="en-GB" sz="2800" dirty="0"/>
          </a:p>
          <a:p>
            <a:r>
              <a:rPr lang="en-GB" sz="2800" dirty="0"/>
              <a:t>The contract must state levels of pay, holiday entitlement, pension rights, disciplinary procedures and length of notice period. </a:t>
            </a:r>
            <a:endParaRPr lang="en-GB" sz="2800" dirty="0"/>
          </a:p>
        </p:txBody>
      </p:sp>
      <p:sp>
        <p:nvSpPr>
          <p:cNvPr id="3" name="Rectangle 2"/>
          <p:cNvSpPr/>
          <p:nvPr/>
        </p:nvSpPr>
        <p:spPr>
          <a:xfrm>
            <a:off x="3406952" y="124123"/>
            <a:ext cx="452085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Workers rights </a:t>
            </a:r>
          </a:p>
        </p:txBody>
      </p:sp>
      <p:pic>
        <p:nvPicPr>
          <p:cNvPr id="4" name="Picture 3"/>
          <p:cNvPicPr>
            <a:picLocks noChangeAspect="1"/>
          </p:cNvPicPr>
          <p:nvPr/>
        </p:nvPicPr>
        <p:blipFill>
          <a:blip r:embed="rId2"/>
          <a:stretch>
            <a:fillRect/>
          </a:stretch>
        </p:blipFill>
        <p:spPr>
          <a:xfrm>
            <a:off x="6938669" y="3091428"/>
            <a:ext cx="2619375" cy="1752600"/>
          </a:xfrm>
          <a:prstGeom prst="rect">
            <a:avLst/>
          </a:prstGeom>
        </p:spPr>
      </p:pic>
      <p:pic>
        <p:nvPicPr>
          <p:cNvPr id="5" name="Picture 4"/>
          <p:cNvPicPr>
            <a:picLocks noChangeAspect="1"/>
          </p:cNvPicPr>
          <p:nvPr/>
        </p:nvPicPr>
        <p:blipFill>
          <a:blip r:embed="rId3"/>
          <a:stretch>
            <a:fillRect/>
          </a:stretch>
        </p:blipFill>
        <p:spPr>
          <a:xfrm>
            <a:off x="2491519" y="3243828"/>
            <a:ext cx="2847975" cy="1600200"/>
          </a:xfrm>
          <a:prstGeom prst="rect">
            <a:avLst/>
          </a:prstGeom>
        </p:spPr>
      </p:pic>
    </p:spTree>
    <p:extLst>
      <p:ext uri="{BB962C8B-B14F-4D97-AF65-F5344CB8AC3E}">
        <p14:creationId xmlns:p14="http://schemas.microsoft.com/office/powerpoint/2010/main" val="248395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383" y="1742346"/>
            <a:ext cx="9458325" cy="1384995"/>
          </a:xfrm>
          <a:prstGeom prst="rect">
            <a:avLst/>
          </a:prstGeom>
        </p:spPr>
        <p:txBody>
          <a:bodyPr wrap="square">
            <a:spAutoFit/>
          </a:bodyPr>
          <a:lstStyle/>
          <a:p>
            <a:r>
              <a:rPr lang="en-GB" sz="2800" dirty="0"/>
              <a:t>This act also protects employees against unfair dismissal; however, this protection only comes into effect after two years of service (or even longer for some part-time workers). </a:t>
            </a:r>
            <a:endParaRPr lang="en-GB" sz="2800" dirty="0"/>
          </a:p>
        </p:txBody>
      </p:sp>
      <p:pic>
        <p:nvPicPr>
          <p:cNvPr id="3" name="Picture 2"/>
          <p:cNvPicPr>
            <a:picLocks noChangeAspect="1"/>
          </p:cNvPicPr>
          <p:nvPr/>
        </p:nvPicPr>
        <p:blipFill>
          <a:blip r:embed="rId2"/>
          <a:stretch>
            <a:fillRect/>
          </a:stretch>
        </p:blipFill>
        <p:spPr>
          <a:xfrm>
            <a:off x="3412860" y="790620"/>
            <a:ext cx="4163929" cy="640135"/>
          </a:xfrm>
          <a:prstGeom prst="rect">
            <a:avLst/>
          </a:prstGeom>
        </p:spPr>
      </p:pic>
      <p:pic>
        <p:nvPicPr>
          <p:cNvPr id="4" name="Picture 3"/>
          <p:cNvPicPr>
            <a:picLocks noChangeAspect="1"/>
          </p:cNvPicPr>
          <p:nvPr/>
        </p:nvPicPr>
        <p:blipFill>
          <a:blip r:embed="rId3"/>
          <a:stretch>
            <a:fillRect/>
          </a:stretch>
        </p:blipFill>
        <p:spPr>
          <a:xfrm>
            <a:off x="1858270" y="3438932"/>
            <a:ext cx="3446805" cy="2581777"/>
          </a:xfrm>
          <a:prstGeom prst="rect">
            <a:avLst/>
          </a:prstGeom>
        </p:spPr>
      </p:pic>
      <p:pic>
        <p:nvPicPr>
          <p:cNvPr id="5" name="Picture 4"/>
          <p:cNvPicPr>
            <a:picLocks noChangeAspect="1"/>
          </p:cNvPicPr>
          <p:nvPr/>
        </p:nvPicPr>
        <p:blipFill>
          <a:blip r:embed="rId4"/>
          <a:stretch>
            <a:fillRect/>
          </a:stretch>
        </p:blipFill>
        <p:spPr>
          <a:xfrm>
            <a:off x="6892326" y="3601329"/>
            <a:ext cx="3303528" cy="2190383"/>
          </a:xfrm>
          <a:prstGeom prst="rect">
            <a:avLst/>
          </a:prstGeom>
        </p:spPr>
      </p:pic>
    </p:spTree>
    <p:extLst>
      <p:ext uri="{BB962C8B-B14F-4D97-AF65-F5344CB8AC3E}">
        <p14:creationId xmlns:p14="http://schemas.microsoft.com/office/powerpoint/2010/main" val="381799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311" y="1395504"/>
            <a:ext cx="9274785" cy="5109091"/>
          </a:xfrm>
          <a:prstGeom prst="rect">
            <a:avLst/>
          </a:prstGeom>
        </p:spPr>
        <p:txBody>
          <a:bodyPr wrap="square">
            <a:spAutoFit/>
          </a:bodyPr>
          <a:lstStyle/>
          <a:p>
            <a:r>
              <a:rPr lang="en-GB" sz="2800" dirty="0"/>
              <a:t>European legislation also helps protect workers. The UK signing up for </a:t>
            </a:r>
            <a:r>
              <a:rPr lang="en-GB" sz="2800" b="1" dirty="0"/>
              <a:t>the Social Chapter of the Maastricht Treaty </a:t>
            </a:r>
            <a:r>
              <a:rPr lang="en-GB" sz="2800" dirty="0"/>
              <a:t>has established within UK law further rights for workers, such as a legal limit on the hours in a working week (maximum of 48 hours), and paid maternity and paternity leave. </a:t>
            </a:r>
          </a:p>
          <a:p>
            <a:endParaRPr lang="en-GB" sz="2800" dirty="0"/>
          </a:p>
          <a:p>
            <a:endParaRPr lang="en-GB" sz="2800" dirty="0"/>
          </a:p>
          <a:p>
            <a:endParaRPr lang="en-GB" sz="2800" dirty="0"/>
          </a:p>
          <a:p>
            <a:endParaRPr lang="en-GB" sz="2800" dirty="0"/>
          </a:p>
          <a:p>
            <a:r>
              <a:rPr lang="en-GB" sz="2800" dirty="0"/>
              <a:t>It is also illegal to discriminate on the grounds of sex, race, age or disability.</a:t>
            </a:r>
          </a:p>
          <a:p>
            <a:endParaRPr lang="en-GB" dirty="0"/>
          </a:p>
        </p:txBody>
      </p:sp>
      <p:sp>
        <p:nvSpPr>
          <p:cNvPr id="3" name="Rectangle 2"/>
          <p:cNvSpPr/>
          <p:nvPr/>
        </p:nvSpPr>
        <p:spPr>
          <a:xfrm>
            <a:off x="2651357" y="238422"/>
            <a:ext cx="620349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European legislation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854851" y="3320147"/>
            <a:ext cx="1184646" cy="1652269"/>
          </a:xfrm>
          <a:prstGeom prst="rect">
            <a:avLst/>
          </a:prstGeom>
        </p:spPr>
      </p:pic>
      <p:pic>
        <p:nvPicPr>
          <p:cNvPr id="5" name="Picture 4"/>
          <p:cNvPicPr>
            <a:picLocks noChangeAspect="1"/>
          </p:cNvPicPr>
          <p:nvPr/>
        </p:nvPicPr>
        <p:blipFill>
          <a:blip r:embed="rId3"/>
          <a:stretch>
            <a:fillRect/>
          </a:stretch>
        </p:blipFill>
        <p:spPr>
          <a:xfrm>
            <a:off x="1819146" y="3840480"/>
            <a:ext cx="2046684" cy="1299136"/>
          </a:xfrm>
          <a:prstGeom prst="rect">
            <a:avLst/>
          </a:prstGeom>
        </p:spPr>
      </p:pic>
      <p:pic>
        <p:nvPicPr>
          <p:cNvPr id="6" name="Picture 5"/>
          <p:cNvPicPr>
            <a:picLocks noChangeAspect="1"/>
          </p:cNvPicPr>
          <p:nvPr/>
        </p:nvPicPr>
        <p:blipFill>
          <a:blip r:embed="rId4"/>
          <a:stretch>
            <a:fillRect/>
          </a:stretch>
        </p:blipFill>
        <p:spPr>
          <a:xfrm>
            <a:off x="5022166" y="3840480"/>
            <a:ext cx="2239949" cy="1227167"/>
          </a:xfrm>
          <a:prstGeom prst="rect">
            <a:avLst/>
          </a:prstGeom>
        </p:spPr>
      </p:pic>
    </p:spTree>
    <p:extLst>
      <p:ext uri="{BB962C8B-B14F-4D97-AF65-F5344CB8AC3E}">
        <p14:creationId xmlns:p14="http://schemas.microsoft.com/office/powerpoint/2010/main" val="54150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325" y="1479114"/>
            <a:ext cx="9815513" cy="4832092"/>
          </a:xfrm>
          <a:prstGeom prst="rect">
            <a:avLst/>
          </a:prstGeom>
        </p:spPr>
        <p:txBody>
          <a:bodyPr wrap="square">
            <a:spAutoFit/>
          </a:bodyPr>
          <a:lstStyle/>
          <a:p>
            <a:r>
              <a:rPr lang="en-GB" sz="2800" dirty="0"/>
              <a:t>It used to be the normal situation for men and women doing identical jobs or jobs of similar value to have very different pay. </a:t>
            </a:r>
            <a:r>
              <a:rPr lang="en-GB" sz="2800" b="1" dirty="0"/>
              <a:t>Since the mid 1970s this has been illegal. </a:t>
            </a:r>
          </a:p>
          <a:p>
            <a:endParaRPr lang="en-GB" sz="2800" b="1" dirty="0"/>
          </a:p>
          <a:p>
            <a:endParaRPr lang="en-GB" sz="2800" b="1" dirty="0"/>
          </a:p>
          <a:p>
            <a:endParaRPr lang="en-GB" sz="2800" b="1" dirty="0"/>
          </a:p>
          <a:p>
            <a:endParaRPr lang="en-GB" sz="2800" b="1" dirty="0"/>
          </a:p>
          <a:p>
            <a:r>
              <a:rPr lang="en-GB" sz="2800" dirty="0"/>
              <a:t>Antidiscrimination laws protect workers from being treated differently because of their race, colour or culture and employers with workforces of over 20 must make efforts to ensure that workplaces, where possible, are suitable for disabled employees.</a:t>
            </a:r>
          </a:p>
        </p:txBody>
      </p:sp>
      <p:sp>
        <p:nvSpPr>
          <p:cNvPr id="3" name="Rectangle 2"/>
          <p:cNvSpPr/>
          <p:nvPr/>
        </p:nvSpPr>
        <p:spPr>
          <a:xfrm>
            <a:off x="2735680" y="252710"/>
            <a:ext cx="683494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Antidiscrimination law </a:t>
            </a:r>
          </a:p>
        </p:txBody>
      </p:sp>
      <p:pic>
        <p:nvPicPr>
          <p:cNvPr id="4" name="Picture 3"/>
          <p:cNvPicPr>
            <a:picLocks noChangeAspect="1"/>
          </p:cNvPicPr>
          <p:nvPr/>
        </p:nvPicPr>
        <p:blipFill>
          <a:blip r:embed="rId2"/>
          <a:stretch>
            <a:fillRect/>
          </a:stretch>
        </p:blipFill>
        <p:spPr>
          <a:xfrm>
            <a:off x="7737230" y="2641961"/>
            <a:ext cx="2743639" cy="1546694"/>
          </a:xfrm>
          <a:prstGeom prst="rect">
            <a:avLst/>
          </a:prstGeom>
        </p:spPr>
      </p:pic>
      <p:pic>
        <p:nvPicPr>
          <p:cNvPr id="5" name="Picture 4"/>
          <p:cNvPicPr>
            <a:picLocks noChangeAspect="1"/>
          </p:cNvPicPr>
          <p:nvPr/>
        </p:nvPicPr>
        <p:blipFill>
          <a:blip r:embed="rId3"/>
          <a:stretch>
            <a:fillRect/>
          </a:stretch>
        </p:blipFill>
        <p:spPr>
          <a:xfrm>
            <a:off x="3080678" y="2926081"/>
            <a:ext cx="3033199" cy="1408894"/>
          </a:xfrm>
          <a:prstGeom prst="rect">
            <a:avLst/>
          </a:prstGeom>
        </p:spPr>
      </p:pic>
    </p:spTree>
    <p:extLst>
      <p:ext uri="{BB962C8B-B14F-4D97-AF65-F5344CB8AC3E}">
        <p14:creationId xmlns:p14="http://schemas.microsoft.com/office/powerpoint/2010/main" val="4221857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1836</Words>
  <Application>Microsoft Office PowerPoint</Application>
  <PresentationFormat>Widescreen</PresentationFormat>
  <Paragraphs>265</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11</cp:revision>
  <dcterms:created xsi:type="dcterms:W3CDTF">2016-12-10T23:05:27Z</dcterms:created>
  <dcterms:modified xsi:type="dcterms:W3CDTF">2016-12-11T17:03:04Z</dcterms:modified>
</cp:coreProperties>
</file>