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4" r:id="rId2"/>
    <p:sldId id="256" r:id="rId3"/>
    <p:sldId id="276" r:id="rId4"/>
    <p:sldId id="261" r:id="rId5"/>
    <p:sldId id="262" r:id="rId6"/>
    <p:sldId id="263" r:id="rId7"/>
    <p:sldId id="277" r:id="rId8"/>
    <p:sldId id="264" r:id="rId9"/>
    <p:sldId id="278" r:id="rId10"/>
    <p:sldId id="265" r:id="rId11"/>
    <p:sldId id="266" r:id="rId12"/>
    <p:sldId id="267" r:id="rId13"/>
    <p:sldId id="268" r:id="rId14"/>
    <p:sldId id="279" r:id="rId15"/>
    <p:sldId id="269" r:id="rId16"/>
    <p:sldId id="280" r:id="rId17"/>
    <p:sldId id="258" r:id="rId18"/>
    <p:sldId id="259" r:id="rId19"/>
    <p:sldId id="281" r:id="rId20"/>
    <p:sldId id="260" r:id="rId21"/>
    <p:sldId id="270" r:id="rId22"/>
    <p:sldId id="271" r:id="rId23"/>
    <p:sldId id="286" r:id="rId24"/>
    <p:sldId id="272" r:id="rId25"/>
    <p:sldId id="273" r:id="rId26"/>
    <p:sldId id="282" r:id="rId27"/>
    <p:sldId id="283" r:id="rId28"/>
    <p:sldId id="27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83" d="100"/>
          <a:sy n="83"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7B4D6-4A99-4F82-8CB6-94750F9098BE}" type="datetimeFigureOut">
              <a:rPr lang="en-GB" smtClean="0"/>
              <a:t>11/12/2016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0EF2A-8D5F-47A9-B4A5-685B80A79C9E}" type="slidenum">
              <a:rPr lang="en-GB" smtClean="0"/>
              <a:t>‹#›</a:t>
            </a:fld>
            <a:endParaRPr lang="en-GB"/>
          </a:p>
        </p:txBody>
      </p:sp>
    </p:spTree>
    <p:extLst>
      <p:ext uri="{BB962C8B-B14F-4D97-AF65-F5344CB8AC3E}">
        <p14:creationId xmlns:p14="http://schemas.microsoft.com/office/powerpoint/2010/main" val="271449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62FC75-E419-4CF9-B5AD-4B95F48E52F7}"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322195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62FC75-E419-4CF9-B5AD-4B95F48E52F7}"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233460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62FC75-E419-4CF9-B5AD-4B95F48E52F7}"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359517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62FC75-E419-4CF9-B5AD-4B95F48E52F7}"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428986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2FC75-E419-4CF9-B5AD-4B95F48E52F7}"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337359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62FC75-E419-4CF9-B5AD-4B95F48E52F7}"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230524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62FC75-E419-4CF9-B5AD-4B95F48E52F7}" type="datetimeFigureOut">
              <a:rPr lang="en-GB" smtClean="0"/>
              <a:t>11/12/2016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83412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62FC75-E419-4CF9-B5AD-4B95F48E52F7}" type="datetimeFigureOut">
              <a:rPr lang="en-GB" smtClean="0"/>
              <a:t>11/12/2016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46305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2FC75-E419-4CF9-B5AD-4B95F48E52F7}" type="datetimeFigureOut">
              <a:rPr lang="en-GB" smtClean="0"/>
              <a:t>11/12/2016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72249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2FC75-E419-4CF9-B5AD-4B95F48E52F7}"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29077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2FC75-E419-4CF9-B5AD-4B95F48E52F7}"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4CC525-DAC9-4907-8BF9-0C580EE4F9AD}" type="slidenum">
              <a:rPr lang="en-GB" smtClean="0"/>
              <a:t>‹#›</a:t>
            </a:fld>
            <a:endParaRPr lang="en-GB"/>
          </a:p>
        </p:txBody>
      </p:sp>
    </p:spTree>
    <p:extLst>
      <p:ext uri="{BB962C8B-B14F-4D97-AF65-F5344CB8AC3E}">
        <p14:creationId xmlns:p14="http://schemas.microsoft.com/office/powerpoint/2010/main" val="226109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2FC75-E419-4CF9-B5AD-4B95F48E52F7}" type="datetimeFigureOut">
              <a:rPr lang="en-GB" smtClean="0"/>
              <a:t>11/12/2016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CC525-DAC9-4907-8BF9-0C580EE4F9AD}" type="slidenum">
              <a:rPr lang="en-GB" smtClean="0"/>
              <a:t>‹#›</a:t>
            </a:fld>
            <a:endParaRPr lang="en-GB"/>
          </a:p>
        </p:txBody>
      </p:sp>
    </p:spTree>
    <p:extLst>
      <p:ext uri="{BB962C8B-B14F-4D97-AF65-F5344CB8AC3E}">
        <p14:creationId xmlns:p14="http://schemas.microsoft.com/office/powerpoint/2010/main" val="99195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943" y="1405944"/>
            <a:ext cx="9028253"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trade unions and industrial action.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a YouTube video on industrial action.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written task on trade unions.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the role of ACAS and give examples.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Kahoot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quiz on trade unions.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the role of ACAS and discuss with the group.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Recap the aims and objectives for the session.</a:t>
            </a:r>
          </a:p>
        </p:txBody>
      </p:sp>
      <p:sp>
        <p:nvSpPr>
          <p:cNvPr id="5" name="Rectangle 4"/>
          <p:cNvSpPr/>
          <p:nvPr/>
        </p:nvSpPr>
        <p:spPr>
          <a:xfrm>
            <a:off x="1243782" y="200986"/>
            <a:ext cx="968130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Trade unions/ ACAS – Objectives </a:t>
            </a:r>
          </a:p>
        </p:txBody>
      </p:sp>
      <p:pic>
        <p:nvPicPr>
          <p:cNvPr id="6" name="Picture 5"/>
          <p:cNvPicPr>
            <a:picLocks noChangeAspect="1"/>
          </p:cNvPicPr>
          <p:nvPr/>
        </p:nvPicPr>
        <p:blipFill>
          <a:blip r:embed="rId2"/>
          <a:stretch>
            <a:fillRect/>
          </a:stretch>
        </p:blipFill>
        <p:spPr>
          <a:xfrm>
            <a:off x="9014809" y="1570910"/>
            <a:ext cx="2228850" cy="2057400"/>
          </a:xfrm>
          <a:prstGeom prst="rect">
            <a:avLst/>
          </a:prstGeom>
        </p:spPr>
      </p:pic>
      <p:pic>
        <p:nvPicPr>
          <p:cNvPr id="7" name="Picture 6"/>
          <p:cNvPicPr>
            <a:picLocks noChangeAspect="1"/>
          </p:cNvPicPr>
          <p:nvPr/>
        </p:nvPicPr>
        <p:blipFill>
          <a:blip r:embed="rId3"/>
          <a:stretch>
            <a:fillRect/>
          </a:stretch>
        </p:blipFill>
        <p:spPr>
          <a:xfrm>
            <a:off x="8523163" y="3909938"/>
            <a:ext cx="2980647" cy="1295208"/>
          </a:xfrm>
          <a:prstGeom prst="rect">
            <a:avLst/>
          </a:prstGeom>
        </p:spPr>
      </p:pic>
    </p:spTree>
    <p:extLst>
      <p:ext uri="{BB962C8B-B14F-4D97-AF65-F5344CB8AC3E}">
        <p14:creationId xmlns:p14="http://schemas.microsoft.com/office/powerpoint/2010/main" val="384216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94" y="2045987"/>
            <a:ext cx="9583838" cy="4401205"/>
          </a:xfrm>
          <a:prstGeom prst="rect">
            <a:avLst/>
          </a:prstGeom>
        </p:spPr>
        <p:txBody>
          <a:bodyPr wrap="square">
            <a:spAutoFit/>
          </a:bodyPr>
          <a:lstStyle/>
          <a:p>
            <a:r>
              <a:rPr lang="en-GB" sz="2800" dirty="0"/>
              <a:t>When disagreements between employers and employees occur they need to be resolved fairly and swiftly. </a:t>
            </a:r>
          </a:p>
          <a:p>
            <a:endParaRPr lang="en-GB" sz="2800" dirty="0"/>
          </a:p>
          <a:p>
            <a:endParaRPr lang="en-GB" sz="2800" dirty="0"/>
          </a:p>
          <a:p>
            <a:endParaRPr lang="en-GB" sz="2800" dirty="0"/>
          </a:p>
          <a:p>
            <a:endParaRPr lang="en-GB" sz="2800" dirty="0"/>
          </a:p>
          <a:p>
            <a:endParaRPr lang="en-GB" sz="2800" dirty="0"/>
          </a:p>
          <a:p>
            <a:r>
              <a:rPr lang="en-GB" sz="2800" dirty="0"/>
              <a:t>Good industrial relations contribute to the smooth running of business – so disputes between managers and employees should be avoided whenever possible.</a:t>
            </a:r>
          </a:p>
        </p:txBody>
      </p:sp>
      <p:sp>
        <p:nvSpPr>
          <p:cNvPr id="3" name="Rectangle 2"/>
          <p:cNvSpPr/>
          <p:nvPr/>
        </p:nvSpPr>
        <p:spPr>
          <a:xfrm>
            <a:off x="823771" y="154687"/>
            <a:ext cx="10150920"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is the role of trade unions in </a:t>
            </a:r>
          </a:p>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industrial disputes?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898116" y="2886075"/>
            <a:ext cx="3076575" cy="1485900"/>
          </a:xfrm>
          <a:prstGeom prst="rect">
            <a:avLst/>
          </a:prstGeom>
        </p:spPr>
      </p:pic>
      <p:pic>
        <p:nvPicPr>
          <p:cNvPr id="5" name="Picture 4"/>
          <p:cNvPicPr>
            <a:picLocks noChangeAspect="1"/>
          </p:cNvPicPr>
          <p:nvPr/>
        </p:nvPicPr>
        <p:blipFill>
          <a:blip r:embed="rId3"/>
          <a:stretch>
            <a:fillRect/>
          </a:stretch>
        </p:blipFill>
        <p:spPr>
          <a:xfrm>
            <a:off x="1044535" y="3171825"/>
            <a:ext cx="6266281" cy="1515286"/>
          </a:xfrm>
          <a:prstGeom prst="rect">
            <a:avLst/>
          </a:prstGeom>
        </p:spPr>
      </p:pic>
    </p:spTree>
    <p:extLst>
      <p:ext uri="{BB962C8B-B14F-4D97-AF65-F5344CB8AC3E}">
        <p14:creationId xmlns:p14="http://schemas.microsoft.com/office/powerpoint/2010/main" val="189744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8467" y="2204199"/>
            <a:ext cx="9837011" cy="4401205"/>
          </a:xfrm>
          <a:prstGeom prst="rect">
            <a:avLst/>
          </a:prstGeom>
        </p:spPr>
        <p:txBody>
          <a:bodyPr wrap="square">
            <a:spAutoFit/>
          </a:bodyPr>
          <a:lstStyle/>
          <a:p>
            <a:r>
              <a:rPr lang="en-GB" sz="2800" dirty="0"/>
              <a:t>Even so, disagreements between employers and employees can occur for a wide range of reasons. </a:t>
            </a:r>
          </a:p>
          <a:p>
            <a:endParaRPr lang="en-GB" sz="2800" dirty="0"/>
          </a:p>
          <a:p>
            <a:endParaRPr lang="en-GB" sz="2800" dirty="0"/>
          </a:p>
          <a:p>
            <a:endParaRPr lang="en-GB" sz="2800" dirty="0"/>
          </a:p>
          <a:p>
            <a:endParaRPr lang="en-GB" sz="2800" b="1" dirty="0"/>
          </a:p>
          <a:p>
            <a:r>
              <a:rPr lang="en-GB" sz="2800" b="1" dirty="0"/>
              <a:t>These include disputes over wages, hours and conditions of work, the introduction of new machinery, new work rotas, overtime, job losses, redundancies, health and safety issues and equal rights.</a:t>
            </a:r>
            <a:endParaRPr lang="en-GB" sz="2800" b="1" dirty="0"/>
          </a:p>
        </p:txBody>
      </p:sp>
      <p:pic>
        <p:nvPicPr>
          <p:cNvPr id="4" name="Picture 3"/>
          <p:cNvPicPr>
            <a:picLocks noChangeAspect="1"/>
          </p:cNvPicPr>
          <p:nvPr/>
        </p:nvPicPr>
        <p:blipFill>
          <a:blip r:embed="rId2"/>
          <a:stretch>
            <a:fillRect/>
          </a:stretch>
        </p:blipFill>
        <p:spPr>
          <a:xfrm>
            <a:off x="1008467" y="451231"/>
            <a:ext cx="9717866" cy="1469263"/>
          </a:xfrm>
          <a:prstGeom prst="rect">
            <a:avLst/>
          </a:prstGeom>
        </p:spPr>
      </p:pic>
      <p:pic>
        <p:nvPicPr>
          <p:cNvPr id="5" name="Picture 4"/>
          <p:cNvPicPr>
            <a:picLocks noChangeAspect="1"/>
          </p:cNvPicPr>
          <p:nvPr/>
        </p:nvPicPr>
        <p:blipFill>
          <a:blip r:embed="rId3"/>
          <a:stretch>
            <a:fillRect/>
          </a:stretch>
        </p:blipFill>
        <p:spPr>
          <a:xfrm>
            <a:off x="7086600" y="2942437"/>
            <a:ext cx="2390775" cy="1590952"/>
          </a:xfrm>
          <a:prstGeom prst="rect">
            <a:avLst/>
          </a:prstGeom>
        </p:spPr>
      </p:pic>
      <p:pic>
        <p:nvPicPr>
          <p:cNvPr id="6" name="Picture 5"/>
          <p:cNvPicPr>
            <a:picLocks noChangeAspect="1"/>
          </p:cNvPicPr>
          <p:nvPr/>
        </p:nvPicPr>
        <p:blipFill>
          <a:blip r:embed="rId4"/>
          <a:stretch>
            <a:fillRect/>
          </a:stretch>
        </p:blipFill>
        <p:spPr>
          <a:xfrm>
            <a:off x="2228850" y="3310676"/>
            <a:ext cx="2971799" cy="1222713"/>
          </a:xfrm>
          <a:prstGeom prst="rect">
            <a:avLst/>
          </a:prstGeom>
        </p:spPr>
      </p:pic>
    </p:spTree>
    <p:extLst>
      <p:ext uri="{BB962C8B-B14F-4D97-AF65-F5344CB8AC3E}">
        <p14:creationId xmlns:p14="http://schemas.microsoft.com/office/powerpoint/2010/main" val="168474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289" y="2179796"/>
            <a:ext cx="10069433" cy="4678204"/>
          </a:xfrm>
          <a:prstGeom prst="rect">
            <a:avLst/>
          </a:prstGeom>
        </p:spPr>
        <p:txBody>
          <a:bodyPr wrap="square">
            <a:spAutoFit/>
          </a:bodyPr>
          <a:lstStyle/>
          <a:p>
            <a:r>
              <a:rPr lang="en-GB" sz="2800" dirty="0"/>
              <a:t>If there is a disagreement on any of these issues, it is often the unions’ local representative, the shop steward, who will negotiate with the management. </a:t>
            </a:r>
          </a:p>
          <a:p>
            <a:endParaRPr lang="en-GB" sz="2800" dirty="0"/>
          </a:p>
          <a:p>
            <a:endParaRPr lang="en-GB" sz="2800" dirty="0"/>
          </a:p>
          <a:p>
            <a:endParaRPr lang="en-GB" sz="2800" dirty="0"/>
          </a:p>
          <a:p>
            <a:endParaRPr lang="en-GB" sz="2800" dirty="0"/>
          </a:p>
          <a:p>
            <a:r>
              <a:rPr lang="en-GB" sz="2800" dirty="0"/>
              <a:t>When an agreement between management and the local union representatives cannot be reached straight away, the national trade union officials may be consulted and involved in negotiations. </a:t>
            </a:r>
          </a:p>
          <a:p>
            <a:endParaRPr lang="en-GB" dirty="0"/>
          </a:p>
        </p:txBody>
      </p:sp>
      <p:pic>
        <p:nvPicPr>
          <p:cNvPr id="4" name="Picture 3"/>
          <p:cNvPicPr>
            <a:picLocks noChangeAspect="1"/>
          </p:cNvPicPr>
          <p:nvPr/>
        </p:nvPicPr>
        <p:blipFill>
          <a:blip r:embed="rId2"/>
          <a:stretch>
            <a:fillRect/>
          </a:stretch>
        </p:blipFill>
        <p:spPr>
          <a:xfrm>
            <a:off x="1261025" y="551243"/>
            <a:ext cx="9723963" cy="1469263"/>
          </a:xfrm>
          <a:prstGeom prst="rect">
            <a:avLst/>
          </a:prstGeom>
        </p:spPr>
      </p:pic>
      <p:pic>
        <p:nvPicPr>
          <p:cNvPr id="5" name="Picture 4"/>
          <p:cNvPicPr>
            <a:picLocks noChangeAspect="1"/>
          </p:cNvPicPr>
          <p:nvPr/>
        </p:nvPicPr>
        <p:blipFill>
          <a:blip r:embed="rId3"/>
          <a:stretch>
            <a:fillRect/>
          </a:stretch>
        </p:blipFill>
        <p:spPr>
          <a:xfrm>
            <a:off x="1838041" y="3671887"/>
            <a:ext cx="3390899" cy="1085850"/>
          </a:xfrm>
          <a:prstGeom prst="rect">
            <a:avLst/>
          </a:prstGeom>
        </p:spPr>
      </p:pic>
      <p:pic>
        <p:nvPicPr>
          <p:cNvPr id="6" name="Picture 5"/>
          <p:cNvPicPr>
            <a:picLocks noChangeAspect="1"/>
          </p:cNvPicPr>
          <p:nvPr/>
        </p:nvPicPr>
        <p:blipFill>
          <a:blip r:embed="rId4"/>
          <a:stretch>
            <a:fillRect/>
          </a:stretch>
        </p:blipFill>
        <p:spPr>
          <a:xfrm>
            <a:off x="6496050" y="3226846"/>
            <a:ext cx="2857500" cy="1600200"/>
          </a:xfrm>
          <a:prstGeom prst="rect">
            <a:avLst/>
          </a:prstGeom>
        </p:spPr>
      </p:pic>
    </p:spTree>
    <p:extLst>
      <p:ext uri="{BB962C8B-B14F-4D97-AF65-F5344CB8AC3E}">
        <p14:creationId xmlns:p14="http://schemas.microsoft.com/office/powerpoint/2010/main" val="292475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365" y="1849056"/>
            <a:ext cx="9723963" cy="2246769"/>
          </a:xfrm>
          <a:prstGeom prst="rect">
            <a:avLst/>
          </a:prstGeom>
        </p:spPr>
        <p:txBody>
          <a:bodyPr wrap="square">
            <a:spAutoFit/>
          </a:bodyPr>
          <a:lstStyle/>
          <a:p>
            <a:endParaRPr lang="en-GB" sz="2800" dirty="0"/>
          </a:p>
          <a:p>
            <a:r>
              <a:rPr lang="en-GB" sz="2800" dirty="0"/>
              <a:t>On the whole, differences are sorted out without any industrial action being taken. There may even be a national agreement in place which the employer and employees are bound by – </a:t>
            </a:r>
            <a:r>
              <a:rPr lang="en-GB" sz="2800" b="1" dirty="0"/>
              <a:t>this agreement can then be used to resolve issues.</a:t>
            </a:r>
          </a:p>
        </p:txBody>
      </p:sp>
      <p:pic>
        <p:nvPicPr>
          <p:cNvPr id="3" name="Picture 2"/>
          <p:cNvPicPr>
            <a:picLocks noChangeAspect="1"/>
          </p:cNvPicPr>
          <p:nvPr/>
        </p:nvPicPr>
        <p:blipFill>
          <a:blip r:embed="rId2"/>
          <a:stretch>
            <a:fillRect/>
          </a:stretch>
        </p:blipFill>
        <p:spPr>
          <a:xfrm>
            <a:off x="1250065" y="379793"/>
            <a:ext cx="9723963" cy="1469263"/>
          </a:xfrm>
          <a:prstGeom prst="rect">
            <a:avLst/>
          </a:prstGeom>
        </p:spPr>
      </p:pic>
      <p:pic>
        <p:nvPicPr>
          <p:cNvPr id="4" name="Picture 3"/>
          <p:cNvPicPr>
            <a:picLocks noChangeAspect="1"/>
          </p:cNvPicPr>
          <p:nvPr/>
        </p:nvPicPr>
        <p:blipFill>
          <a:blip r:embed="rId3"/>
          <a:stretch>
            <a:fillRect/>
          </a:stretch>
        </p:blipFill>
        <p:spPr>
          <a:xfrm>
            <a:off x="1919287" y="4414837"/>
            <a:ext cx="3209925" cy="1428750"/>
          </a:xfrm>
          <a:prstGeom prst="rect">
            <a:avLst/>
          </a:prstGeom>
        </p:spPr>
      </p:pic>
      <p:pic>
        <p:nvPicPr>
          <p:cNvPr id="5" name="Picture 4"/>
          <p:cNvPicPr>
            <a:picLocks noChangeAspect="1"/>
          </p:cNvPicPr>
          <p:nvPr/>
        </p:nvPicPr>
        <p:blipFill>
          <a:blip r:embed="rId4"/>
          <a:stretch>
            <a:fillRect/>
          </a:stretch>
        </p:blipFill>
        <p:spPr>
          <a:xfrm>
            <a:off x="6226346" y="4414837"/>
            <a:ext cx="4591049" cy="1743075"/>
          </a:xfrm>
          <a:prstGeom prst="rect">
            <a:avLst/>
          </a:prstGeom>
        </p:spPr>
      </p:pic>
    </p:spTree>
    <p:extLst>
      <p:ext uri="{BB962C8B-B14F-4D97-AF65-F5344CB8AC3E}">
        <p14:creationId xmlns:p14="http://schemas.microsoft.com/office/powerpoint/2010/main" val="305039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005" y="1411766"/>
            <a:ext cx="10271808" cy="4832092"/>
          </a:xfrm>
          <a:prstGeom prst="rect">
            <a:avLst/>
          </a:prstGeom>
        </p:spPr>
        <p:txBody>
          <a:bodyPr wrap="square">
            <a:spAutoFit/>
          </a:bodyPr>
          <a:lstStyle/>
          <a:p>
            <a:endParaRPr lang="en-GB" sz="2800" dirty="0"/>
          </a:p>
          <a:p>
            <a:endParaRPr lang="en-GB" sz="2800" dirty="0"/>
          </a:p>
          <a:p>
            <a:r>
              <a:rPr lang="en-GB" sz="2800" dirty="0"/>
              <a:t>However, there are occasions when the two sides cannot agree. In these cases, a trade union will use a number of strategies before calling a strike. </a:t>
            </a:r>
          </a:p>
          <a:p>
            <a:endParaRPr lang="en-GB" sz="2800" dirty="0"/>
          </a:p>
          <a:p>
            <a:endParaRPr lang="en-GB" sz="2800" dirty="0"/>
          </a:p>
          <a:p>
            <a:endParaRPr lang="en-GB" sz="2800" dirty="0"/>
          </a:p>
          <a:p>
            <a:r>
              <a:rPr lang="en-GB" sz="2800" b="1" dirty="0"/>
              <a:t>Strikes are often in the news but they are rare in most workplaces. </a:t>
            </a:r>
            <a:r>
              <a:rPr lang="en-GB" sz="2800" dirty="0"/>
              <a:t>Many more working days are lost through work-related sickness than through strikes.</a:t>
            </a:r>
          </a:p>
        </p:txBody>
      </p:sp>
      <p:pic>
        <p:nvPicPr>
          <p:cNvPr id="3" name="Picture 2"/>
          <p:cNvPicPr>
            <a:picLocks noChangeAspect="1"/>
          </p:cNvPicPr>
          <p:nvPr/>
        </p:nvPicPr>
        <p:blipFill>
          <a:blip r:embed="rId2"/>
          <a:stretch>
            <a:fillRect/>
          </a:stretch>
        </p:blipFill>
        <p:spPr>
          <a:xfrm>
            <a:off x="1134005" y="465518"/>
            <a:ext cx="9723963" cy="1469263"/>
          </a:xfrm>
          <a:prstGeom prst="rect">
            <a:avLst/>
          </a:prstGeom>
        </p:spPr>
      </p:pic>
      <p:pic>
        <p:nvPicPr>
          <p:cNvPr id="4" name="Picture 3"/>
          <p:cNvPicPr>
            <a:picLocks noChangeAspect="1"/>
          </p:cNvPicPr>
          <p:nvPr/>
        </p:nvPicPr>
        <p:blipFill>
          <a:blip r:embed="rId3"/>
          <a:stretch>
            <a:fillRect/>
          </a:stretch>
        </p:blipFill>
        <p:spPr>
          <a:xfrm>
            <a:off x="7982574" y="3297166"/>
            <a:ext cx="2645646" cy="1249784"/>
          </a:xfrm>
          <a:prstGeom prst="rect">
            <a:avLst/>
          </a:prstGeom>
        </p:spPr>
      </p:pic>
      <p:pic>
        <p:nvPicPr>
          <p:cNvPr id="5" name="Picture 4"/>
          <p:cNvPicPr>
            <a:picLocks noChangeAspect="1"/>
          </p:cNvPicPr>
          <p:nvPr/>
        </p:nvPicPr>
        <p:blipFill>
          <a:blip r:embed="rId4"/>
          <a:stretch>
            <a:fillRect/>
          </a:stretch>
        </p:blipFill>
        <p:spPr>
          <a:xfrm>
            <a:off x="3937907" y="3297166"/>
            <a:ext cx="3267074" cy="1249784"/>
          </a:xfrm>
          <a:prstGeom prst="rect">
            <a:avLst/>
          </a:prstGeom>
        </p:spPr>
      </p:pic>
    </p:spTree>
    <p:extLst>
      <p:ext uri="{BB962C8B-B14F-4D97-AF65-F5344CB8AC3E}">
        <p14:creationId xmlns:p14="http://schemas.microsoft.com/office/powerpoint/2010/main" val="155801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2721" y="1519217"/>
            <a:ext cx="9754329" cy="5386090"/>
          </a:xfrm>
          <a:prstGeom prst="rect">
            <a:avLst/>
          </a:prstGeom>
        </p:spPr>
        <p:txBody>
          <a:bodyPr wrap="square">
            <a:spAutoFit/>
          </a:bodyPr>
          <a:lstStyle/>
          <a:p>
            <a:r>
              <a:rPr lang="en-GB" sz="2800" dirty="0"/>
              <a:t>• </a:t>
            </a:r>
            <a:r>
              <a:rPr lang="en-GB" sz="2800" b="1" dirty="0"/>
              <a:t>An overtime ban </a:t>
            </a:r>
            <a:r>
              <a:rPr lang="en-GB" sz="2800" dirty="0"/>
              <a:t>– workers just work basic hours and refuse to do any extra work. This is a useful tactic if the employer has a lot of work on and is trying to meet high levels of demand. </a:t>
            </a:r>
          </a:p>
          <a:p>
            <a:endParaRPr lang="en-GB" sz="2800" dirty="0"/>
          </a:p>
          <a:p>
            <a:endParaRPr lang="en-GB" sz="2800" dirty="0"/>
          </a:p>
          <a:p>
            <a:endParaRPr lang="en-GB" sz="2800" dirty="0"/>
          </a:p>
          <a:p>
            <a:endParaRPr lang="en-GB" sz="2800" dirty="0"/>
          </a:p>
          <a:p>
            <a:endParaRPr lang="en-GB" sz="2800" dirty="0"/>
          </a:p>
          <a:p>
            <a:r>
              <a:rPr lang="en-GB" sz="2800" dirty="0"/>
              <a:t>• </a:t>
            </a:r>
            <a:r>
              <a:rPr lang="en-GB" sz="2800" b="1" dirty="0"/>
              <a:t>A work-to-rule </a:t>
            </a:r>
            <a:r>
              <a:rPr lang="en-GB" sz="2800" dirty="0"/>
              <a:t>– workers stick very closely to every rule in the workplace, especially health and safety rules. This slows down production and reduces output. </a:t>
            </a:r>
          </a:p>
          <a:p>
            <a:endParaRPr lang="en-GB" dirty="0"/>
          </a:p>
          <a:p>
            <a:endParaRPr lang="en-GB" dirty="0"/>
          </a:p>
        </p:txBody>
      </p:sp>
      <p:sp>
        <p:nvSpPr>
          <p:cNvPr id="3" name="Rectangle 2"/>
          <p:cNvSpPr/>
          <p:nvPr/>
        </p:nvSpPr>
        <p:spPr>
          <a:xfrm>
            <a:off x="2122388" y="397755"/>
            <a:ext cx="771499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Types of industrial action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574210" y="3225092"/>
            <a:ext cx="4105766" cy="1213557"/>
          </a:xfrm>
          <a:prstGeom prst="rect">
            <a:avLst/>
          </a:prstGeom>
        </p:spPr>
      </p:pic>
      <p:pic>
        <p:nvPicPr>
          <p:cNvPr id="5" name="Picture 4"/>
          <p:cNvPicPr>
            <a:picLocks noChangeAspect="1"/>
          </p:cNvPicPr>
          <p:nvPr/>
        </p:nvPicPr>
        <p:blipFill>
          <a:blip r:embed="rId3"/>
          <a:stretch>
            <a:fillRect/>
          </a:stretch>
        </p:blipFill>
        <p:spPr>
          <a:xfrm>
            <a:off x="6377113" y="3088920"/>
            <a:ext cx="4712316" cy="1485900"/>
          </a:xfrm>
          <a:prstGeom prst="rect">
            <a:avLst/>
          </a:prstGeom>
        </p:spPr>
      </p:pic>
    </p:spTree>
    <p:extLst>
      <p:ext uri="{BB962C8B-B14F-4D97-AF65-F5344CB8AC3E}">
        <p14:creationId xmlns:p14="http://schemas.microsoft.com/office/powerpoint/2010/main" val="244965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8984" y="1530080"/>
            <a:ext cx="9209488" cy="4832092"/>
          </a:xfrm>
          <a:prstGeom prst="rect">
            <a:avLst/>
          </a:prstGeom>
        </p:spPr>
        <p:txBody>
          <a:bodyPr wrap="square">
            <a:spAutoFit/>
          </a:bodyPr>
          <a:lstStyle/>
          <a:p>
            <a:r>
              <a:rPr lang="en-GB" sz="2800" dirty="0"/>
              <a:t>•</a:t>
            </a:r>
            <a:r>
              <a:rPr lang="en-GB" sz="2800" b="1" dirty="0"/>
              <a:t> Strikes </a:t>
            </a:r>
            <a:r>
              <a:rPr lang="en-GB" sz="2800" dirty="0"/>
              <a:t>– a withdrawal of labour. An all-out strike is called as a very last resort. Both sides have much to lose – the workers’ income and the employers’ profits. </a:t>
            </a:r>
          </a:p>
          <a:p>
            <a:endParaRPr lang="en-GB" sz="2800" dirty="0"/>
          </a:p>
          <a:p>
            <a:endParaRPr lang="en-GB" sz="2800" dirty="0"/>
          </a:p>
          <a:p>
            <a:endParaRPr lang="en-GB" sz="2800" dirty="0"/>
          </a:p>
          <a:p>
            <a:endParaRPr lang="en-GB" sz="2800" dirty="0"/>
          </a:p>
          <a:p>
            <a:endParaRPr lang="en-GB" sz="2800" dirty="0"/>
          </a:p>
          <a:p>
            <a:r>
              <a:rPr lang="en-GB" sz="2800" dirty="0"/>
              <a:t>Letting down customers can have a lasting impact on a business as they may seek alternative suppliers and never return. </a:t>
            </a:r>
          </a:p>
        </p:txBody>
      </p:sp>
      <p:pic>
        <p:nvPicPr>
          <p:cNvPr id="4" name="Picture 3"/>
          <p:cNvPicPr>
            <a:picLocks noChangeAspect="1"/>
          </p:cNvPicPr>
          <p:nvPr/>
        </p:nvPicPr>
        <p:blipFill>
          <a:blip r:embed="rId2"/>
          <a:stretch>
            <a:fillRect/>
          </a:stretch>
        </p:blipFill>
        <p:spPr>
          <a:xfrm>
            <a:off x="2500001" y="476984"/>
            <a:ext cx="7163421" cy="646232"/>
          </a:xfrm>
          <a:prstGeom prst="rect">
            <a:avLst/>
          </a:prstGeom>
        </p:spPr>
      </p:pic>
      <p:pic>
        <p:nvPicPr>
          <p:cNvPr id="5" name="Picture 4"/>
          <p:cNvPicPr>
            <a:picLocks noChangeAspect="1"/>
          </p:cNvPicPr>
          <p:nvPr/>
        </p:nvPicPr>
        <p:blipFill>
          <a:blip r:embed="rId3"/>
          <a:stretch>
            <a:fillRect/>
          </a:stretch>
        </p:blipFill>
        <p:spPr>
          <a:xfrm>
            <a:off x="7039283" y="2771775"/>
            <a:ext cx="2619375" cy="1743075"/>
          </a:xfrm>
          <a:prstGeom prst="rect">
            <a:avLst/>
          </a:prstGeom>
        </p:spPr>
      </p:pic>
      <p:pic>
        <p:nvPicPr>
          <p:cNvPr id="6" name="Picture 5"/>
          <p:cNvPicPr>
            <a:picLocks noChangeAspect="1"/>
          </p:cNvPicPr>
          <p:nvPr/>
        </p:nvPicPr>
        <p:blipFill>
          <a:blip r:embed="rId4"/>
          <a:stretch>
            <a:fillRect/>
          </a:stretch>
        </p:blipFill>
        <p:spPr>
          <a:xfrm>
            <a:off x="2500001" y="3103163"/>
            <a:ext cx="2705100" cy="1685925"/>
          </a:xfrm>
          <a:prstGeom prst="rect">
            <a:avLst/>
          </a:prstGeom>
        </p:spPr>
      </p:pic>
    </p:spTree>
    <p:extLst>
      <p:ext uri="{BB962C8B-B14F-4D97-AF65-F5344CB8AC3E}">
        <p14:creationId xmlns:p14="http://schemas.microsoft.com/office/powerpoint/2010/main" val="101339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772" y="1609369"/>
            <a:ext cx="9016678" cy="2246769"/>
          </a:xfrm>
          <a:prstGeom prst="rect">
            <a:avLst/>
          </a:prstGeom>
        </p:spPr>
        <p:txBody>
          <a:bodyPr wrap="square">
            <a:spAutoFit/>
          </a:bodyPr>
          <a:lstStyle/>
          <a:p>
            <a:r>
              <a:rPr lang="en-GB" sz="2800" dirty="0"/>
              <a:t>There is no doubt that the British record on industrial action has improved dramatically over the last 30 years: this new realism by trade unions is probably more the result of trade union legislation, limiting the powers of trade unions, than any other factor. </a:t>
            </a:r>
            <a:endParaRPr lang="en-GB" sz="2800" dirty="0"/>
          </a:p>
        </p:txBody>
      </p:sp>
      <p:pic>
        <p:nvPicPr>
          <p:cNvPr id="4" name="Picture 3"/>
          <p:cNvPicPr>
            <a:picLocks noChangeAspect="1"/>
          </p:cNvPicPr>
          <p:nvPr/>
        </p:nvPicPr>
        <p:blipFill>
          <a:blip r:embed="rId2"/>
          <a:stretch>
            <a:fillRect/>
          </a:stretch>
        </p:blipFill>
        <p:spPr>
          <a:xfrm>
            <a:off x="2461971" y="705584"/>
            <a:ext cx="7163421" cy="646232"/>
          </a:xfrm>
          <a:prstGeom prst="rect">
            <a:avLst/>
          </a:prstGeom>
        </p:spPr>
      </p:pic>
      <p:pic>
        <p:nvPicPr>
          <p:cNvPr id="5" name="Picture 4"/>
          <p:cNvPicPr>
            <a:picLocks noChangeAspect="1"/>
          </p:cNvPicPr>
          <p:nvPr/>
        </p:nvPicPr>
        <p:blipFill>
          <a:blip r:embed="rId3"/>
          <a:stretch>
            <a:fillRect/>
          </a:stretch>
        </p:blipFill>
        <p:spPr>
          <a:xfrm>
            <a:off x="7705724" y="3695700"/>
            <a:ext cx="2124075" cy="2152650"/>
          </a:xfrm>
          <a:prstGeom prst="rect">
            <a:avLst/>
          </a:prstGeom>
        </p:spPr>
      </p:pic>
      <p:pic>
        <p:nvPicPr>
          <p:cNvPr id="6" name="Picture 5"/>
          <p:cNvPicPr>
            <a:picLocks noChangeAspect="1"/>
          </p:cNvPicPr>
          <p:nvPr/>
        </p:nvPicPr>
        <p:blipFill>
          <a:blip r:embed="rId4"/>
          <a:stretch>
            <a:fillRect/>
          </a:stretch>
        </p:blipFill>
        <p:spPr>
          <a:xfrm>
            <a:off x="3067119" y="4113691"/>
            <a:ext cx="2976562" cy="2362200"/>
          </a:xfrm>
          <a:prstGeom prst="rect">
            <a:avLst/>
          </a:prstGeom>
        </p:spPr>
      </p:pic>
    </p:spTree>
    <p:extLst>
      <p:ext uri="{BB962C8B-B14F-4D97-AF65-F5344CB8AC3E}">
        <p14:creationId xmlns:p14="http://schemas.microsoft.com/office/powerpoint/2010/main" val="129904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904" y="525202"/>
            <a:ext cx="9711159" cy="5693866"/>
          </a:xfrm>
          <a:prstGeom prst="rect">
            <a:avLst/>
          </a:prstGeom>
        </p:spPr>
        <p:txBody>
          <a:bodyPr wrap="square">
            <a:spAutoFit/>
          </a:bodyPr>
          <a:lstStyle/>
          <a:p>
            <a:endParaRPr lang="en-GB" sz="2800" b="1" dirty="0"/>
          </a:p>
          <a:p>
            <a:r>
              <a:rPr lang="en-GB" sz="2800" b="1" dirty="0"/>
              <a:t>Your task is to decide as a group whether industrial action should have been taken or not? </a:t>
            </a:r>
          </a:p>
          <a:p>
            <a:endParaRPr lang="en-GB" sz="2800" dirty="0"/>
          </a:p>
          <a:p>
            <a:endParaRPr lang="en-GB" sz="2800" dirty="0"/>
          </a:p>
          <a:p>
            <a:r>
              <a:rPr lang="en-GB" sz="2800" dirty="0"/>
              <a:t>Christina </a:t>
            </a:r>
            <a:r>
              <a:rPr lang="en-GB" sz="2800" dirty="0" err="1"/>
              <a:t>McAnea</a:t>
            </a:r>
            <a:r>
              <a:rPr lang="en-GB" sz="2800" dirty="0"/>
              <a:t>, Head of Health for UNISON, explains why UNISON’s members working in the NHS are taking industrial action.</a:t>
            </a:r>
          </a:p>
          <a:p>
            <a:r>
              <a:rPr lang="en-GB" sz="2800" dirty="0"/>
              <a:t>https://www.youtube.com/watch?v=bz_nCcKsQeQ</a:t>
            </a:r>
          </a:p>
          <a:p>
            <a:endParaRPr lang="en-GB" sz="2800" dirty="0"/>
          </a:p>
          <a:p>
            <a:endParaRPr lang="en-GB" sz="2800" dirty="0"/>
          </a:p>
          <a:p>
            <a:r>
              <a:rPr lang="en-GB" sz="2800" dirty="0"/>
              <a:t>Midwifery strike action.</a:t>
            </a:r>
          </a:p>
          <a:p>
            <a:r>
              <a:rPr lang="en-GB" sz="2800" dirty="0"/>
              <a:t>https://www.youtube.com/watch?v=NIKQyNbOufI</a:t>
            </a:r>
            <a:endParaRPr lang="en-GB" sz="2800" dirty="0"/>
          </a:p>
        </p:txBody>
      </p:sp>
      <p:sp>
        <p:nvSpPr>
          <p:cNvPr id="3" name="Rectangle 2"/>
          <p:cNvSpPr/>
          <p:nvPr/>
        </p:nvSpPr>
        <p:spPr>
          <a:xfrm>
            <a:off x="3367216" y="177837"/>
            <a:ext cx="480939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9115425" y="4595786"/>
            <a:ext cx="2433636" cy="985864"/>
          </a:xfrm>
          <a:prstGeom prst="rect">
            <a:avLst/>
          </a:prstGeom>
        </p:spPr>
      </p:pic>
    </p:spTree>
    <p:extLst>
      <p:ext uri="{BB962C8B-B14F-4D97-AF65-F5344CB8AC3E}">
        <p14:creationId xmlns:p14="http://schemas.microsoft.com/office/powerpoint/2010/main" val="289571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4728" y="409330"/>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3" name="TextBox 2"/>
          <p:cNvSpPr txBox="1"/>
          <p:nvPr/>
        </p:nvSpPr>
        <p:spPr>
          <a:xfrm>
            <a:off x="1458410" y="1527858"/>
            <a:ext cx="8129213"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complete the trade unions written task.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20 mins </a:t>
            </a:r>
          </a:p>
        </p:txBody>
      </p:sp>
      <p:pic>
        <p:nvPicPr>
          <p:cNvPr id="4" name="Picture 3"/>
          <p:cNvPicPr>
            <a:picLocks noChangeAspect="1"/>
          </p:cNvPicPr>
          <p:nvPr/>
        </p:nvPicPr>
        <p:blipFill>
          <a:blip r:embed="rId2"/>
          <a:stretch>
            <a:fillRect/>
          </a:stretch>
        </p:blipFill>
        <p:spPr>
          <a:xfrm>
            <a:off x="5543551" y="3098107"/>
            <a:ext cx="3066869" cy="2830956"/>
          </a:xfrm>
          <a:prstGeom prst="rect">
            <a:avLst/>
          </a:prstGeom>
        </p:spPr>
      </p:pic>
    </p:spTree>
    <p:extLst>
      <p:ext uri="{BB962C8B-B14F-4D97-AF65-F5344CB8AC3E}">
        <p14:creationId xmlns:p14="http://schemas.microsoft.com/office/powerpoint/2010/main" val="174187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7939" y="1494705"/>
            <a:ext cx="9699585" cy="5109091"/>
          </a:xfrm>
          <a:prstGeom prst="rect">
            <a:avLst/>
          </a:prstGeom>
        </p:spPr>
        <p:txBody>
          <a:bodyPr wrap="square">
            <a:spAutoFit/>
          </a:bodyPr>
          <a:lstStyle/>
          <a:p>
            <a:r>
              <a:rPr lang="en-GB" sz="2800" b="1" dirty="0"/>
              <a:t>Trade unions were traditionally organisations that represented workers in a particular trade, industry or occupation. </a:t>
            </a:r>
          </a:p>
          <a:p>
            <a:endParaRPr lang="en-GB" sz="2800" dirty="0"/>
          </a:p>
          <a:p>
            <a:endParaRPr lang="en-GB" sz="2800" dirty="0"/>
          </a:p>
          <a:p>
            <a:endParaRPr lang="en-GB" sz="2800" dirty="0"/>
          </a:p>
          <a:p>
            <a:endParaRPr lang="en-GB" sz="2800" dirty="0"/>
          </a:p>
          <a:p>
            <a:endParaRPr lang="en-GB" sz="2800" dirty="0"/>
          </a:p>
          <a:p>
            <a:r>
              <a:rPr lang="en-GB" sz="2800" dirty="0"/>
              <a:t>More recently we have seen the growth of general trade unions (e.g. Unite), representing a wide range of workers. All sorts of occupations are represented by trade unions, including manual and professional workers. </a:t>
            </a:r>
          </a:p>
          <a:p>
            <a:endParaRPr lang="en-GB" dirty="0"/>
          </a:p>
        </p:txBody>
      </p:sp>
      <p:sp>
        <p:nvSpPr>
          <p:cNvPr id="5" name="Rectangle 4"/>
          <p:cNvSpPr/>
          <p:nvPr/>
        </p:nvSpPr>
        <p:spPr>
          <a:xfrm>
            <a:off x="2196777" y="339882"/>
            <a:ext cx="694722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are trade unions?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5953096" y="2678651"/>
            <a:ext cx="4264365" cy="1370598"/>
          </a:xfrm>
          <a:prstGeom prst="rect">
            <a:avLst/>
          </a:prstGeom>
        </p:spPr>
      </p:pic>
      <p:pic>
        <p:nvPicPr>
          <p:cNvPr id="7" name="Picture 6"/>
          <p:cNvPicPr>
            <a:picLocks noChangeAspect="1"/>
          </p:cNvPicPr>
          <p:nvPr/>
        </p:nvPicPr>
        <p:blipFill>
          <a:blip r:embed="rId3"/>
          <a:stretch>
            <a:fillRect/>
          </a:stretch>
        </p:blipFill>
        <p:spPr>
          <a:xfrm>
            <a:off x="1619733" y="2721013"/>
            <a:ext cx="3543300" cy="1285875"/>
          </a:xfrm>
          <a:prstGeom prst="rect">
            <a:avLst/>
          </a:prstGeom>
        </p:spPr>
      </p:pic>
    </p:spTree>
    <p:extLst>
      <p:ext uri="{BB962C8B-B14F-4D97-AF65-F5344CB8AC3E}">
        <p14:creationId xmlns:p14="http://schemas.microsoft.com/office/powerpoint/2010/main" val="3645951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042" y="1291387"/>
            <a:ext cx="10208871" cy="5262979"/>
          </a:xfrm>
          <a:prstGeom prst="rect">
            <a:avLst/>
          </a:prstGeom>
        </p:spPr>
        <p:txBody>
          <a:bodyPr wrap="square">
            <a:spAutoFit/>
          </a:bodyPr>
          <a:lstStyle/>
          <a:p>
            <a:r>
              <a:rPr lang="en-GB" sz="2800" dirty="0"/>
              <a:t>Sometimes an outside body is called in to arbitrate (try to bring the two sides together) during employer/ employee negotiations. </a:t>
            </a:r>
          </a:p>
          <a:p>
            <a:endParaRPr lang="en-GB" sz="2800" dirty="0"/>
          </a:p>
          <a:p>
            <a:endParaRPr lang="en-GB" sz="2800" dirty="0"/>
          </a:p>
          <a:p>
            <a:endParaRPr lang="en-GB" sz="2800" dirty="0"/>
          </a:p>
          <a:p>
            <a:endParaRPr lang="en-GB" sz="2800" dirty="0"/>
          </a:p>
          <a:p>
            <a:r>
              <a:rPr lang="en-GB" sz="2800" b="1" dirty="0"/>
              <a:t>The Advisory, Conciliation and Arbitration Service (ACAS) </a:t>
            </a:r>
            <a:r>
              <a:rPr lang="en-GB" sz="2800" dirty="0"/>
              <a:t>is often used to help find a solution which is acceptable to both sides. ACAS plays an important role in settling disputes but only has a role to play when it is invited by both sides to conciliate (offer and suggest solutions) or arbitrate (when ACAS’s solution will be accepted by both sides).</a:t>
            </a:r>
          </a:p>
        </p:txBody>
      </p:sp>
      <p:sp>
        <p:nvSpPr>
          <p:cNvPr id="3" name="Rectangle 2"/>
          <p:cNvSpPr/>
          <p:nvPr/>
        </p:nvSpPr>
        <p:spPr>
          <a:xfrm>
            <a:off x="4708269" y="368057"/>
            <a:ext cx="171059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ACAS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896442" y="2419349"/>
            <a:ext cx="3667125" cy="1247775"/>
          </a:xfrm>
          <a:prstGeom prst="rect">
            <a:avLst/>
          </a:prstGeom>
        </p:spPr>
      </p:pic>
      <p:pic>
        <p:nvPicPr>
          <p:cNvPr id="5" name="Picture 4"/>
          <p:cNvPicPr>
            <a:picLocks noChangeAspect="1"/>
          </p:cNvPicPr>
          <p:nvPr/>
        </p:nvPicPr>
        <p:blipFill>
          <a:blip r:embed="rId3"/>
          <a:stretch>
            <a:fillRect/>
          </a:stretch>
        </p:blipFill>
        <p:spPr>
          <a:xfrm>
            <a:off x="7243762" y="2419349"/>
            <a:ext cx="1905000" cy="1104900"/>
          </a:xfrm>
          <a:prstGeom prst="rect">
            <a:avLst/>
          </a:prstGeom>
        </p:spPr>
      </p:pic>
    </p:spTree>
    <p:extLst>
      <p:ext uri="{BB962C8B-B14F-4D97-AF65-F5344CB8AC3E}">
        <p14:creationId xmlns:p14="http://schemas.microsoft.com/office/powerpoint/2010/main" val="15257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247" y="1635482"/>
            <a:ext cx="9653286" cy="3970318"/>
          </a:xfrm>
          <a:prstGeom prst="rect">
            <a:avLst/>
          </a:prstGeom>
        </p:spPr>
        <p:txBody>
          <a:bodyPr wrap="square">
            <a:spAutoFit/>
          </a:bodyPr>
          <a:lstStyle/>
          <a:p>
            <a:r>
              <a:rPr lang="en-GB" sz="2800" dirty="0"/>
              <a:t>Employment law is complex. The advisory role is to give employers and employees a point of contact so that issues regarding employment law and procedures can be made clear.</a:t>
            </a:r>
          </a:p>
          <a:p>
            <a:endParaRPr lang="en-GB" sz="2800" dirty="0"/>
          </a:p>
          <a:p>
            <a:endParaRPr lang="en-GB" sz="2800" dirty="0"/>
          </a:p>
          <a:p>
            <a:r>
              <a:rPr lang="en-GB" sz="2800" dirty="0"/>
              <a:t>Any employer or employee can contact </a:t>
            </a:r>
          </a:p>
          <a:p>
            <a:r>
              <a:rPr lang="en-GB" sz="2800" dirty="0"/>
              <a:t>ACAS to gain advice, or to discuss </a:t>
            </a:r>
          </a:p>
          <a:p>
            <a:r>
              <a:rPr lang="en-GB" sz="2800" dirty="0"/>
              <a:t>appropriate steps to take to help </a:t>
            </a:r>
          </a:p>
          <a:p>
            <a:r>
              <a:rPr lang="en-GB" sz="2800" dirty="0"/>
              <a:t>resolve employment issues.</a:t>
            </a:r>
          </a:p>
        </p:txBody>
      </p:sp>
      <p:sp>
        <p:nvSpPr>
          <p:cNvPr id="3" name="Rectangle 2"/>
          <p:cNvSpPr/>
          <p:nvPr/>
        </p:nvSpPr>
        <p:spPr>
          <a:xfrm>
            <a:off x="2018916" y="297815"/>
            <a:ext cx="755771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advisory role of ACAS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7786688" y="3190885"/>
            <a:ext cx="2900362" cy="3124198"/>
          </a:xfrm>
          <a:prstGeom prst="rect">
            <a:avLst/>
          </a:prstGeom>
        </p:spPr>
      </p:pic>
    </p:spTree>
    <p:extLst>
      <p:ext uri="{BB962C8B-B14F-4D97-AF65-F5344CB8AC3E}">
        <p14:creationId xmlns:p14="http://schemas.microsoft.com/office/powerpoint/2010/main" val="338177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078" y="1827474"/>
            <a:ext cx="9653286" cy="2677656"/>
          </a:xfrm>
          <a:prstGeom prst="rect">
            <a:avLst/>
          </a:prstGeom>
        </p:spPr>
        <p:txBody>
          <a:bodyPr wrap="square">
            <a:spAutoFit/>
          </a:bodyPr>
          <a:lstStyle/>
          <a:p>
            <a:r>
              <a:rPr lang="en-GB" sz="2800" dirty="0"/>
              <a:t>The conciliation process involves an invited independent ACAS conciliator discussing disputed workplace issues with both parties in order to help them reach a better understanding of each other’s position and underlying interest. </a:t>
            </a:r>
          </a:p>
          <a:p>
            <a:endParaRPr lang="en-GB" sz="2800" dirty="0"/>
          </a:p>
          <a:p>
            <a:endParaRPr lang="en-GB" sz="2800" dirty="0"/>
          </a:p>
        </p:txBody>
      </p:sp>
      <p:sp>
        <p:nvSpPr>
          <p:cNvPr id="3" name="Rectangle 2"/>
          <p:cNvSpPr/>
          <p:nvPr/>
        </p:nvSpPr>
        <p:spPr>
          <a:xfrm>
            <a:off x="1690323" y="603202"/>
            <a:ext cx="844096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conciliation role of ACAS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566862" y="4352925"/>
            <a:ext cx="2886075" cy="1581150"/>
          </a:xfrm>
          <a:prstGeom prst="rect">
            <a:avLst/>
          </a:prstGeom>
        </p:spPr>
      </p:pic>
      <p:pic>
        <p:nvPicPr>
          <p:cNvPr id="5" name="Picture 4"/>
          <p:cNvPicPr>
            <a:picLocks noChangeAspect="1"/>
          </p:cNvPicPr>
          <p:nvPr/>
        </p:nvPicPr>
        <p:blipFill>
          <a:blip r:embed="rId3"/>
          <a:stretch>
            <a:fillRect/>
          </a:stretch>
        </p:blipFill>
        <p:spPr>
          <a:xfrm>
            <a:off x="5590341" y="4243388"/>
            <a:ext cx="6073021" cy="1562809"/>
          </a:xfrm>
          <a:prstGeom prst="rect">
            <a:avLst/>
          </a:prstGeom>
        </p:spPr>
      </p:pic>
    </p:spTree>
    <p:extLst>
      <p:ext uri="{BB962C8B-B14F-4D97-AF65-F5344CB8AC3E}">
        <p14:creationId xmlns:p14="http://schemas.microsoft.com/office/powerpoint/2010/main" val="2493235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6820" y="1108162"/>
            <a:ext cx="9742025" cy="5262979"/>
          </a:xfrm>
          <a:prstGeom prst="rect">
            <a:avLst/>
          </a:prstGeom>
        </p:spPr>
        <p:txBody>
          <a:bodyPr wrap="square">
            <a:spAutoFit/>
          </a:bodyPr>
          <a:lstStyle/>
          <a:p>
            <a:endParaRPr lang="en-GB" sz="2800" dirty="0"/>
          </a:p>
          <a:p>
            <a:r>
              <a:rPr lang="en-GB" sz="2800" b="1" dirty="0"/>
              <a:t>The impartial conciliator </a:t>
            </a:r>
            <a:r>
              <a:rPr lang="en-GB" sz="2800" dirty="0"/>
              <a:t>tries to encourage the parties in dispute to come to an agreement between themselves and so avoid the disruption and expense of progressing the dispute through industrial action. </a:t>
            </a:r>
          </a:p>
          <a:p>
            <a:endParaRPr lang="en-GB" sz="2800" dirty="0"/>
          </a:p>
          <a:p>
            <a:endParaRPr lang="en-GB" sz="2800" dirty="0"/>
          </a:p>
          <a:p>
            <a:endParaRPr lang="en-GB" sz="2800" dirty="0"/>
          </a:p>
          <a:p>
            <a:endParaRPr lang="en-GB" sz="2800" dirty="0"/>
          </a:p>
          <a:p>
            <a:endParaRPr lang="en-GB" sz="2800" dirty="0"/>
          </a:p>
          <a:p>
            <a:r>
              <a:rPr lang="en-GB" sz="2800" dirty="0"/>
              <a:t>With conciliation, the recommendations and advice given is in no way binding on either side.</a:t>
            </a:r>
          </a:p>
        </p:txBody>
      </p:sp>
      <p:pic>
        <p:nvPicPr>
          <p:cNvPr id="3" name="Picture 2"/>
          <p:cNvPicPr>
            <a:picLocks noChangeAspect="1"/>
          </p:cNvPicPr>
          <p:nvPr/>
        </p:nvPicPr>
        <p:blipFill>
          <a:blip r:embed="rId2"/>
          <a:stretch>
            <a:fillRect/>
          </a:stretch>
        </p:blipFill>
        <p:spPr>
          <a:xfrm>
            <a:off x="1707286" y="392026"/>
            <a:ext cx="8205927" cy="530398"/>
          </a:xfrm>
          <a:prstGeom prst="rect">
            <a:avLst/>
          </a:prstGeom>
        </p:spPr>
      </p:pic>
      <p:pic>
        <p:nvPicPr>
          <p:cNvPr id="4" name="Picture 3"/>
          <p:cNvPicPr>
            <a:picLocks noChangeAspect="1"/>
          </p:cNvPicPr>
          <p:nvPr/>
        </p:nvPicPr>
        <p:blipFill>
          <a:blip r:embed="rId3"/>
          <a:stretch>
            <a:fillRect/>
          </a:stretch>
        </p:blipFill>
        <p:spPr>
          <a:xfrm>
            <a:off x="371476" y="3405165"/>
            <a:ext cx="5216354" cy="1438233"/>
          </a:xfrm>
          <a:prstGeom prst="rect">
            <a:avLst/>
          </a:prstGeom>
        </p:spPr>
      </p:pic>
      <p:pic>
        <p:nvPicPr>
          <p:cNvPr id="5" name="Picture 4"/>
          <p:cNvPicPr>
            <a:picLocks noChangeAspect="1"/>
          </p:cNvPicPr>
          <p:nvPr/>
        </p:nvPicPr>
        <p:blipFill>
          <a:blip r:embed="rId4"/>
          <a:stretch>
            <a:fillRect/>
          </a:stretch>
        </p:blipFill>
        <p:spPr>
          <a:xfrm>
            <a:off x="5810249" y="3127362"/>
            <a:ext cx="4355313" cy="1993841"/>
          </a:xfrm>
          <a:prstGeom prst="rect">
            <a:avLst/>
          </a:prstGeom>
        </p:spPr>
      </p:pic>
    </p:spTree>
    <p:extLst>
      <p:ext uri="{BB962C8B-B14F-4D97-AF65-F5344CB8AC3E}">
        <p14:creationId xmlns:p14="http://schemas.microsoft.com/office/powerpoint/2010/main" val="263376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713" y="1162945"/>
            <a:ext cx="10271989" cy="5262979"/>
          </a:xfrm>
          <a:prstGeom prst="rect">
            <a:avLst/>
          </a:prstGeom>
        </p:spPr>
        <p:txBody>
          <a:bodyPr wrap="square">
            <a:spAutoFit/>
          </a:bodyPr>
          <a:lstStyle/>
          <a:p>
            <a:endParaRPr lang="en-GB" sz="2800" dirty="0"/>
          </a:p>
          <a:p>
            <a:r>
              <a:rPr lang="en-GB" sz="2800" dirty="0"/>
              <a:t>Arbitration involves an impartial ACAS advisor being asked to make a decision on a dispute. The arbitrator makes a firm decision on a case, based on the evidence presented by the parties. </a:t>
            </a:r>
          </a:p>
          <a:p>
            <a:endParaRPr lang="en-GB" sz="2800" dirty="0"/>
          </a:p>
          <a:p>
            <a:endParaRPr lang="en-GB" sz="2800" dirty="0"/>
          </a:p>
          <a:p>
            <a:endParaRPr lang="en-GB" sz="2800" dirty="0"/>
          </a:p>
          <a:p>
            <a:endParaRPr lang="en-GB" sz="2800" dirty="0"/>
          </a:p>
          <a:p>
            <a:r>
              <a:rPr lang="en-GB" sz="2800" b="1" dirty="0"/>
              <a:t>Arbitration is voluntary, </a:t>
            </a:r>
            <a:r>
              <a:rPr lang="en-GB" sz="2800" dirty="0"/>
              <a:t>so both sides must agree to go to arbitration; they should also agree in advance that they will abide by the arbitrator’s decision. Arbitration is often used in collective employment-related disputes</a:t>
            </a:r>
            <a:endParaRPr lang="en-GB" sz="2800" dirty="0"/>
          </a:p>
        </p:txBody>
      </p:sp>
      <p:sp>
        <p:nvSpPr>
          <p:cNvPr id="3" name="Rectangle 2"/>
          <p:cNvSpPr/>
          <p:nvPr/>
        </p:nvSpPr>
        <p:spPr>
          <a:xfrm>
            <a:off x="1549781" y="339881"/>
            <a:ext cx="821276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arbitration role of ACAS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452854" y="2657475"/>
            <a:ext cx="2619375" cy="1743075"/>
          </a:xfrm>
          <a:prstGeom prst="rect">
            <a:avLst/>
          </a:prstGeom>
        </p:spPr>
      </p:pic>
      <p:pic>
        <p:nvPicPr>
          <p:cNvPr id="5" name="Picture 4"/>
          <p:cNvPicPr>
            <a:picLocks noChangeAspect="1"/>
          </p:cNvPicPr>
          <p:nvPr/>
        </p:nvPicPr>
        <p:blipFill>
          <a:blip r:embed="rId3"/>
          <a:stretch>
            <a:fillRect/>
          </a:stretch>
        </p:blipFill>
        <p:spPr>
          <a:xfrm>
            <a:off x="1835530" y="3133812"/>
            <a:ext cx="5051045" cy="1421511"/>
          </a:xfrm>
          <a:prstGeom prst="rect">
            <a:avLst/>
          </a:prstGeom>
        </p:spPr>
      </p:pic>
    </p:spTree>
    <p:extLst>
      <p:ext uri="{BB962C8B-B14F-4D97-AF65-F5344CB8AC3E}">
        <p14:creationId xmlns:p14="http://schemas.microsoft.com/office/powerpoint/2010/main" val="397448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387" y="1522483"/>
            <a:ext cx="9144000" cy="5262979"/>
          </a:xfrm>
          <a:prstGeom prst="rect">
            <a:avLst/>
          </a:prstGeom>
        </p:spPr>
        <p:txBody>
          <a:bodyPr wrap="square">
            <a:spAutoFit/>
          </a:bodyPr>
          <a:lstStyle/>
          <a:p>
            <a:r>
              <a:rPr lang="en-GB" sz="2800" dirty="0"/>
              <a:t>For example, a </a:t>
            </a:r>
            <a:r>
              <a:rPr lang="en-GB" sz="2800" b="1" dirty="0"/>
              <a:t>trade union might be in dispute with an employer over the annual pay rise. </a:t>
            </a:r>
          </a:p>
          <a:p>
            <a:endParaRPr lang="en-GB" sz="2800" dirty="0"/>
          </a:p>
          <a:p>
            <a:endParaRPr lang="en-GB" sz="2800" dirty="0"/>
          </a:p>
          <a:p>
            <a:endParaRPr lang="en-GB" sz="2800" dirty="0"/>
          </a:p>
          <a:p>
            <a:endParaRPr lang="en-GB" sz="2800" dirty="0"/>
          </a:p>
          <a:p>
            <a:endParaRPr lang="en-GB" sz="2800" dirty="0"/>
          </a:p>
          <a:p>
            <a:r>
              <a:rPr lang="en-GB" sz="2800" dirty="0"/>
              <a:t>The union could agree with the employer to ask ACAS to appoint an independent arbitrator from their panel to hear the two sides’ cases and then make an independent and impartial decision. </a:t>
            </a:r>
          </a:p>
          <a:p>
            <a:endParaRPr lang="en-GB" sz="2800" dirty="0"/>
          </a:p>
        </p:txBody>
      </p:sp>
      <p:pic>
        <p:nvPicPr>
          <p:cNvPr id="3" name="Picture 2"/>
          <p:cNvPicPr>
            <a:picLocks noChangeAspect="1"/>
          </p:cNvPicPr>
          <p:nvPr/>
        </p:nvPicPr>
        <p:blipFill>
          <a:blip r:embed="rId2"/>
          <a:stretch>
            <a:fillRect/>
          </a:stretch>
        </p:blipFill>
        <p:spPr>
          <a:xfrm>
            <a:off x="2105822" y="563476"/>
            <a:ext cx="7980356" cy="530398"/>
          </a:xfrm>
          <a:prstGeom prst="rect">
            <a:avLst/>
          </a:prstGeom>
        </p:spPr>
      </p:pic>
      <p:pic>
        <p:nvPicPr>
          <p:cNvPr id="4" name="Picture 3"/>
          <p:cNvPicPr>
            <a:picLocks noChangeAspect="1"/>
          </p:cNvPicPr>
          <p:nvPr/>
        </p:nvPicPr>
        <p:blipFill>
          <a:blip r:embed="rId3"/>
          <a:stretch>
            <a:fillRect/>
          </a:stretch>
        </p:blipFill>
        <p:spPr>
          <a:xfrm>
            <a:off x="7062788" y="2401372"/>
            <a:ext cx="2609850" cy="1752600"/>
          </a:xfrm>
          <a:prstGeom prst="rect">
            <a:avLst/>
          </a:prstGeom>
        </p:spPr>
      </p:pic>
      <p:pic>
        <p:nvPicPr>
          <p:cNvPr id="5" name="Picture 4"/>
          <p:cNvPicPr>
            <a:picLocks noChangeAspect="1"/>
          </p:cNvPicPr>
          <p:nvPr/>
        </p:nvPicPr>
        <p:blipFill>
          <a:blip r:embed="rId4"/>
          <a:stretch>
            <a:fillRect/>
          </a:stretch>
        </p:blipFill>
        <p:spPr>
          <a:xfrm>
            <a:off x="1990724" y="2906197"/>
            <a:ext cx="3667125" cy="1247775"/>
          </a:xfrm>
          <a:prstGeom prst="rect">
            <a:avLst/>
          </a:prstGeom>
        </p:spPr>
      </p:pic>
    </p:spTree>
    <p:extLst>
      <p:ext uri="{BB962C8B-B14F-4D97-AF65-F5344CB8AC3E}">
        <p14:creationId xmlns:p14="http://schemas.microsoft.com/office/powerpoint/2010/main" val="215737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261" y="896657"/>
            <a:ext cx="9236597" cy="2677656"/>
          </a:xfrm>
          <a:prstGeom prst="rect">
            <a:avLst/>
          </a:prstGeom>
        </p:spPr>
        <p:txBody>
          <a:bodyPr wrap="square">
            <a:spAutoFit/>
          </a:bodyPr>
          <a:lstStyle/>
          <a:p>
            <a:endParaRPr lang="en-GB" sz="2800" dirty="0"/>
          </a:p>
          <a:p>
            <a:endParaRPr lang="en-GB" sz="2800" dirty="0"/>
          </a:p>
          <a:p>
            <a:r>
              <a:rPr lang="en-GB" sz="2800" dirty="0"/>
              <a:t>Arbitration can also be used to settle individual disputes. For example, an individual and an employer might decide to go to arbitration to avoid the stress and expense of employment tribunal.</a:t>
            </a:r>
          </a:p>
        </p:txBody>
      </p:sp>
      <p:pic>
        <p:nvPicPr>
          <p:cNvPr id="3" name="Picture 2"/>
          <p:cNvPicPr>
            <a:picLocks noChangeAspect="1"/>
          </p:cNvPicPr>
          <p:nvPr/>
        </p:nvPicPr>
        <p:blipFill>
          <a:blip r:embed="rId2"/>
          <a:stretch>
            <a:fillRect/>
          </a:stretch>
        </p:blipFill>
        <p:spPr>
          <a:xfrm>
            <a:off x="1859887" y="631458"/>
            <a:ext cx="7986452" cy="530398"/>
          </a:xfrm>
          <a:prstGeom prst="rect">
            <a:avLst/>
          </a:prstGeom>
        </p:spPr>
      </p:pic>
      <p:pic>
        <p:nvPicPr>
          <p:cNvPr id="4" name="Picture 3"/>
          <p:cNvPicPr>
            <a:picLocks noChangeAspect="1"/>
          </p:cNvPicPr>
          <p:nvPr/>
        </p:nvPicPr>
        <p:blipFill>
          <a:blip r:embed="rId3"/>
          <a:stretch>
            <a:fillRect/>
          </a:stretch>
        </p:blipFill>
        <p:spPr>
          <a:xfrm>
            <a:off x="1142737" y="3839512"/>
            <a:ext cx="5162814" cy="2118375"/>
          </a:xfrm>
          <a:prstGeom prst="rect">
            <a:avLst/>
          </a:prstGeom>
        </p:spPr>
      </p:pic>
      <p:pic>
        <p:nvPicPr>
          <p:cNvPr id="5" name="Picture 4"/>
          <p:cNvPicPr>
            <a:picLocks noChangeAspect="1"/>
          </p:cNvPicPr>
          <p:nvPr/>
        </p:nvPicPr>
        <p:blipFill>
          <a:blip r:embed="rId4"/>
          <a:stretch>
            <a:fillRect/>
          </a:stretch>
        </p:blipFill>
        <p:spPr>
          <a:xfrm>
            <a:off x="7286625" y="3839512"/>
            <a:ext cx="3181350" cy="1723231"/>
          </a:xfrm>
          <a:prstGeom prst="rect">
            <a:avLst/>
          </a:prstGeom>
        </p:spPr>
      </p:pic>
    </p:spTree>
    <p:extLst>
      <p:ext uri="{BB962C8B-B14F-4D97-AF65-F5344CB8AC3E}">
        <p14:creationId xmlns:p14="http://schemas.microsoft.com/office/powerpoint/2010/main" val="293911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1579" y="478778"/>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sp>
        <p:nvSpPr>
          <p:cNvPr id="3" name="TextBox 2"/>
          <p:cNvSpPr txBox="1"/>
          <p:nvPr/>
        </p:nvSpPr>
        <p:spPr>
          <a:xfrm>
            <a:off x="1412111" y="1402108"/>
            <a:ext cx="9767610"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complete a written description of the role of ACAS.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20 mins </a:t>
            </a:r>
          </a:p>
        </p:txBody>
      </p:sp>
      <p:pic>
        <p:nvPicPr>
          <p:cNvPr id="4" name="Picture 3"/>
          <p:cNvPicPr>
            <a:picLocks noChangeAspect="1"/>
          </p:cNvPicPr>
          <p:nvPr/>
        </p:nvPicPr>
        <p:blipFill>
          <a:blip r:embed="rId2"/>
          <a:stretch>
            <a:fillRect/>
          </a:stretch>
        </p:blipFill>
        <p:spPr>
          <a:xfrm>
            <a:off x="5319163" y="3243263"/>
            <a:ext cx="4057650" cy="2705100"/>
          </a:xfrm>
          <a:prstGeom prst="rect">
            <a:avLst/>
          </a:prstGeom>
        </p:spPr>
      </p:pic>
    </p:spTree>
    <p:extLst>
      <p:ext uri="{BB962C8B-B14F-4D97-AF65-F5344CB8AC3E}">
        <p14:creationId xmlns:p14="http://schemas.microsoft.com/office/powerpoint/2010/main" val="257912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786" y="1346880"/>
            <a:ext cx="6096000" cy="4401205"/>
          </a:xfrm>
          <a:prstGeom prst="rect">
            <a:avLst/>
          </a:prstGeom>
        </p:spPr>
        <p:txBody>
          <a:bodyPr>
            <a:spAutoFit/>
          </a:bodyPr>
          <a:lstStyle/>
          <a:p>
            <a:r>
              <a:rPr lang="en-GB" sz="2800" b="1" u="sng" dirty="0"/>
              <a:t>Task: </a:t>
            </a:r>
          </a:p>
          <a:p>
            <a:endParaRPr lang="en-GB" sz="2800" dirty="0"/>
          </a:p>
          <a:p>
            <a:r>
              <a:rPr lang="en-GB" sz="2800" dirty="0" err="1"/>
              <a:t>Kahoot</a:t>
            </a:r>
            <a:r>
              <a:rPr lang="en-GB" sz="2800" dirty="0"/>
              <a:t> quiz – Trade unions and ACAS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10 mins </a:t>
            </a:r>
          </a:p>
        </p:txBody>
      </p:sp>
      <p:sp>
        <p:nvSpPr>
          <p:cNvPr id="3" name="Rectangle 2"/>
          <p:cNvSpPr/>
          <p:nvPr/>
        </p:nvSpPr>
        <p:spPr>
          <a:xfrm>
            <a:off x="4077610" y="200986"/>
            <a:ext cx="287931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422896" y="3074869"/>
            <a:ext cx="2895780" cy="2895780"/>
          </a:xfrm>
          <a:prstGeom prst="rect">
            <a:avLst/>
          </a:prstGeom>
        </p:spPr>
      </p:pic>
    </p:spTree>
    <p:extLst>
      <p:ext uri="{BB962C8B-B14F-4D97-AF65-F5344CB8AC3E}">
        <p14:creationId xmlns:p14="http://schemas.microsoft.com/office/powerpoint/2010/main" val="376239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943" y="1405944"/>
            <a:ext cx="9028253"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trade unions and industrial action.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a YouTube video on industrial action.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written task on trade unions.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the role of ACAS and give examples.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Kahoot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quiz on trade unions.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the role of ACAS and discuss with the group.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Recap the aims and objectives for the session.</a:t>
            </a:r>
          </a:p>
        </p:txBody>
      </p:sp>
      <p:sp>
        <p:nvSpPr>
          <p:cNvPr id="5" name="Rectangle 4"/>
          <p:cNvSpPr/>
          <p:nvPr/>
        </p:nvSpPr>
        <p:spPr>
          <a:xfrm>
            <a:off x="1243782" y="200986"/>
            <a:ext cx="968130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Trade unions/ ACAS – Objectives </a:t>
            </a:r>
          </a:p>
        </p:txBody>
      </p:sp>
      <p:pic>
        <p:nvPicPr>
          <p:cNvPr id="6" name="Picture 5"/>
          <p:cNvPicPr>
            <a:picLocks noChangeAspect="1"/>
          </p:cNvPicPr>
          <p:nvPr/>
        </p:nvPicPr>
        <p:blipFill>
          <a:blip r:embed="rId2"/>
          <a:stretch>
            <a:fillRect/>
          </a:stretch>
        </p:blipFill>
        <p:spPr>
          <a:xfrm>
            <a:off x="9014809" y="1570910"/>
            <a:ext cx="2228850" cy="2057400"/>
          </a:xfrm>
          <a:prstGeom prst="rect">
            <a:avLst/>
          </a:prstGeom>
        </p:spPr>
      </p:pic>
      <p:pic>
        <p:nvPicPr>
          <p:cNvPr id="7" name="Picture 6"/>
          <p:cNvPicPr>
            <a:picLocks noChangeAspect="1"/>
          </p:cNvPicPr>
          <p:nvPr/>
        </p:nvPicPr>
        <p:blipFill>
          <a:blip r:embed="rId3"/>
          <a:stretch>
            <a:fillRect/>
          </a:stretch>
        </p:blipFill>
        <p:spPr>
          <a:xfrm>
            <a:off x="8523163" y="3909938"/>
            <a:ext cx="2980647" cy="1295208"/>
          </a:xfrm>
          <a:prstGeom prst="rect">
            <a:avLst/>
          </a:prstGeom>
        </p:spPr>
      </p:pic>
    </p:spTree>
    <p:extLst>
      <p:ext uri="{BB962C8B-B14F-4D97-AF65-F5344CB8AC3E}">
        <p14:creationId xmlns:p14="http://schemas.microsoft.com/office/powerpoint/2010/main" val="58839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242" y="1105113"/>
            <a:ext cx="9453983" cy="4401205"/>
          </a:xfrm>
          <a:prstGeom prst="rect">
            <a:avLst/>
          </a:prstGeom>
        </p:spPr>
        <p:txBody>
          <a:bodyPr wrap="square">
            <a:spAutoFit/>
          </a:bodyPr>
          <a:lstStyle/>
          <a:p>
            <a:endParaRPr lang="en-GB" sz="2800" dirty="0"/>
          </a:p>
          <a:p>
            <a:r>
              <a:rPr lang="en-GB" sz="2800" dirty="0"/>
              <a:t>Their purpose is to protect and improve their members’ terms and conditions of employment. </a:t>
            </a:r>
            <a:r>
              <a:rPr lang="en-GB" sz="2800" b="1" dirty="0"/>
              <a:t>An individual worker alone has very little power</a:t>
            </a:r>
            <a:r>
              <a:rPr lang="en-GB" sz="2800" dirty="0"/>
              <a:t> to influence decisions, but by joining together, workers have more chance of having a voice and influence. </a:t>
            </a:r>
          </a:p>
          <a:p>
            <a:endParaRPr lang="en-GB" sz="2800" dirty="0"/>
          </a:p>
          <a:p>
            <a:r>
              <a:rPr lang="en-GB" sz="2800" b="1" dirty="0"/>
              <a:t>This is known as collective bargaining. </a:t>
            </a:r>
          </a:p>
          <a:p>
            <a:r>
              <a:rPr lang="en-GB" sz="2800" dirty="0"/>
              <a:t>Trade unions also campaign for laws </a:t>
            </a:r>
          </a:p>
          <a:p>
            <a:r>
              <a:rPr lang="en-GB" sz="2800" dirty="0"/>
              <a:t>and policies which will benefit </a:t>
            </a:r>
          </a:p>
          <a:p>
            <a:r>
              <a:rPr lang="en-GB" sz="2800" dirty="0"/>
              <a:t>working people.</a:t>
            </a:r>
          </a:p>
        </p:txBody>
      </p:sp>
      <p:pic>
        <p:nvPicPr>
          <p:cNvPr id="5" name="Picture 4"/>
          <p:cNvPicPr>
            <a:picLocks noChangeAspect="1"/>
          </p:cNvPicPr>
          <p:nvPr/>
        </p:nvPicPr>
        <p:blipFill>
          <a:blip r:embed="rId2"/>
          <a:stretch>
            <a:fillRect/>
          </a:stretch>
        </p:blipFill>
        <p:spPr>
          <a:xfrm>
            <a:off x="2393913" y="580812"/>
            <a:ext cx="6718374" cy="524301"/>
          </a:xfrm>
          <a:prstGeom prst="rect">
            <a:avLst/>
          </a:prstGeom>
        </p:spPr>
      </p:pic>
      <p:pic>
        <p:nvPicPr>
          <p:cNvPr id="6" name="Picture 5"/>
          <p:cNvPicPr>
            <a:picLocks noChangeAspect="1"/>
          </p:cNvPicPr>
          <p:nvPr/>
        </p:nvPicPr>
        <p:blipFill>
          <a:blip r:embed="rId3"/>
          <a:stretch>
            <a:fillRect/>
          </a:stretch>
        </p:blipFill>
        <p:spPr>
          <a:xfrm>
            <a:off x="7429500" y="3600450"/>
            <a:ext cx="4025087" cy="2610717"/>
          </a:xfrm>
          <a:prstGeom prst="rect">
            <a:avLst/>
          </a:prstGeom>
        </p:spPr>
      </p:pic>
    </p:spTree>
    <p:extLst>
      <p:ext uri="{BB962C8B-B14F-4D97-AF65-F5344CB8AC3E}">
        <p14:creationId xmlns:p14="http://schemas.microsoft.com/office/powerpoint/2010/main" val="45053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8329" y="1293995"/>
            <a:ext cx="9172575" cy="4832092"/>
          </a:xfrm>
          <a:prstGeom prst="rect">
            <a:avLst/>
          </a:prstGeom>
        </p:spPr>
        <p:txBody>
          <a:bodyPr wrap="square">
            <a:spAutoFit/>
          </a:bodyPr>
          <a:lstStyle/>
          <a:p>
            <a:r>
              <a:rPr lang="en-GB" sz="2800" dirty="0"/>
              <a:t>Trade unions are financed and run by their members. </a:t>
            </a:r>
            <a:r>
              <a:rPr lang="en-GB" sz="2800" b="1" dirty="0"/>
              <a:t>Many were formed over 100 years ago. </a:t>
            </a:r>
            <a:r>
              <a:rPr lang="en-GB" sz="2800" dirty="0"/>
              <a:t>Almost every working person has the legal right to join or not to join a trade union. </a:t>
            </a:r>
          </a:p>
          <a:p>
            <a:endParaRPr lang="en-GB" sz="2800" dirty="0"/>
          </a:p>
          <a:p>
            <a:endParaRPr lang="en-GB" sz="2800" dirty="0"/>
          </a:p>
          <a:p>
            <a:endParaRPr lang="en-GB" sz="2800" dirty="0"/>
          </a:p>
          <a:p>
            <a:endParaRPr lang="en-GB" sz="2800" dirty="0"/>
          </a:p>
          <a:p>
            <a:endParaRPr lang="en-GB" sz="2800" dirty="0"/>
          </a:p>
          <a:p>
            <a:r>
              <a:rPr lang="en-GB" sz="2800" dirty="0"/>
              <a:t>The </a:t>
            </a:r>
            <a:r>
              <a:rPr lang="en-GB" sz="2800" b="1" dirty="0"/>
              <a:t>Trades Union Congress (TUC</a:t>
            </a:r>
            <a:r>
              <a:rPr lang="en-GB" sz="2800" dirty="0"/>
              <a:t>) is made up of representatives of most of the major unions and has a role in national negotiations with employers and the government.</a:t>
            </a:r>
            <a:endParaRPr lang="en-GB" sz="2800" dirty="0"/>
          </a:p>
        </p:txBody>
      </p:sp>
      <p:sp>
        <p:nvSpPr>
          <p:cNvPr id="5" name="Rectangle 4"/>
          <p:cNvSpPr/>
          <p:nvPr/>
        </p:nvSpPr>
        <p:spPr>
          <a:xfrm>
            <a:off x="3859859" y="247285"/>
            <a:ext cx="403245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Trade unions </a:t>
            </a:r>
          </a:p>
        </p:txBody>
      </p:sp>
      <p:pic>
        <p:nvPicPr>
          <p:cNvPr id="6" name="Picture 5"/>
          <p:cNvPicPr>
            <a:picLocks noChangeAspect="1"/>
          </p:cNvPicPr>
          <p:nvPr/>
        </p:nvPicPr>
        <p:blipFill>
          <a:blip r:embed="rId2"/>
          <a:stretch>
            <a:fillRect/>
          </a:stretch>
        </p:blipFill>
        <p:spPr>
          <a:xfrm>
            <a:off x="6264616" y="2743253"/>
            <a:ext cx="4087072" cy="1704975"/>
          </a:xfrm>
          <a:prstGeom prst="rect">
            <a:avLst/>
          </a:prstGeom>
        </p:spPr>
      </p:pic>
      <p:pic>
        <p:nvPicPr>
          <p:cNvPr id="7" name="Picture 6"/>
          <p:cNvPicPr>
            <a:picLocks noChangeAspect="1"/>
          </p:cNvPicPr>
          <p:nvPr/>
        </p:nvPicPr>
        <p:blipFill>
          <a:blip r:embed="rId3"/>
          <a:stretch>
            <a:fillRect/>
          </a:stretch>
        </p:blipFill>
        <p:spPr>
          <a:xfrm>
            <a:off x="1428750" y="2952803"/>
            <a:ext cx="4067175" cy="1495425"/>
          </a:xfrm>
          <a:prstGeom prst="rect">
            <a:avLst/>
          </a:prstGeom>
        </p:spPr>
      </p:pic>
    </p:spTree>
    <p:extLst>
      <p:ext uri="{BB962C8B-B14F-4D97-AF65-F5344CB8AC3E}">
        <p14:creationId xmlns:p14="http://schemas.microsoft.com/office/powerpoint/2010/main" val="388300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103" y="1164065"/>
            <a:ext cx="9421792" cy="5262979"/>
          </a:xfrm>
          <a:prstGeom prst="rect">
            <a:avLst/>
          </a:prstGeom>
        </p:spPr>
        <p:txBody>
          <a:bodyPr wrap="square">
            <a:spAutoFit/>
          </a:bodyPr>
          <a:lstStyle/>
          <a:p>
            <a:r>
              <a:rPr lang="en-GB" sz="2800" dirty="0"/>
              <a:t>• </a:t>
            </a:r>
            <a:r>
              <a:rPr lang="en-GB" sz="2800" b="1" dirty="0"/>
              <a:t>Representation. </a:t>
            </a:r>
            <a:r>
              <a:rPr lang="en-GB" sz="2800" dirty="0"/>
              <a:t>This means that unions represent members faced with redundancy, a grievance, disciplinary procedures and legal action. </a:t>
            </a:r>
          </a:p>
          <a:p>
            <a:endParaRPr lang="en-GB" sz="2800" dirty="0"/>
          </a:p>
          <a:p>
            <a:endParaRPr lang="en-GB" sz="2800" dirty="0"/>
          </a:p>
          <a:p>
            <a:endParaRPr lang="en-GB" sz="2800" dirty="0"/>
          </a:p>
          <a:p>
            <a:r>
              <a:rPr lang="en-GB" sz="2800" dirty="0"/>
              <a:t>• </a:t>
            </a:r>
            <a:r>
              <a:rPr lang="en-GB" sz="2800" b="1" dirty="0"/>
              <a:t>Negotiation of pay and conditions with employers. </a:t>
            </a:r>
            <a:r>
              <a:rPr lang="en-GB" sz="2800" dirty="0"/>
              <a:t>This is ‘collective bargaining’,  and benefits workers. About half of the UK workforce is covered by collective bargaining arrangements. Negotiation does not have to be done on an individual basis but through a representative of a large section, or even the whole, of the workforce. </a:t>
            </a:r>
            <a:endParaRPr lang="en-GB" sz="2800" dirty="0"/>
          </a:p>
        </p:txBody>
      </p:sp>
      <p:sp>
        <p:nvSpPr>
          <p:cNvPr id="3" name="Rectangle 2"/>
          <p:cNvSpPr/>
          <p:nvPr/>
        </p:nvSpPr>
        <p:spPr>
          <a:xfrm>
            <a:off x="1918252" y="96814"/>
            <a:ext cx="835549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 do people join unions?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4479404" y="2176040"/>
            <a:ext cx="4782092" cy="1457468"/>
          </a:xfrm>
          <a:prstGeom prst="rect">
            <a:avLst/>
          </a:prstGeom>
        </p:spPr>
      </p:pic>
    </p:spTree>
    <p:extLst>
      <p:ext uri="{BB962C8B-B14F-4D97-AF65-F5344CB8AC3E}">
        <p14:creationId xmlns:p14="http://schemas.microsoft.com/office/powerpoint/2010/main" val="141926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02" y="1567384"/>
            <a:ext cx="9981641" cy="4401205"/>
          </a:xfrm>
          <a:prstGeom prst="rect">
            <a:avLst/>
          </a:prstGeom>
        </p:spPr>
        <p:txBody>
          <a:bodyPr wrap="square">
            <a:spAutoFit/>
          </a:bodyPr>
          <a:lstStyle/>
          <a:p>
            <a:pPr marL="457200" indent="-457200">
              <a:buFont typeface="Arial" panose="020B0604020202020204" pitchFamily="34" charset="0"/>
              <a:buChar char="•"/>
            </a:pPr>
            <a:r>
              <a:rPr lang="en-GB" sz="2800" b="1" dirty="0"/>
              <a:t>Help ensure high standards of health and safety. </a:t>
            </a:r>
            <a:r>
              <a:rPr lang="en-GB" sz="2800" dirty="0"/>
              <a:t>The provision of a network of health and safety representatives in Britain’s workplaces.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Union members can </a:t>
            </a:r>
            <a:r>
              <a:rPr lang="en-GB" sz="2800" b="1" dirty="0"/>
              <a:t>benefit from a wide range of services </a:t>
            </a:r>
            <a:r>
              <a:rPr lang="en-GB" sz="2800" dirty="0"/>
              <a:t>which are not directly related to the workplace. These include financial, legal and welfare services. </a:t>
            </a:r>
          </a:p>
        </p:txBody>
      </p:sp>
      <p:pic>
        <p:nvPicPr>
          <p:cNvPr id="3" name="Picture 2"/>
          <p:cNvPicPr>
            <a:picLocks noChangeAspect="1"/>
          </p:cNvPicPr>
          <p:nvPr/>
        </p:nvPicPr>
        <p:blipFill>
          <a:blip r:embed="rId2"/>
          <a:stretch>
            <a:fillRect/>
          </a:stretch>
        </p:blipFill>
        <p:spPr>
          <a:xfrm>
            <a:off x="1786355" y="437169"/>
            <a:ext cx="7962066" cy="640135"/>
          </a:xfrm>
          <a:prstGeom prst="rect">
            <a:avLst/>
          </a:prstGeom>
        </p:spPr>
      </p:pic>
      <p:pic>
        <p:nvPicPr>
          <p:cNvPr id="4" name="Picture 3"/>
          <p:cNvPicPr>
            <a:picLocks noChangeAspect="1"/>
          </p:cNvPicPr>
          <p:nvPr/>
        </p:nvPicPr>
        <p:blipFill>
          <a:blip r:embed="rId3"/>
          <a:stretch>
            <a:fillRect/>
          </a:stretch>
        </p:blipFill>
        <p:spPr>
          <a:xfrm>
            <a:off x="7591425" y="2875344"/>
            <a:ext cx="3381375" cy="1352550"/>
          </a:xfrm>
          <a:prstGeom prst="rect">
            <a:avLst/>
          </a:prstGeom>
        </p:spPr>
      </p:pic>
      <p:pic>
        <p:nvPicPr>
          <p:cNvPr id="5" name="Picture 4"/>
          <p:cNvPicPr>
            <a:picLocks noChangeAspect="1"/>
          </p:cNvPicPr>
          <p:nvPr/>
        </p:nvPicPr>
        <p:blipFill>
          <a:blip r:embed="rId4"/>
          <a:stretch>
            <a:fillRect/>
          </a:stretch>
        </p:blipFill>
        <p:spPr>
          <a:xfrm>
            <a:off x="3754057" y="2713419"/>
            <a:ext cx="3028950" cy="1514475"/>
          </a:xfrm>
          <a:prstGeom prst="rect">
            <a:avLst/>
          </a:prstGeom>
        </p:spPr>
      </p:pic>
    </p:spTree>
    <p:extLst>
      <p:ext uri="{BB962C8B-B14F-4D97-AF65-F5344CB8AC3E}">
        <p14:creationId xmlns:p14="http://schemas.microsoft.com/office/powerpoint/2010/main" val="130441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598" y="1083045"/>
            <a:ext cx="9408695" cy="5262979"/>
          </a:xfrm>
          <a:prstGeom prst="rect">
            <a:avLst/>
          </a:prstGeom>
        </p:spPr>
        <p:txBody>
          <a:bodyPr wrap="square">
            <a:spAutoFit/>
          </a:bodyPr>
          <a:lstStyle/>
          <a:p>
            <a:endParaRPr lang="en-GB" sz="2800" dirty="0"/>
          </a:p>
          <a:p>
            <a:r>
              <a:rPr lang="en-GB" sz="2800" dirty="0"/>
              <a:t>• </a:t>
            </a:r>
            <a:r>
              <a:rPr lang="en-GB" sz="2800" b="1" dirty="0"/>
              <a:t>Unions support the development of equal opportunities policies.</a:t>
            </a:r>
            <a:r>
              <a:rPr lang="en-GB" sz="2800" dirty="0"/>
              <a:t> Most large companies, and many smaller ones, now operate policies which attempt to eliminate discrimination at work. </a:t>
            </a:r>
          </a:p>
          <a:p>
            <a:endParaRPr lang="en-GB" sz="2800" dirty="0"/>
          </a:p>
          <a:p>
            <a:endParaRPr lang="en-GB" sz="2800" dirty="0"/>
          </a:p>
          <a:p>
            <a:endParaRPr lang="en-GB" sz="2800" dirty="0"/>
          </a:p>
          <a:p>
            <a:endParaRPr lang="en-GB" sz="2800" dirty="0"/>
          </a:p>
          <a:p>
            <a:r>
              <a:rPr lang="en-GB" sz="2800" dirty="0"/>
              <a:t>Trade unions have not only supported their members who have been discriminated against but also helped the workforce to understand the policies.</a:t>
            </a:r>
          </a:p>
        </p:txBody>
      </p:sp>
      <p:pic>
        <p:nvPicPr>
          <p:cNvPr id="3" name="Picture 2"/>
          <p:cNvPicPr>
            <a:picLocks noChangeAspect="1"/>
          </p:cNvPicPr>
          <p:nvPr/>
        </p:nvPicPr>
        <p:blipFill>
          <a:blip r:embed="rId2"/>
          <a:stretch>
            <a:fillRect/>
          </a:stretch>
        </p:blipFill>
        <p:spPr>
          <a:xfrm>
            <a:off x="2094913" y="522894"/>
            <a:ext cx="7962066" cy="640135"/>
          </a:xfrm>
          <a:prstGeom prst="rect">
            <a:avLst/>
          </a:prstGeom>
        </p:spPr>
      </p:pic>
      <p:pic>
        <p:nvPicPr>
          <p:cNvPr id="4" name="Picture 3"/>
          <p:cNvPicPr>
            <a:picLocks noChangeAspect="1"/>
          </p:cNvPicPr>
          <p:nvPr/>
        </p:nvPicPr>
        <p:blipFill>
          <a:blip r:embed="rId3"/>
          <a:stretch>
            <a:fillRect/>
          </a:stretch>
        </p:blipFill>
        <p:spPr>
          <a:xfrm>
            <a:off x="2888171" y="3072819"/>
            <a:ext cx="6822567" cy="1363414"/>
          </a:xfrm>
          <a:prstGeom prst="rect">
            <a:avLst/>
          </a:prstGeom>
        </p:spPr>
      </p:pic>
    </p:spTree>
    <p:extLst>
      <p:ext uri="{BB962C8B-B14F-4D97-AF65-F5344CB8AC3E}">
        <p14:creationId xmlns:p14="http://schemas.microsoft.com/office/powerpoint/2010/main" val="75180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2110" y="1028204"/>
            <a:ext cx="9464655" cy="5262979"/>
          </a:xfrm>
          <a:prstGeom prst="rect">
            <a:avLst/>
          </a:prstGeom>
        </p:spPr>
        <p:txBody>
          <a:bodyPr wrap="square">
            <a:spAutoFit/>
          </a:bodyPr>
          <a:lstStyle/>
          <a:p>
            <a:endParaRPr lang="en-GB" sz="2800" dirty="0"/>
          </a:p>
          <a:p>
            <a:r>
              <a:rPr lang="en-GB" sz="2800" dirty="0"/>
              <a:t>• </a:t>
            </a:r>
            <a:r>
              <a:rPr lang="en-GB" sz="2800" b="1" dirty="0"/>
              <a:t>Collective bargaining assists employers</a:t>
            </a:r>
            <a:r>
              <a:rPr lang="en-GB" sz="2800" dirty="0"/>
              <a:t> because it simplifies the process of negotiating with workers. Negotiation does not have to be done on an individual basis, which would be very time consuming and disruptive. </a:t>
            </a:r>
          </a:p>
          <a:p>
            <a:endParaRPr lang="en-GB" sz="2800" dirty="0"/>
          </a:p>
          <a:p>
            <a:endParaRPr lang="en-GB" sz="2800" dirty="0"/>
          </a:p>
          <a:p>
            <a:endParaRPr lang="en-GB" sz="2800" dirty="0"/>
          </a:p>
          <a:p>
            <a:endParaRPr lang="en-GB" sz="2800" dirty="0"/>
          </a:p>
          <a:p>
            <a:r>
              <a:rPr lang="en-GB" sz="2800" dirty="0"/>
              <a:t>• Trade unions can also </a:t>
            </a:r>
            <a:r>
              <a:rPr lang="en-GB" sz="2800" b="1" dirty="0"/>
              <a:t>help ensure that agreements are complied</a:t>
            </a:r>
            <a:r>
              <a:rPr lang="en-GB" sz="2800" dirty="0"/>
              <a:t> with by workers and can assist with communication between management and workers. </a:t>
            </a:r>
          </a:p>
        </p:txBody>
      </p:sp>
      <p:sp>
        <p:nvSpPr>
          <p:cNvPr id="3" name="Rectangle 2"/>
          <p:cNvSpPr/>
          <p:nvPr/>
        </p:nvSpPr>
        <p:spPr>
          <a:xfrm>
            <a:off x="870751" y="270433"/>
            <a:ext cx="1054737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Trade union advantages (employers)</a:t>
            </a:r>
          </a:p>
        </p:txBody>
      </p:sp>
      <p:pic>
        <p:nvPicPr>
          <p:cNvPr id="4" name="Picture 3"/>
          <p:cNvPicPr>
            <a:picLocks noChangeAspect="1"/>
          </p:cNvPicPr>
          <p:nvPr/>
        </p:nvPicPr>
        <p:blipFill>
          <a:blip r:embed="rId2"/>
          <a:stretch>
            <a:fillRect/>
          </a:stretch>
        </p:blipFill>
        <p:spPr>
          <a:xfrm>
            <a:off x="6625453" y="2923323"/>
            <a:ext cx="3014662" cy="1638300"/>
          </a:xfrm>
          <a:prstGeom prst="rect">
            <a:avLst/>
          </a:prstGeom>
        </p:spPr>
      </p:pic>
      <p:pic>
        <p:nvPicPr>
          <p:cNvPr id="5" name="Picture 4"/>
          <p:cNvPicPr>
            <a:picLocks noChangeAspect="1"/>
          </p:cNvPicPr>
          <p:nvPr/>
        </p:nvPicPr>
        <p:blipFill>
          <a:blip r:embed="rId3"/>
          <a:stretch>
            <a:fillRect/>
          </a:stretch>
        </p:blipFill>
        <p:spPr>
          <a:xfrm>
            <a:off x="1887288" y="3514725"/>
            <a:ext cx="3660256" cy="1190625"/>
          </a:xfrm>
          <a:prstGeom prst="rect">
            <a:avLst/>
          </a:prstGeom>
        </p:spPr>
      </p:pic>
    </p:spTree>
    <p:extLst>
      <p:ext uri="{BB962C8B-B14F-4D97-AF65-F5344CB8AC3E}">
        <p14:creationId xmlns:p14="http://schemas.microsoft.com/office/powerpoint/2010/main" val="426277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85" y="1154839"/>
            <a:ext cx="10029368" cy="4832092"/>
          </a:xfrm>
          <a:prstGeom prst="rect">
            <a:avLst/>
          </a:prstGeom>
        </p:spPr>
        <p:txBody>
          <a:bodyPr wrap="square">
            <a:spAutoFit/>
          </a:bodyPr>
          <a:lstStyle/>
          <a:p>
            <a:endParaRPr lang="en-GB" sz="2800" dirty="0"/>
          </a:p>
          <a:p>
            <a:r>
              <a:rPr lang="en-GB" sz="2800" dirty="0"/>
              <a:t>Trade unions are able to take </a:t>
            </a:r>
            <a:r>
              <a:rPr lang="en-GB" sz="2800" b="1" dirty="0"/>
              <a:t>a longer term view </a:t>
            </a:r>
            <a:r>
              <a:rPr lang="en-GB" sz="2800" dirty="0"/>
              <a:t>than individuals and are therefore able to see why difficult decisions have to be made.</a:t>
            </a:r>
          </a:p>
          <a:p>
            <a:endParaRPr lang="en-GB" sz="2800" dirty="0"/>
          </a:p>
          <a:p>
            <a:endParaRPr lang="en-GB" sz="2800" dirty="0"/>
          </a:p>
          <a:p>
            <a:endParaRPr lang="en-GB" sz="2800" dirty="0"/>
          </a:p>
          <a:p>
            <a:endParaRPr lang="en-GB" sz="2800" dirty="0"/>
          </a:p>
          <a:p>
            <a:r>
              <a:rPr lang="en-GB" sz="2800" dirty="0"/>
              <a:t> Individual workers may be blinded by short-term desires such as improving their pay, when raising costs may make the business uncompetitive.</a:t>
            </a:r>
          </a:p>
        </p:txBody>
      </p:sp>
      <p:pic>
        <p:nvPicPr>
          <p:cNvPr id="3" name="Picture 2"/>
          <p:cNvPicPr>
            <a:picLocks noChangeAspect="1"/>
          </p:cNvPicPr>
          <p:nvPr/>
        </p:nvPicPr>
        <p:blipFill>
          <a:blip r:embed="rId2"/>
          <a:stretch>
            <a:fillRect/>
          </a:stretch>
        </p:blipFill>
        <p:spPr>
          <a:xfrm>
            <a:off x="834322" y="502510"/>
            <a:ext cx="10351905" cy="652329"/>
          </a:xfrm>
          <a:prstGeom prst="rect">
            <a:avLst/>
          </a:prstGeom>
        </p:spPr>
      </p:pic>
      <p:pic>
        <p:nvPicPr>
          <p:cNvPr id="4" name="Picture 3"/>
          <p:cNvPicPr>
            <a:picLocks noChangeAspect="1"/>
          </p:cNvPicPr>
          <p:nvPr/>
        </p:nvPicPr>
        <p:blipFill>
          <a:blip r:embed="rId3"/>
          <a:stretch>
            <a:fillRect/>
          </a:stretch>
        </p:blipFill>
        <p:spPr>
          <a:xfrm>
            <a:off x="2878902" y="2657838"/>
            <a:ext cx="2952750" cy="1543050"/>
          </a:xfrm>
          <a:prstGeom prst="rect">
            <a:avLst/>
          </a:prstGeom>
        </p:spPr>
      </p:pic>
      <p:pic>
        <p:nvPicPr>
          <p:cNvPr id="5" name="Picture 4"/>
          <p:cNvPicPr>
            <a:picLocks noChangeAspect="1"/>
          </p:cNvPicPr>
          <p:nvPr/>
        </p:nvPicPr>
        <p:blipFill>
          <a:blip r:embed="rId4"/>
          <a:stretch>
            <a:fillRect/>
          </a:stretch>
        </p:blipFill>
        <p:spPr>
          <a:xfrm>
            <a:off x="7234237" y="2646960"/>
            <a:ext cx="2466975" cy="1847850"/>
          </a:xfrm>
          <a:prstGeom prst="rect">
            <a:avLst/>
          </a:prstGeom>
        </p:spPr>
      </p:pic>
    </p:spTree>
    <p:extLst>
      <p:ext uri="{BB962C8B-B14F-4D97-AF65-F5344CB8AC3E}">
        <p14:creationId xmlns:p14="http://schemas.microsoft.com/office/powerpoint/2010/main" val="603915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1634</Words>
  <Application>Microsoft Office PowerPoint</Application>
  <PresentationFormat>Widescreen</PresentationFormat>
  <Paragraphs>214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6</cp:revision>
  <dcterms:created xsi:type="dcterms:W3CDTF">2016-12-11T17:17:14Z</dcterms:created>
  <dcterms:modified xsi:type="dcterms:W3CDTF">2016-12-11T18:08:32Z</dcterms:modified>
</cp:coreProperties>
</file>