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8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425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5072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626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665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7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286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41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602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10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86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56929-F938-463E-8931-BDE689E008D4}" type="datetimeFigureOut">
              <a:rPr lang="en-GB" smtClean="0"/>
              <a:t>11/12/2016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877E5-FA64-4CDD-9FC8-2781A9E007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539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90" y="142875"/>
            <a:ext cx="5800724" cy="1228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4" y="2828926"/>
            <a:ext cx="11644369" cy="1243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9" y="5529944"/>
            <a:ext cx="11644369" cy="12436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9" y="4179435"/>
            <a:ext cx="11644369" cy="124369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954" y="135391"/>
            <a:ext cx="5809992" cy="12436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080" y="1478417"/>
            <a:ext cx="7903083" cy="1243692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24334" y="288089"/>
            <a:ext cx="52854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Batch production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803866" y="288089"/>
            <a:ext cx="46421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Job</a:t>
            </a:r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 production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4334" y="1638598"/>
            <a:ext cx="71543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Flow / Mass production </a:t>
            </a:r>
            <a:endParaRPr lang="en-US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4334" y="2973718"/>
            <a:ext cx="10821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FF0000"/>
                </a:solidFill>
              </a:rPr>
              <a:t>Single items, usually to the buyer’s specification. This method produces unique products and they are made one at a time. 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334" y="4539671"/>
            <a:ext cx="80979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rgbClr val="C00000"/>
                </a:solidFill>
              </a:rPr>
              <a:t>It is labour-intensive and produced by skilled workers. </a:t>
            </a:r>
            <a:endParaRPr lang="en-GB" sz="2800" dirty="0">
              <a:solidFill>
                <a:srgbClr val="C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4334" y="5736291"/>
            <a:ext cx="110056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</a:rPr>
              <a:t>Examples of goods made are wedding dresses and tailor-made suits. Other, largescale examples may include buildings, bridges and ships.</a:t>
            </a:r>
            <a:endParaRPr lang="en-GB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18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9" y="142875"/>
            <a:ext cx="11630025" cy="1228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5" y="1478417"/>
            <a:ext cx="11644369" cy="12436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4" y="2828926"/>
            <a:ext cx="11644369" cy="1243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9" y="5529944"/>
            <a:ext cx="11644369" cy="12436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9" y="4179435"/>
            <a:ext cx="11644369" cy="12436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76274" y="334256"/>
            <a:ext cx="111966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92D050"/>
                </a:solidFill>
              </a:rPr>
              <a:t>Results in high-quality products that are matched to customer needs. Employees producing goods can be highly skilled and have interesting and challenging jobs. </a:t>
            </a:r>
            <a:endParaRPr lang="en-GB" sz="2400" dirty="0">
              <a:solidFill>
                <a:srgbClr val="92D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09583" y="1684764"/>
            <a:ext cx="106822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00B050"/>
                </a:solidFill>
              </a:rPr>
              <a:t>Prices of any goods produced are also likely to be a great deal higher, as skilled workers will command higher payments for their time and expertise.</a:t>
            </a:r>
            <a:endParaRPr lang="en-GB" sz="2400" dirty="0">
              <a:solidFill>
                <a:srgbClr val="00B05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76273" y="2973718"/>
            <a:ext cx="10553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This is the method which involves manufacturing a limited number of identical products.</a:t>
            </a:r>
            <a:endParaRPr lang="en-GB" sz="2800" dirty="0">
              <a:solidFill>
                <a:srgbClr val="0070C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273" y="4305536"/>
            <a:ext cx="1091089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B0F0"/>
                </a:solidFill>
              </a:rPr>
              <a:t>At each stage of the production process work will be completed for the whole batch before the next stage is begun.</a:t>
            </a:r>
            <a:endParaRPr lang="en-GB" sz="2800" dirty="0">
              <a:solidFill>
                <a:srgbClr val="00B0F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76273" y="5323596"/>
            <a:ext cx="104346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002060"/>
              </a:solidFill>
            </a:endParaRPr>
          </a:p>
          <a:p>
            <a:r>
              <a:rPr lang="en-GB" sz="2400" dirty="0">
                <a:solidFill>
                  <a:srgbClr val="002060"/>
                </a:solidFill>
              </a:rPr>
              <a:t>Will have lower unit costs and higher output than job production. Employees are likely to be semi-skilled and there can be a reliance on capital investment. </a:t>
            </a:r>
            <a:endParaRPr lang="en-GB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99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9" y="142875"/>
            <a:ext cx="11630025" cy="1228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However, some economies of scale will be gained when compared with job production.</a:t>
            </a: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9" y="1440894"/>
            <a:ext cx="11644369" cy="12436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5" y="2828926"/>
            <a:ext cx="11644369" cy="124369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9" y="5529944"/>
            <a:ext cx="11644369" cy="124369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889" y="4179435"/>
            <a:ext cx="11644369" cy="12436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7698" y="1625828"/>
            <a:ext cx="1062751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Time is lost when machines have to be reset for new production and the business may not be equipped to deal with large scale orders. 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7952" y="334284"/>
            <a:ext cx="103012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7030A0"/>
                </a:solidFill>
              </a:rPr>
              <a:t>However, some economies of scale will be gained when compared with job production.</a:t>
            </a:r>
            <a:endParaRPr lang="en-GB" sz="2800" dirty="0">
              <a:solidFill>
                <a:srgbClr val="7030A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2912" y="2997750"/>
            <a:ext cx="101584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FFC000"/>
                </a:solidFill>
              </a:rPr>
              <a:t>There is a continuous process – the product flows from one stage of production to the next. This method allows identical products to be made in large volumes.</a:t>
            </a:r>
            <a:endParaRPr lang="en-GB" sz="2400" dirty="0">
              <a:solidFill>
                <a:srgbClr val="FFC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6274" y="4324227"/>
            <a:ext cx="10570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B050"/>
                </a:solidFill>
              </a:rPr>
              <a:t>The production process is broken down into a number of small, simple tasks enabling machines or robots to be utilised. </a:t>
            </a:r>
            <a:endParaRPr lang="en-GB" sz="2800" dirty="0">
              <a:solidFill>
                <a:srgbClr val="00B05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7952" y="5736291"/>
            <a:ext cx="1038701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The production of the products is much faster than job or batch production so a business can meet the demand of large quantities.</a:t>
            </a: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003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889" y="142875"/>
            <a:ext cx="11630025" cy="12287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45" y="1478417"/>
            <a:ext cx="11644369" cy="124369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21451" y="335095"/>
            <a:ext cx="1037272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92D050"/>
                </a:solidFill>
              </a:rPr>
              <a:t>There are often large amounts of capital investment involved through high set-up costs – production line machines/robotics can be very expensive.</a:t>
            </a:r>
            <a:endParaRPr lang="en-GB" sz="2400" dirty="0">
              <a:solidFill>
                <a:srgbClr val="92D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1451" y="1684764"/>
            <a:ext cx="10858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The products produced through this production method are identical and this method does not allow for a wide product range.</a:t>
            </a:r>
            <a:endParaRPr lang="en-GB" sz="2400" dirty="0">
              <a:solidFill>
                <a:srgbClr val="C00000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767" y="2807154"/>
            <a:ext cx="11650466" cy="124369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621451" y="2967335"/>
            <a:ext cx="1085855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C00000"/>
                </a:solidFill>
              </a:rPr>
              <a:t>The products produced through this production method are identical and this method does not allow for a wide product range.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767" y="4242708"/>
            <a:ext cx="11644369" cy="1243692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21451" y="4345739"/>
            <a:ext cx="1090136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srgbClr val="92D050"/>
                </a:solidFill>
              </a:rPr>
              <a:t>There are often large amounts of capital investment involved through high set-up costs – production line machines/robotics can be very expensive.</a:t>
            </a:r>
          </a:p>
        </p:txBody>
      </p:sp>
    </p:spTree>
    <p:extLst>
      <p:ext uri="{BB962C8B-B14F-4D97-AF65-F5344CB8AC3E}">
        <p14:creationId xmlns:p14="http://schemas.microsoft.com/office/powerpoint/2010/main" val="2860260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402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</dc:creator>
  <cp:lastModifiedBy>Geoff</cp:lastModifiedBy>
  <cp:revision>2</cp:revision>
  <dcterms:created xsi:type="dcterms:W3CDTF">2016-12-11T19:44:45Z</dcterms:created>
  <dcterms:modified xsi:type="dcterms:W3CDTF">2016-12-11T19:47:30Z</dcterms:modified>
</cp:coreProperties>
</file>