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82" r:id="rId9"/>
    <p:sldId id="264" r:id="rId10"/>
    <p:sldId id="265" r:id="rId11"/>
    <p:sldId id="266" r:id="rId12"/>
    <p:sldId id="267" r:id="rId13"/>
    <p:sldId id="268" r:id="rId14"/>
    <p:sldId id="269" r:id="rId15"/>
    <p:sldId id="270" r:id="rId16"/>
    <p:sldId id="271" r:id="rId17"/>
    <p:sldId id="272" r:id="rId18"/>
    <p:sldId id="283" r:id="rId19"/>
    <p:sldId id="273" r:id="rId20"/>
    <p:sldId id="284" r:id="rId21"/>
    <p:sldId id="274" r:id="rId22"/>
    <p:sldId id="285" r:id="rId23"/>
    <p:sldId id="257" r:id="rId24"/>
    <p:sldId id="286" r:id="rId25"/>
    <p:sldId id="275" r:id="rId26"/>
    <p:sldId id="287" r:id="rId27"/>
    <p:sldId id="276" r:id="rId28"/>
    <p:sldId id="288" r:id="rId29"/>
    <p:sldId id="277" r:id="rId30"/>
    <p:sldId id="278" r:id="rId31"/>
    <p:sldId id="279" r:id="rId32"/>
    <p:sldId id="280" r:id="rId33"/>
    <p:sldId id="28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8" autoAdjust="0"/>
    <p:restoredTop sz="94660"/>
  </p:normalViewPr>
  <p:slideViewPr>
    <p:cSldViewPr snapToGrid="0" showGuides="1">
      <p:cViewPr varScale="1">
        <p:scale>
          <a:sx n="67" d="100"/>
          <a:sy n="67" d="100"/>
        </p:scale>
        <p:origin x="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0B814B2-7A8D-4AAF-B913-8947CE51433B}"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BD40B-8AFA-4D55-BDA1-5A2F009ED32F}" type="slidenum">
              <a:rPr lang="en-GB" smtClean="0"/>
              <a:t>‹#›</a:t>
            </a:fld>
            <a:endParaRPr lang="en-GB"/>
          </a:p>
        </p:txBody>
      </p:sp>
    </p:spTree>
    <p:extLst>
      <p:ext uri="{BB962C8B-B14F-4D97-AF65-F5344CB8AC3E}">
        <p14:creationId xmlns:p14="http://schemas.microsoft.com/office/powerpoint/2010/main" val="241871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B814B2-7A8D-4AAF-B913-8947CE51433B}"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BD40B-8AFA-4D55-BDA1-5A2F009ED32F}" type="slidenum">
              <a:rPr lang="en-GB" smtClean="0"/>
              <a:t>‹#›</a:t>
            </a:fld>
            <a:endParaRPr lang="en-GB"/>
          </a:p>
        </p:txBody>
      </p:sp>
    </p:spTree>
    <p:extLst>
      <p:ext uri="{BB962C8B-B14F-4D97-AF65-F5344CB8AC3E}">
        <p14:creationId xmlns:p14="http://schemas.microsoft.com/office/powerpoint/2010/main" val="339807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B814B2-7A8D-4AAF-B913-8947CE51433B}"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BD40B-8AFA-4D55-BDA1-5A2F009ED32F}" type="slidenum">
              <a:rPr lang="en-GB" smtClean="0"/>
              <a:t>‹#›</a:t>
            </a:fld>
            <a:endParaRPr lang="en-GB"/>
          </a:p>
        </p:txBody>
      </p:sp>
    </p:spTree>
    <p:extLst>
      <p:ext uri="{BB962C8B-B14F-4D97-AF65-F5344CB8AC3E}">
        <p14:creationId xmlns:p14="http://schemas.microsoft.com/office/powerpoint/2010/main" val="3586336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B814B2-7A8D-4AAF-B913-8947CE51433B}"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BD40B-8AFA-4D55-BDA1-5A2F009ED32F}" type="slidenum">
              <a:rPr lang="en-GB" smtClean="0"/>
              <a:t>‹#›</a:t>
            </a:fld>
            <a:endParaRPr lang="en-GB"/>
          </a:p>
        </p:txBody>
      </p:sp>
    </p:spTree>
    <p:extLst>
      <p:ext uri="{BB962C8B-B14F-4D97-AF65-F5344CB8AC3E}">
        <p14:creationId xmlns:p14="http://schemas.microsoft.com/office/powerpoint/2010/main" val="905089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B814B2-7A8D-4AAF-B913-8947CE51433B}"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BD40B-8AFA-4D55-BDA1-5A2F009ED32F}" type="slidenum">
              <a:rPr lang="en-GB" smtClean="0"/>
              <a:t>‹#›</a:t>
            </a:fld>
            <a:endParaRPr lang="en-GB"/>
          </a:p>
        </p:txBody>
      </p:sp>
    </p:spTree>
    <p:extLst>
      <p:ext uri="{BB962C8B-B14F-4D97-AF65-F5344CB8AC3E}">
        <p14:creationId xmlns:p14="http://schemas.microsoft.com/office/powerpoint/2010/main" val="2273971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0B814B2-7A8D-4AAF-B913-8947CE51433B}" type="datetimeFigureOut">
              <a:rPr lang="en-GB" smtClean="0"/>
              <a:t>11/12/2016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5BD40B-8AFA-4D55-BDA1-5A2F009ED32F}" type="slidenum">
              <a:rPr lang="en-GB" smtClean="0"/>
              <a:t>‹#›</a:t>
            </a:fld>
            <a:endParaRPr lang="en-GB"/>
          </a:p>
        </p:txBody>
      </p:sp>
    </p:spTree>
    <p:extLst>
      <p:ext uri="{BB962C8B-B14F-4D97-AF65-F5344CB8AC3E}">
        <p14:creationId xmlns:p14="http://schemas.microsoft.com/office/powerpoint/2010/main" val="339686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0B814B2-7A8D-4AAF-B913-8947CE51433B}" type="datetimeFigureOut">
              <a:rPr lang="en-GB" smtClean="0"/>
              <a:t>11/12/2016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5BD40B-8AFA-4D55-BDA1-5A2F009ED32F}" type="slidenum">
              <a:rPr lang="en-GB" smtClean="0"/>
              <a:t>‹#›</a:t>
            </a:fld>
            <a:endParaRPr lang="en-GB"/>
          </a:p>
        </p:txBody>
      </p:sp>
    </p:spTree>
    <p:extLst>
      <p:ext uri="{BB962C8B-B14F-4D97-AF65-F5344CB8AC3E}">
        <p14:creationId xmlns:p14="http://schemas.microsoft.com/office/powerpoint/2010/main" val="2221198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0B814B2-7A8D-4AAF-B913-8947CE51433B}" type="datetimeFigureOut">
              <a:rPr lang="en-GB" smtClean="0"/>
              <a:t>11/12/2016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5BD40B-8AFA-4D55-BDA1-5A2F009ED32F}" type="slidenum">
              <a:rPr lang="en-GB" smtClean="0"/>
              <a:t>‹#›</a:t>
            </a:fld>
            <a:endParaRPr lang="en-GB"/>
          </a:p>
        </p:txBody>
      </p:sp>
    </p:spTree>
    <p:extLst>
      <p:ext uri="{BB962C8B-B14F-4D97-AF65-F5344CB8AC3E}">
        <p14:creationId xmlns:p14="http://schemas.microsoft.com/office/powerpoint/2010/main" val="3516171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B814B2-7A8D-4AAF-B913-8947CE51433B}" type="datetimeFigureOut">
              <a:rPr lang="en-GB" smtClean="0"/>
              <a:t>11/12/2016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5BD40B-8AFA-4D55-BDA1-5A2F009ED32F}" type="slidenum">
              <a:rPr lang="en-GB" smtClean="0"/>
              <a:t>‹#›</a:t>
            </a:fld>
            <a:endParaRPr lang="en-GB"/>
          </a:p>
        </p:txBody>
      </p:sp>
    </p:spTree>
    <p:extLst>
      <p:ext uri="{BB962C8B-B14F-4D97-AF65-F5344CB8AC3E}">
        <p14:creationId xmlns:p14="http://schemas.microsoft.com/office/powerpoint/2010/main" val="145744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B814B2-7A8D-4AAF-B913-8947CE51433B}" type="datetimeFigureOut">
              <a:rPr lang="en-GB" smtClean="0"/>
              <a:t>11/12/2016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5BD40B-8AFA-4D55-BDA1-5A2F009ED32F}" type="slidenum">
              <a:rPr lang="en-GB" smtClean="0"/>
              <a:t>‹#›</a:t>
            </a:fld>
            <a:endParaRPr lang="en-GB"/>
          </a:p>
        </p:txBody>
      </p:sp>
    </p:spTree>
    <p:extLst>
      <p:ext uri="{BB962C8B-B14F-4D97-AF65-F5344CB8AC3E}">
        <p14:creationId xmlns:p14="http://schemas.microsoft.com/office/powerpoint/2010/main" val="136564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B814B2-7A8D-4AAF-B913-8947CE51433B}" type="datetimeFigureOut">
              <a:rPr lang="en-GB" smtClean="0"/>
              <a:t>11/12/2016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5BD40B-8AFA-4D55-BDA1-5A2F009ED32F}" type="slidenum">
              <a:rPr lang="en-GB" smtClean="0"/>
              <a:t>‹#›</a:t>
            </a:fld>
            <a:endParaRPr lang="en-GB"/>
          </a:p>
        </p:txBody>
      </p:sp>
    </p:spTree>
    <p:extLst>
      <p:ext uri="{BB962C8B-B14F-4D97-AF65-F5344CB8AC3E}">
        <p14:creationId xmlns:p14="http://schemas.microsoft.com/office/powerpoint/2010/main" val="594299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814B2-7A8D-4AAF-B913-8947CE51433B}" type="datetimeFigureOut">
              <a:rPr lang="en-GB" smtClean="0"/>
              <a:t>11/12/2016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BD40B-8AFA-4D55-BDA1-5A2F009ED32F}" type="slidenum">
              <a:rPr lang="en-GB" smtClean="0"/>
              <a:t>‹#›</a:t>
            </a:fld>
            <a:endParaRPr lang="en-GB"/>
          </a:p>
        </p:txBody>
      </p:sp>
    </p:spTree>
    <p:extLst>
      <p:ext uri="{BB962C8B-B14F-4D97-AF65-F5344CB8AC3E}">
        <p14:creationId xmlns:p14="http://schemas.microsoft.com/office/powerpoint/2010/main" val="1687064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u2rujM6QKJ8"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6527" y="1604300"/>
            <a:ext cx="9560689" cy="4401205"/>
          </a:xfrm>
          <a:prstGeom prst="rect">
            <a:avLst/>
          </a:prstGeom>
        </p:spPr>
        <p:txBody>
          <a:bodyPr wrap="square">
            <a:spAutoFit/>
          </a:bodyPr>
          <a:lstStyle/>
          <a:p>
            <a:pPr marL="285750" indent="-285750">
              <a:buFont typeface="Arial" panose="020B0604020202020204" pitchFamily="34" charset="0"/>
              <a:buChar char="•"/>
            </a:pPr>
            <a:r>
              <a:rPr lang="en-GB" sz="2800" dirty="0"/>
              <a:t>Introduce the aims and objectives for the session.</a:t>
            </a:r>
          </a:p>
          <a:p>
            <a:pPr marL="285750" indent="-285750">
              <a:buFont typeface="Arial" panose="020B0604020202020204" pitchFamily="34" charset="0"/>
              <a:buChar char="•"/>
            </a:pPr>
            <a:r>
              <a:rPr lang="en-GB" sz="2800" dirty="0"/>
              <a:t>Explain added value and calculate added value. </a:t>
            </a:r>
          </a:p>
          <a:p>
            <a:pPr marL="285750" indent="-285750">
              <a:buFont typeface="Arial" panose="020B0604020202020204" pitchFamily="34" charset="0"/>
              <a:buChar char="•"/>
            </a:pPr>
            <a:r>
              <a:rPr lang="en-GB" sz="2800" dirty="0"/>
              <a:t>Calculate added value using a new example. </a:t>
            </a:r>
          </a:p>
          <a:p>
            <a:pPr marL="285750" indent="-285750">
              <a:buFont typeface="Arial" panose="020B0604020202020204" pitchFamily="34" charset="0"/>
              <a:buChar char="•"/>
            </a:pPr>
            <a:r>
              <a:rPr lang="en-GB" sz="2800" dirty="0"/>
              <a:t>Explain the difference between added value and profit. </a:t>
            </a:r>
          </a:p>
          <a:p>
            <a:pPr marL="285750" indent="-285750">
              <a:buFont typeface="Arial" panose="020B0604020202020204" pitchFamily="34" charset="0"/>
              <a:buChar char="•"/>
            </a:pPr>
            <a:r>
              <a:rPr lang="en-GB" sz="2800" dirty="0"/>
              <a:t>Discuss the various methods of production and give examples. </a:t>
            </a:r>
          </a:p>
          <a:p>
            <a:pPr marL="285750" indent="-285750">
              <a:buFont typeface="Arial" panose="020B0604020202020204" pitchFamily="34" charset="0"/>
              <a:buChar char="•"/>
            </a:pPr>
            <a:r>
              <a:rPr lang="en-GB" sz="2800" dirty="0"/>
              <a:t>Show a YouTube video on production methods. </a:t>
            </a:r>
          </a:p>
          <a:p>
            <a:pPr marL="285750" indent="-285750">
              <a:buFont typeface="Arial" panose="020B0604020202020204" pitchFamily="34" charset="0"/>
              <a:buChar char="•"/>
            </a:pPr>
            <a:r>
              <a:rPr lang="en-GB" sz="2800" dirty="0"/>
              <a:t>Summarise key points from each production method. </a:t>
            </a:r>
          </a:p>
          <a:p>
            <a:pPr marL="285750" indent="-285750">
              <a:buFont typeface="Arial" panose="020B0604020202020204" pitchFamily="34" charset="0"/>
              <a:buChar char="•"/>
            </a:pPr>
            <a:r>
              <a:rPr lang="en-GB" sz="2800" dirty="0"/>
              <a:t>Arrange production method definition cards. </a:t>
            </a:r>
          </a:p>
          <a:p>
            <a:pPr marL="285750" indent="-285750">
              <a:buFont typeface="Arial" panose="020B0604020202020204" pitchFamily="34" charset="0"/>
              <a:buChar char="•"/>
            </a:pPr>
            <a:r>
              <a:rPr lang="en-GB" sz="2800" dirty="0"/>
              <a:t>Answer the </a:t>
            </a:r>
            <a:r>
              <a:rPr lang="en-GB" sz="2800" dirty="0" err="1"/>
              <a:t>Kahoot</a:t>
            </a:r>
            <a:r>
              <a:rPr lang="en-GB" sz="2800" dirty="0"/>
              <a:t> quiz questions. </a:t>
            </a:r>
          </a:p>
          <a:p>
            <a:pPr marL="285750" indent="-285750">
              <a:buFont typeface="Arial" panose="020B0604020202020204" pitchFamily="34" charset="0"/>
              <a:buChar char="•"/>
            </a:pPr>
            <a:r>
              <a:rPr lang="en-GB" sz="2800" dirty="0"/>
              <a:t>Introduce the aims and objectives for the session.</a:t>
            </a:r>
          </a:p>
        </p:txBody>
      </p:sp>
      <p:sp>
        <p:nvSpPr>
          <p:cNvPr id="5" name="Rectangle 4"/>
          <p:cNvSpPr/>
          <p:nvPr/>
        </p:nvSpPr>
        <p:spPr>
          <a:xfrm>
            <a:off x="1437195" y="247284"/>
            <a:ext cx="77434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Added value/ Production </a:t>
            </a:r>
          </a:p>
        </p:txBody>
      </p:sp>
      <p:pic>
        <p:nvPicPr>
          <p:cNvPr id="6" name="Picture 5"/>
          <p:cNvPicPr>
            <a:picLocks noChangeAspect="1"/>
          </p:cNvPicPr>
          <p:nvPr/>
        </p:nvPicPr>
        <p:blipFill>
          <a:blip r:embed="rId2"/>
          <a:stretch>
            <a:fillRect/>
          </a:stretch>
        </p:blipFill>
        <p:spPr>
          <a:xfrm>
            <a:off x="9320032" y="708949"/>
            <a:ext cx="2466975" cy="1857375"/>
          </a:xfrm>
          <a:prstGeom prst="rect">
            <a:avLst/>
          </a:prstGeom>
        </p:spPr>
      </p:pic>
      <p:pic>
        <p:nvPicPr>
          <p:cNvPr id="7" name="Picture 6"/>
          <p:cNvPicPr>
            <a:picLocks noChangeAspect="1"/>
          </p:cNvPicPr>
          <p:nvPr/>
        </p:nvPicPr>
        <p:blipFill>
          <a:blip r:embed="rId3"/>
          <a:stretch>
            <a:fillRect/>
          </a:stretch>
        </p:blipFill>
        <p:spPr>
          <a:xfrm>
            <a:off x="9183728" y="4362450"/>
            <a:ext cx="2466975" cy="1847850"/>
          </a:xfrm>
          <a:prstGeom prst="rect">
            <a:avLst/>
          </a:prstGeom>
        </p:spPr>
      </p:pic>
    </p:spTree>
    <p:extLst>
      <p:ext uri="{BB962C8B-B14F-4D97-AF65-F5344CB8AC3E}">
        <p14:creationId xmlns:p14="http://schemas.microsoft.com/office/powerpoint/2010/main" val="1151695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6587" y="1492786"/>
            <a:ext cx="9907929" cy="5262979"/>
          </a:xfrm>
          <a:prstGeom prst="rect">
            <a:avLst/>
          </a:prstGeom>
        </p:spPr>
        <p:txBody>
          <a:bodyPr wrap="square">
            <a:spAutoFit/>
          </a:bodyPr>
          <a:lstStyle/>
          <a:p>
            <a:pPr marL="457200" indent="-457200">
              <a:buFont typeface="Arial" panose="020B0604020202020204" pitchFamily="34" charset="0"/>
              <a:buChar char="•"/>
            </a:pPr>
            <a:r>
              <a:rPr lang="en-GB" sz="2800" b="1" dirty="0"/>
              <a:t>Raising the price of the product </a:t>
            </a:r>
            <a:r>
              <a:rPr lang="en-GB" sz="2800" dirty="0"/>
              <a:t>– price elasticity of demand is a key issue here. If the business raises the price of a product, the demand for which is price sensitive, it will result in a fall in overall revenue – which is clearly something it would not want to do. </a:t>
            </a:r>
          </a:p>
          <a:p>
            <a:pPr marL="457200" indent="-457200">
              <a:buFont typeface="Arial" panose="020B0604020202020204" pitchFamily="34" charset="0"/>
              <a:buChar char="•"/>
            </a:pPr>
            <a:endParaRPr lang="en-GB" sz="2800" b="1" dirty="0"/>
          </a:p>
          <a:p>
            <a:pPr marL="457200" indent="-457200">
              <a:buFont typeface="Arial" panose="020B0604020202020204" pitchFamily="34" charset="0"/>
              <a:buChar char="•"/>
            </a:pPr>
            <a:endParaRPr lang="en-GB" sz="2800" b="1" dirty="0"/>
          </a:p>
          <a:p>
            <a:endParaRPr lang="en-GB" sz="2800" b="1" dirty="0"/>
          </a:p>
          <a:p>
            <a:pPr marL="457200" indent="-457200">
              <a:buFont typeface="Arial" panose="020B0604020202020204" pitchFamily="34" charset="0"/>
              <a:buChar char="•"/>
            </a:pPr>
            <a:r>
              <a:rPr lang="en-GB" sz="2800" b="1" dirty="0"/>
              <a:t>Achieving brand status for a product can create added value</a:t>
            </a:r>
            <a:r>
              <a:rPr lang="en-GB" sz="2800" dirty="0"/>
              <a:t>. Chanel perfume sells for a great deal more than the majority of its competitors, but the processes involved in production will be virtually identical. </a:t>
            </a:r>
            <a:endParaRPr lang="en-GB" sz="2800" dirty="0"/>
          </a:p>
        </p:txBody>
      </p:sp>
      <p:pic>
        <p:nvPicPr>
          <p:cNvPr id="3" name="Picture 2"/>
          <p:cNvPicPr>
            <a:picLocks noChangeAspect="1"/>
          </p:cNvPicPr>
          <p:nvPr/>
        </p:nvPicPr>
        <p:blipFill>
          <a:blip r:embed="rId2"/>
          <a:stretch>
            <a:fillRect/>
          </a:stretch>
        </p:blipFill>
        <p:spPr>
          <a:xfrm>
            <a:off x="688379" y="480032"/>
            <a:ext cx="10815241" cy="640135"/>
          </a:xfrm>
          <a:prstGeom prst="rect">
            <a:avLst/>
          </a:prstGeom>
        </p:spPr>
      </p:pic>
      <p:pic>
        <p:nvPicPr>
          <p:cNvPr id="4" name="Picture 3"/>
          <p:cNvPicPr>
            <a:picLocks noChangeAspect="1"/>
          </p:cNvPicPr>
          <p:nvPr/>
        </p:nvPicPr>
        <p:blipFill>
          <a:blip r:embed="rId3"/>
          <a:stretch>
            <a:fillRect/>
          </a:stretch>
        </p:blipFill>
        <p:spPr>
          <a:xfrm>
            <a:off x="8029575" y="3416709"/>
            <a:ext cx="1919287" cy="1312454"/>
          </a:xfrm>
          <a:prstGeom prst="rect">
            <a:avLst/>
          </a:prstGeom>
        </p:spPr>
      </p:pic>
      <p:pic>
        <p:nvPicPr>
          <p:cNvPr id="5" name="Picture 4"/>
          <p:cNvPicPr>
            <a:picLocks noChangeAspect="1"/>
          </p:cNvPicPr>
          <p:nvPr/>
        </p:nvPicPr>
        <p:blipFill>
          <a:blip r:embed="rId4"/>
          <a:stretch>
            <a:fillRect/>
          </a:stretch>
        </p:blipFill>
        <p:spPr>
          <a:xfrm>
            <a:off x="2980071" y="3416709"/>
            <a:ext cx="4133850" cy="1264059"/>
          </a:xfrm>
          <a:prstGeom prst="rect">
            <a:avLst/>
          </a:prstGeom>
        </p:spPr>
      </p:pic>
    </p:spTree>
    <p:extLst>
      <p:ext uri="{BB962C8B-B14F-4D97-AF65-F5344CB8AC3E}">
        <p14:creationId xmlns:p14="http://schemas.microsoft.com/office/powerpoint/2010/main" val="2156672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7822" y="1441065"/>
            <a:ext cx="9896353" cy="4832092"/>
          </a:xfrm>
          <a:prstGeom prst="rect">
            <a:avLst/>
          </a:prstGeom>
        </p:spPr>
        <p:txBody>
          <a:bodyPr wrap="square">
            <a:spAutoFit/>
          </a:bodyPr>
          <a:lstStyle/>
          <a:p>
            <a:r>
              <a:rPr lang="en-GB" sz="2800" dirty="0"/>
              <a:t>• </a:t>
            </a:r>
            <a:r>
              <a:rPr lang="en-GB" sz="2800" b="1" dirty="0"/>
              <a:t>Offering additional services with a product can result in added value. </a:t>
            </a:r>
            <a:r>
              <a:rPr lang="en-GB" sz="2800" dirty="0"/>
              <a:t>A telephone helpline to help with technical questions, or the willingness to install new equipment and ethically dispose of old equipment are examples of this.</a:t>
            </a:r>
          </a:p>
          <a:p>
            <a:endParaRPr lang="en-GB" sz="2800" dirty="0"/>
          </a:p>
          <a:p>
            <a:endParaRPr lang="en-GB" sz="2800" dirty="0"/>
          </a:p>
          <a:p>
            <a:endParaRPr lang="en-GB" sz="2800" dirty="0"/>
          </a:p>
          <a:p>
            <a:endParaRPr lang="en-GB" sz="2800" dirty="0"/>
          </a:p>
          <a:p>
            <a:r>
              <a:rPr lang="en-GB" sz="2800" dirty="0"/>
              <a:t> • </a:t>
            </a:r>
            <a:r>
              <a:rPr lang="en-GB" sz="2800" b="1" dirty="0"/>
              <a:t>Improving customer access or convenience is a well-proven method of adding value. </a:t>
            </a:r>
            <a:r>
              <a:rPr lang="en-GB" sz="2800" dirty="0"/>
              <a:t>Drive-through fast-food outlets and home-delivery pizza are typical examples.</a:t>
            </a:r>
          </a:p>
        </p:txBody>
      </p:sp>
      <p:pic>
        <p:nvPicPr>
          <p:cNvPr id="3" name="Picture 2"/>
          <p:cNvPicPr>
            <a:picLocks noChangeAspect="1"/>
          </p:cNvPicPr>
          <p:nvPr/>
        </p:nvPicPr>
        <p:blipFill>
          <a:blip r:embed="rId2"/>
          <a:stretch>
            <a:fillRect/>
          </a:stretch>
        </p:blipFill>
        <p:spPr>
          <a:xfrm>
            <a:off x="688379" y="551469"/>
            <a:ext cx="10815241" cy="640135"/>
          </a:xfrm>
          <a:prstGeom prst="rect">
            <a:avLst/>
          </a:prstGeom>
        </p:spPr>
      </p:pic>
      <p:pic>
        <p:nvPicPr>
          <p:cNvPr id="4" name="Picture 3"/>
          <p:cNvPicPr>
            <a:picLocks noChangeAspect="1"/>
          </p:cNvPicPr>
          <p:nvPr/>
        </p:nvPicPr>
        <p:blipFill>
          <a:blip r:embed="rId3"/>
          <a:stretch>
            <a:fillRect/>
          </a:stretch>
        </p:blipFill>
        <p:spPr>
          <a:xfrm>
            <a:off x="2176462" y="3405187"/>
            <a:ext cx="3495675" cy="1304925"/>
          </a:xfrm>
          <a:prstGeom prst="rect">
            <a:avLst/>
          </a:prstGeom>
        </p:spPr>
      </p:pic>
      <p:pic>
        <p:nvPicPr>
          <p:cNvPr id="5" name="Picture 4"/>
          <p:cNvPicPr>
            <a:picLocks noChangeAspect="1"/>
          </p:cNvPicPr>
          <p:nvPr/>
        </p:nvPicPr>
        <p:blipFill>
          <a:blip r:embed="rId4"/>
          <a:stretch>
            <a:fillRect/>
          </a:stretch>
        </p:blipFill>
        <p:spPr>
          <a:xfrm>
            <a:off x="7000843" y="2857500"/>
            <a:ext cx="2714625" cy="1685925"/>
          </a:xfrm>
          <a:prstGeom prst="rect">
            <a:avLst/>
          </a:prstGeom>
        </p:spPr>
      </p:pic>
    </p:spTree>
    <p:extLst>
      <p:ext uri="{BB962C8B-B14F-4D97-AF65-F5344CB8AC3E}">
        <p14:creationId xmlns:p14="http://schemas.microsoft.com/office/powerpoint/2010/main" val="182624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1478" y="1231133"/>
            <a:ext cx="7292051" cy="4832092"/>
          </a:xfrm>
          <a:prstGeom prst="rect">
            <a:avLst/>
          </a:prstGeom>
        </p:spPr>
        <p:txBody>
          <a:bodyPr wrap="square">
            <a:spAutoFit/>
          </a:bodyPr>
          <a:lstStyle/>
          <a:p>
            <a:r>
              <a:rPr lang="en-GB" sz="2800" b="1" u="sng" dirty="0"/>
              <a:t>Task: </a:t>
            </a:r>
          </a:p>
          <a:p>
            <a:endParaRPr lang="en-GB" sz="2800" dirty="0"/>
          </a:p>
          <a:p>
            <a:r>
              <a:rPr lang="en-GB" sz="2800" dirty="0"/>
              <a:t>Calculate added value. </a:t>
            </a:r>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b="1" dirty="0"/>
          </a:p>
          <a:p>
            <a:r>
              <a:rPr lang="en-GB" sz="2800" b="1" dirty="0"/>
              <a:t>Time: 10 mins </a:t>
            </a:r>
          </a:p>
        </p:txBody>
      </p:sp>
      <p:sp>
        <p:nvSpPr>
          <p:cNvPr id="3" name="Rectangle 2"/>
          <p:cNvSpPr/>
          <p:nvPr/>
        </p:nvSpPr>
        <p:spPr>
          <a:xfrm>
            <a:off x="3698119" y="212560"/>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1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518423" y="2371725"/>
            <a:ext cx="4061020" cy="3057525"/>
          </a:xfrm>
          <a:prstGeom prst="rect">
            <a:avLst/>
          </a:prstGeom>
        </p:spPr>
      </p:pic>
    </p:spTree>
    <p:extLst>
      <p:ext uri="{BB962C8B-B14F-4D97-AF65-F5344CB8AC3E}">
        <p14:creationId xmlns:p14="http://schemas.microsoft.com/office/powerpoint/2010/main" val="2000846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2268" y="1312553"/>
            <a:ext cx="8746603" cy="4832092"/>
          </a:xfrm>
          <a:prstGeom prst="rect">
            <a:avLst/>
          </a:prstGeom>
        </p:spPr>
        <p:txBody>
          <a:bodyPr wrap="square">
            <a:spAutoFit/>
          </a:bodyPr>
          <a:lstStyle/>
          <a:p>
            <a:r>
              <a:rPr lang="en-GB" sz="2800" b="1" u="sng" dirty="0"/>
              <a:t>Task: </a:t>
            </a:r>
          </a:p>
          <a:p>
            <a:endParaRPr lang="en-GB" sz="2800" dirty="0"/>
          </a:p>
          <a:p>
            <a:r>
              <a:rPr lang="en-GB" sz="2800" dirty="0"/>
              <a:t>Explain the difference between added value and profit – written. </a:t>
            </a:r>
          </a:p>
          <a:p>
            <a:endParaRPr lang="en-GB" sz="2800" dirty="0"/>
          </a:p>
          <a:p>
            <a:endParaRPr lang="en-GB" sz="2800" b="1" dirty="0"/>
          </a:p>
          <a:p>
            <a:endParaRPr lang="en-GB" sz="2800" b="1" dirty="0"/>
          </a:p>
          <a:p>
            <a:endParaRPr lang="en-GB" sz="2800" b="1" dirty="0"/>
          </a:p>
          <a:p>
            <a:endParaRPr lang="en-GB" sz="2800" b="1" dirty="0"/>
          </a:p>
          <a:p>
            <a:endParaRPr lang="en-GB" sz="2800" b="1" dirty="0"/>
          </a:p>
          <a:p>
            <a:r>
              <a:rPr lang="en-GB" sz="2800" b="1" dirty="0"/>
              <a:t>Time: 10 mins </a:t>
            </a:r>
          </a:p>
        </p:txBody>
      </p:sp>
      <p:sp>
        <p:nvSpPr>
          <p:cNvPr id="3" name="Rectangle 2"/>
          <p:cNvSpPr/>
          <p:nvPr/>
        </p:nvSpPr>
        <p:spPr>
          <a:xfrm>
            <a:off x="3848590" y="258859"/>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2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5486399" y="3500061"/>
            <a:ext cx="4722471" cy="2644584"/>
          </a:xfrm>
          <a:prstGeom prst="rect">
            <a:avLst/>
          </a:prstGeom>
        </p:spPr>
      </p:pic>
    </p:spTree>
    <p:extLst>
      <p:ext uri="{BB962C8B-B14F-4D97-AF65-F5344CB8AC3E}">
        <p14:creationId xmlns:p14="http://schemas.microsoft.com/office/powerpoint/2010/main" val="3525810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8329" y="1417121"/>
            <a:ext cx="8681013" cy="4832092"/>
          </a:xfrm>
          <a:prstGeom prst="rect">
            <a:avLst/>
          </a:prstGeom>
        </p:spPr>
        <p:txBody>
          <a:bodyPr wrap="square">
            <a:spAutoFit/>
          </a:bodyPr>
          <a:lstStyle/>
          <a:p>
            <a:r>
              <a:rPr lang="en-GB" sz="2800" dirty="0"/>
              <a:t>There are a number of different ways that a business can organise how it produces its products.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The method which the business operates will depend on many factors including cost, volume, quality and the skills of its workforce. </a:t>
            </a:r>
            <a:endParaRPr lang="en-GB" sz="2800" dirty="0"/>
          </a:p>
        </p:txBody>
      </p:sp>
      <p:sp>
        <p:nvSpPr>
          <p:cNvPr id="3" name="Rectangle 2"/>
          <p:cNvSpPr/>
          <p:nvPr/>
        </p:nvSpPr>
        <p:spPr>
          <a:xfrm>
            <a:off x="3704969" y="200986"/>
            <a:ext cx="3508846"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Production</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743700" y="2596420"/>
            <a:ext cx="3257549" cy="1961292"/>
          </a:xfrm>
          <a:prstGeom prst="rect">
            <a:avLst/>
          </a:prstGeom>
        </p:spPr>
      </p:pic>
      <p:pic>
        <p:nvPicPr>
          <p:cNvPr id="5" name="Picture 4"/>
          <p:cNvPicPr>
            <a:picLocks noChangeAspect="1"/>
          </p:cNvPicPr>
          <p:nvPr/>
        </p:nvPicPr>
        <p:blipFill>
          <a:blip r:embed="rId3"/>
          <a:stretch>
            <a:fillRect/>
          </a:stretch>
        </p:blipFill>
        <p:spPr>
          <a:xfrm>
            <a:off x="2328863" y="2627042"/>
            <a:ext cx="3561385" cy="1930670"/>
          </a:xfrm>
          <a:prstGeom prst="rect">
            <a:avLst/>
          </a:prstGeom>
        </p:spPr>
      </p:pic>
    </p:spTree>
    <p:extLst>
      <p:ext uri="{BB962C8B-B14F-4D97-AF65-F5344CB8AC3E}">
        <p14:creationId xmlns:p14="http://schemas.microsoft.com/office/powerpoint/2010/main" val="3785236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9513" y="1613097"/>
            <a:ext cx="9039828" cy="4401205"/>
          </a:xfrm>
          <a:prstGeom prst="rect">
            <a:avLst/>
          </a:prstGeom>
        </p:spPr>
        <p:txBody>
          <a:bodyPr wrap="square">
            <a:spAutoFit/>
          </a:bodyPr>
          <a:lstStyle/>
          <a:p>
            <a:r>
              <a:rPr lang="en-GB" sz="2800" dirty="0"/>
              <a:t>There are three types of production – ways of producing goods. </a:t>
            </a:r>
          </a:p>
          <a:p>
            <a:endParaRPr lang="en-GB" sz="2800" dirty="0"/>
          </a:p>
          <a:p>
            <a:pPr marL="457200" indent="-457200">
              <a:buFont typeface="Arial" panose="020B0604020202020204" pitchFamily="34" charset="0"/>
              <a:buChar char="•"/>
            </a:pPr>
            <a:r>
              <a:rPr lang="en-GB" sz="2800" dirty="0"/>
              <a:t>Job production</a:t>
            </a:r>
          </a:p>
          <a:p>
            <a:endParaRPr lang="en-GB" sz="2800" dirty="0"/>
          </a:p>
          <a:p>
            <a:endParaRPr lang="en-GB" sz="2800" dirty="0"/>
          </a:p>
          <a:p>
            <a:pPr marL="457200" indent="-457200">
              <a:buFont typeface="Arial" panose="020B0604020202020204" pitchFamily="34" charset="0"/>
              <a:buChar char="•"/>
            </a:pPr>
            <a:r>
              <a:rPr lang="en-GB" sz="2800" dirty="0"/>
              <a:t>Batch production</a:t>
            </a:r>
          </a:p>
          <a:p>
            <a:endParaRPr lang="en-GB" sz="2800" dirty="0"/>
          </a:p>
          <a:p>
            <a:endParaRPr lang="en-GB" sz="2800" dirty="0"/>
          </a:p>
          <a:p>
            <a:pPr marL="457200" indent="-457200">
              <a:buFont typeface="Arial" panose="020B0604020202020204" pitchFamily="34" charset="0"/>
              <a:buChar char="•"/>
            </a:pPr>
            <a:r>
              <a:rPr lang="en-GB" sz="2800" dirty="0"/>
              <a:t>Flow or mass production</a:t>
            </a:r>
            <a:endParaRPr lang="en-GB" sz="2800" dirty="0"/>
          </a:p>
        </p:txBody>
      </p:sp>
      <p:sp>
        <p:nvSpPr>
          <p:cNvPr id="3" name="Rectangle 2"/>
          <p:cNvSpPr/>
          <p:nvPr/>
        </p:nvSpPr>
        <p:spPr>
          <a:xfrm>
            <a:off x="2670865" y="247284"/>
            <a:ext cx="606319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Types of production </a:t>
            </a:r>
          </a:p>
        </p:txBody>
      </p:sp>
      <p:pic>
        <p:nvPicPr>
          <p:cNvPr id="4" name="Picture 3"/>
          <p:cNvPicPr>
            <a:picLocks noChangeAspect="1"/>
          </p:cNvPicPr>
          <p:nvPr/>
        </p:nvPicPr>
        <p:blipFill>
          <a:blip r:embed="rId2"/>
          <a:stretch>
            <a:fillRect/>
          </a:stretch>
        </p:blipFill>
        <p:spPr>
          <a:xfrm>
            <a:off x="6109006" y="2343150"/>
            <a:ext cx="4901177" cy="3671152"/>
          </a:xfrm>
          <a:prstGeom prst="rect">
            <a:avLst/>
          </a:prstGeom>
        </p:spPr>
      </p:pic>
    </p:spTree>
    <p:extLst>
      <p:ext uri="{BB962C8B-B14F-4D97-AF65-F5344CB8AC3E}">
        <p14:creationId xmlns:p14="http://schemas.microsoft.com/office/powerpoint/2010/main" val="3309600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089592"/>
            <a:ext cx="9144000" cy="5262979"/>
          </a:xfrm>
          <a:prstGeom prst="rect">
            <a:avLst/>
          </a:prstGeom>
        </p:spPr>
        <p:txBody>
          <a:bodyPr wrap="square">
            <a:spAutoFit/>
          </a:bodyPr>
          <a:lstStyle/>
          <a:p>
            <a:r>
              <a:rPr lang="en-GB" sz="2800" dirty="0"/>
              <a:t>Single items, usually to the buyer’s specification, are made using job production. This method produces unique products and they are made one at a time. </a:t>
            </a:r>
            <a:r>
              <a:rPr lang="en-GB" sz="2800" b="1" dirty="0"/>
              <a:t>Job production is labour-intensive and produced by skilled workers. </a:t>
            </a:r>
          </a:p>
          <a:p>
            <a:endParaRPr lang="en-GB" sz="2800" dirty="0"/>
          </a:p>
          <a:p>
            <a:endParaRPr lang="en-GB" sz="2800" dirty="0"/>
          </a:p>
          <a:p>
            <a:endParaRPr lang="en-GB" sz="2800" dirty="0"/>
          </a:p>
          <a:p>
            <a:endParaRPr lang="en-GB" sz="2800" dirty="0"/>
          </a:p>
          <a:p>
            <a:endParaRPr lang="en-GB" sz="2800" dirty="0"/>
          </a:p>
          <a:p>
            <a:r>
              <a:rPr lang="en-GB" sz="2800" dirty="0"/>
              <a:t>Examples of goods made by job production are wedding dresses and tailor-made suits. Other, largescale examples may include buildings, bridges and ships.</a:t>
            </a:r>
            <a:endParaRPr lang="en-GB" sz="2800" dirty="0"/>
          </a:p>
        </p:txBody>
      </p:sp>
      <p:sp>
        <p:nvSpPr>
          <p:cNvPr id="3" name="Rectangle 2"/>
          <p:cNvSpPr/>
          <p:nvPr/>
        </p:nvSpPr>
        <p:spPr>
          <a:xfrm>
            <a:off x="3314404" y="166262"/>
            <a:ext cx="4799263"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Job production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AutoShape 2" descr="Image result for production wedding dress"/>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7993480" y="2640806"/>
            <a:ext cx="2826920" cy="1881187"/>
          </a:xfrm>
          <a:prstGeom prst="rect">
            <a:avLst/>
          </a:prstGeom>
        </p:spPr>
      </p:pic>
      <p:pic>
        <p:nvPicPr>
          <p:cNvPr id="6" name="Picture 5"/>
          <p:cNvPicPr>
            <a:picLocks noChangeAspect="1"/>
          </p:cNvPicPr>
          <p:nvPr/>
        </p:nvPicPr>
        <p:blipFill>
          <a:blip r:embed="rId3"/>
          <a:stretch>
            <a:fillRect/>
          </a:stretch>
        </p:blipFill>
        <p:spPr>
          <a:xfrm>
            <a:off x="2157413" y="3030518"/>
            <a:ext cx="4563477" cy="1381125"/>
          </a:xfrm>
          <a:prstGeom prst="rect">
            <a:avLst/>
          </a:prstGeom>
        </p:spPr>
      </p:pic>
    </p:spTree>
    <p:extLst>
      <p:ext uri="{BB962C8B-B14F-4D97-AF65-F5344CB8AC3E}">
        <p14:creationId xmlns:p14="http://schemas.microsoft.com/office/powerpoint/2010/main" val="4114219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9433" y="1488553"/>
            <a:ext cx="9144000" cy="4401205"/>
          </a:xfrm>
          <a:prstGeom prst="rect">
            <a:avLst/>
          </a:prstGeom>
        </p:spPr>
        <p:txBody>
          <a:bodyPr wrap="square">
            <a:spAutoFit/>
          </a:bodyPr>
          <a:lstStyle/>
          <a:p>
            <a:r>
              <a:rPr lang="en-GB" sz="2800" dirty="0"/>
              <a:t>Job production results in high-quality products that are matched to customer needs. Employees producing goods using job production can be highly skilled and have interesting and challenging jobs. </a:t>
            </a:r>
          </a:p>
          <a:p>
            <a:endParaRPr lang="en-GB" sz="2800" dirty="0"/>
          </a:p>
          <a:p>
            <a:endParaRPr lang="en-GB" sz="2800" dirty="0"/>
          </a:p>
          <a:p>
            <a:endParaRPr lang="en-GB" sz="2800" dirty="0"/>
          </a:p>
          <a:p>
            <a:endParaRPr lang="en-GB" sz="2800" dirty="0"/>
          </a:p>
          <a:p>
            <a:endParaRPr lang="en-GB" sz="2800" dirty="0"/>
          </a:p>
          <a:p>
            <a:r>
              <a:rPr lang="en-GB" sz="2800" b="1" dirty="0"/>
              <a:t>Design is flexible and can be adapted to customer needs. </a:t>
            </a:r>
          </a:p>
        </p:txBody>
      </p:sp>
      <p:pic>
        <p:nvPicPr>
          <p:cNvPr id="3" name="Picture 2"/>
          <p:cNvPicPr>
            <a:picLocks noChangeAspect="1"/>
          </p:cNvPicPr>
          <p:nvPr/>
        </p:nvPicPr>
        <p:blipFill>
          <a:blip r:embed="rId2"/>
          <a:stretch>
            <a:fillRect/>
          </a:stretch>
        </p:blipFill>
        <p:spPr>
          <a:xfrm>
            <a:off x="3424432" y="480032"/>
            <a:ext cx="4285859" cy="640135"/>
          </a:xfrm>
          <a:prstGeom prst="rect">
            <a:avLst/>
          </a:prstGeom>
        </p:spPr>
      </p:pic>
      <p:pic>
        <p:nvPicPr>
          <p:cNvPr id="4" name="Picture 3"/>
          <p:cNvPicPr>
            <a:picLocks noChangeAspect="1"/>
          </p:cNvPicPr>
          <p:nvPr/>
        </p:nvPicPr>
        <p:blipFill>
          <a:blip r:embed="rId3"/>
          <a:stretch>
            <a:fillRect/>
          </a:stretch>
        </p:blipFill>
        <p:spPr>
          <a:xfrm>
            <a:off x="7038975" y="2976563"/>
            <a:ext cx="2400300" cy="1905000"/>
          </a:xfrm>
          <a:prstGeom prst="rect">
            <a:avLst/>
          </a:prstGeom>
        </p:spPr>
      </p:pic>
      <p:pic>
        <p:nvPicPr>
          <p:cNvPr id="5" name="Picture 4"/>
          <p:cNvPicPr>
            <a:picLocks noChangeAspect="1"/>
          </p:cNvPicPr>
          <p:nvPr/>
        </p:nvPicPr>
        <p:blipFill>
          <a:blip r:embed="rId4"/>
          <a:stretch>
            <a:fillRect/>
          </a:stretch>
        </p:blipFill>
        <p:spPr>
          <a:xfrm>
            <a:off x="2718242" y="3543300"/>
            <a:ext cx="3076575" cy="1485900"/>
          </a:xfrm>
          <a:prstGeom prst="rect">
            <a:avLst/>
          </a:prstGeom>
        </p:spPr>
      </p:pic>
    </p:spTree>
    <p:extLst>
      <p:ext uri="{BB962C8B-B14F-4D97-AF65-F5344CB8AC3E}">
        <p14:creationId xmlns:p14="http://schemas.microsoft.com/office/powerpoint/2010/main" val="849042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2561" y="1285277"/>
            <a:ext cx="9352344" cy="4832092"/>
          </a:xfrm>
          <a:prstGeom prst="rect">
            <a:avLst/>
          </a:prstGeom>
        </p:spPr>
        <p:txBody>
          <a:bodyPr wrap="square">
            <a:spAutoFit/>
          </a:bodyPr>
          <a:lstStyle/>
          <a:p>
            <a:r>
              <a:rPr lang="en-GB" sz="2800" dirty="0"/>
              <a:t>However, goods made using </a:t>
            </a:r>
            <a:r>
              <a:rPr lang="en-GB" sz="2800" b="1" dirty="0"/>
              <a:t>job production methods can take a long time</a:t>
            </a:r>
            <a:r>
              <a:rPr lang="en-GB" sz="2800" dirty="0"/>
              <a:t> to make compared to goods made using mass production. </a:t>
            </a:r>
          </a:p>
          <a:p>
            <a:endParaRPr lang="en-GB" sz="2800" dirty="0"/>
          </a:p>
          <a:p>
            <a:endParaRPr lang="en-GB" sz="2800" dirty="0"/>
          </a:p>
          <a:p>
            <a:endParaRPr lang="en-GB" sz="2800" dirty="0"/>
          </a:p>
          <a:p>
            <a:endParaRPr lang="en-GB" sz="2800" dirty="0"/>
          </a:p>
          <a:p>
            <a:endParaRPr lang="en-GB" sz="2800" dirty="0"/>
          </a:p>
          <a:p>
            <a:r>
              <a:rPr lang="en-GB" sz="2800" dirty="0"/>
              <a:t>Prices of any goods produced are also likely to be a great deal higher, as skilled workers will command higher payments for their time and expertise. </a:t>
            </a:r>
            <a:endParaRPr lang="en-GB" sz="2800" dirty="0"/>
          </a:p>
        </p:txBody>
      </p:sp>
      <p:pic>
        <p:nvPicPr>
          <p:cNvPr id="3" name="Picture 2"/>
          <p:cNvPicPr>
            <a:picLocks noChangeAspect="1"/>
          </p:cNvPicPr>
          <p:nvPr/>
        </p:nvPicPr>
        <p:blipFill>
          <a:blip r:embed="rId2"/>
          <a:stretch>
            <a:fillRect/>
          </a:stretch>
        </p:blipFill>
        <p:spPr>
          <a:xfrm>
            <a:off x="3453007" y="465745"/>
            <a:ext cx="4285859" cy="640135"/>
          </a:xfrm>
          <a:prstGeom prst="rect">
            <a:avLst/>
          </a:prstGeom>
        </p:spPr>
      </p:pic>
      <p:pic>
        <p:nvPicPr>
          <p:cNvPr id="4" name="Picture 3"/>
          <p:cNvPicPr>
            <a:picLocks noChangeAspect="1"/>
          </p:cNvPicPr>
          <p:nvPr/>
        </p:nvPicPr>
        <p:blipFill>
          <a:blip r:embed="rId3"/>
          <a:stretch>
            <a:fillRect/>
          </a:stretch>
        </p:blipFill>
        <p:spPr>
          <a:xfrm>
            <a:off x="6614915" y="2386012"/>
            <a:ext cx="2619375" cy="1743075"/>
          </a:xfrm>
          <a:prstGeom prst="rect">
            <a:avLst/>
          </a:prstGeom>
        </p:spPr>
      </p:pic>
      <p:pic>
        <p:nvPicPr>
          <p:cNvPr id="6" name="Picture 5"/>
          <p:cNvPicPr>
            <a:picLocks noChangeAspect="1"/>
          </p:cNvPicPr>
          <p:nvPr/>
        </p:nvPicPr>
        <p:blipFill>
          <a:blip r:embed="rId4"/>
          <a:stretch>
            <a:fillRect/>
          </a:stretch>
        </p:blipFill>
        <p:spPr>
          <a:xfrm>
            <a:off x="2528887" y="2657474"/>
            <a:ext cx="2762250" cy="1657350"/>
          </a:xfrm>
          <a:prstGeom prst="rect">
            <a:avLst/>
          </a:prstGeom>
        </p:spPr>
      </p:pic>
    </p:spTree>
    <p:extLst>
      <p:ext uri="{BB962C8B-B14F-4D97-AF65-F5344CB8AC3E}">
        <p14:creationId xmlns:p14="http://schemas.microsoft.com/office/powerpoint/2010/main" val="4066154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5565" y="1463940"/>
            <a:ext cx="9404888" cy="5386090"/>
          </a:xfrm>
          <a:prstGeom prst="rect">
            <a:avLst/>
          </a:prstGeom>
        </p:spPr>
        <p:txBody>
          <a:bodyPr wrap="square">
            <a:spAutoFit/>
          </a:bodyPr>
          <a:lstStyle/>
          <a:p>
            <a:r>
              <a:rPr lang="en-GB" sz="2800" dirty="0"/>
              <a:t>This is the method which involves manufacturing a limited number of identical products. </a:t>
            </a:r>
            <a:r>
              <a:rPr lang="en-GB" sz="2800" b="1" dirty="0"/>
              <a:t>At each stage of the production process work will be completed for the whole batch before the next stage is begun.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A typical industry using batch production is baking. </a:t>
            </a:r>
          </a:p>
          <a:p>
            <a:endParaRPr lang="en-GB" dirty="0"/>
          </a:p>
          <a:p>
            <a:endParaRPr lang="en-GB" dirty="0"/>
          </a:p>
        </p:txBody>
      </p:sp>
      <p:sp>
        <p:nvSpPr>
          <p:cNvPr id="3" name="Rectangle 2"/>
          <p:cNvSpPr/>
          <p:nvPr/>
        </p:nvSpPr>
        <p:spPr>
          <a:xfrm>
            <a:off x="3219287" y="282007"/>
            <a:ext cx="5128392"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Batch production</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200901" y="3347360"/>
            <a:ext cx="2819400" cy="1619250"/>
          </a:xfrm>
          <a:prstGeom prst="rect">
            <a:avLst/>
          </a:prstGeom>
        </p:spPr>
      </p:pic>
      <p:pic>
        <p:nvPicPr>
          <p:cNvPr id="5" name="Picture 4"/>
          <p:cNvPicPr>
            <a:picLocks noChangeAspect="1"/>
          </p:cNvPicPr>
          <p:nvPr/>
        </p:nvPicPr>
        <p:blipFill>
          <a:blip r:embed="rId3"/>
          <a:stretch>
            <a:fillRect/>
          </a:stretch>
        </p:blipFill>
        <p:spPr>
          <a:xfrm>
            <a:off x="2604084" y="3600449"/>
            <a:ext cx="2564255" cy="1700213"/>
          </a:xfrm>
          <a:prstGeom prst="rect">
            <a:avLst/>
          </a:prstGeom>
        </p:spPr>
      </p:pic>
    </p:spTree>
    <p:extLst>
      <p:ext uri="{BB962C8B-B14F-4D97-AF65-F5344CB8AC3E}">
        <p14:creationId xmlns:p14="http://schemas.microsoft.com/office/powerpoint/2010/main" val="2089940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906" y="1293547"/>
            <a:ext cx="10185722" cy="4832092"/>
          </a:xfrm>
          <a:prstGeom prst="rect">
            <a:avLst/>
          </a:prstGeom>
        </p:spPr>
        <p:txBody>
          <a:bodyPr wrap="square">
            <a:spAutoFit/>
          </a:bodyPr>
          <a:lstStyle/>
          <a:p>
            <a:r>
              <a:rPr lang="en-GB" sz="2800" dirty="0"/>
              <a:t>During the production process a business adds value to the raw materials which it uses when making a product. </a:t>
            </a:r>
            <a:r>
              <a:rPr lang="en-GB" sz="2800" b="1" dirty="0"/>
              <a:t>Calculation of added value </a:t>
            </a:r>
            <a:r>
              <a:rPr lang="en-GB" sz="2800" dirty="0"/>
              <a:t>– the difference between the cost of purchasing raw materials and the price for which the finished good is sold for.</a:t>
            </a:r>
          </a:p>
          <a:p>
            <a:endParaRPr lang="en-GB" sz="2800" dirty="0"/>
          </a:p>
          <a:p>
            <a:endParaRPr lang="en-GB" sz="2800" dirty="0"/>
          </a:p>
          <a:p>
            <a:endParaRPr lang="en-GB" sz="2800" dirty="0"/>
          </a:p>
          <a:p>
            <a:endParaRPr lang="en-GB" sz="2800" dirty="0"/>
          </a:p>
          <a:p>
            <a:endParaRPr lang="en-GB" sz="2800" dirty="0"/>
          </a:p>
          <a:p>
            <a:r>
              <a:rPr lang="en-GB" sz="2800" b="1" dirty="0"/>
              <a:t>Added value = Cost of purchasing raw materials  – price of finished good. </a:t>
            </a:r>
          </a:p>
        </p:txBody>
      </p:sp>
      <p:sp>
        <p:nvSpPr>
          <p:cNvPr id="3" name="Rectangle 2"/>
          <p:cNvSpPr/>
          <p:nvPr/>
        </p:nvSpPr>
        <p:spPr>
          <a:xfrm>
            <a:off x="3827397" y="247284"/>
            <a:ext cx="3773277"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Added value</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1450633" y="3409950"/>
            <a:ext cx="6150041" cy="1266825"/>
          </a:xfrm>
          <a:prstGeom prst="rect">
            <a:avLst/>
          </a:prstGeom>
        </p:spPr>
      </p:pic>
      <p:pic>
        <p:nvPicPr>
          <p:cNvPr id="5" name="Picture 4"/>
          <p:cNvPicPr>
            <a:picLocks noChangeAspect="1"/>
          </p:cNvPicPr>
          <p:nvPr/>
        </p:nvPicPr>
        <p:blipFill>
          <a:blip r:embed="rId3"/>
          <a:stretch>
            <a:fillRect/>
          </a:stretch>
        </p:blipFill>
        <p:spPr>
          <a:xfrm>
            <a:off x="8939212" y="2776538"/>
            <a:ext cx="2143125" cy="2133600"/>
          </a:xfrm>
          <a:prstGeom prst="rect">
            <a:avLst/>
          </a:prstGeom>
        </p:spPr>
      </p:pic>
    </p:spTree>
    <p:extLst>
      <p:ext uri="{BB962C8B-B14F-4D97-AF65-F5344CB8AC3E}">
        <p14:creationId xmlns:p14="http://schemas.microsoft.com/office/powerpoint/2010/main" val="1135005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3134" y="1071071"/>
            <a:ext cx="9479666" cy="5262979"/>
          </a:xfrm>
          <a:prstGeom prst="rect">
            <a:avLst/>
          </a:prstGeom>
        </p:spPr>
        <p:txBody>
          <a:bodyPr wrap="square">
            <a:spAutoFit/>
          </a:bodyPr>
          <a:lstStyle/>
          <a:p>
            <a:endParaRPr lang="en-GB" sz="2800" dirty="0"/>
          </a:p>
          <a:p>
            <a:r>
              <a:rPr lang="en-GB" sz="2800" dirty="0"/>
              <a:t>For example, stage one would involve mixing sufficient dough for 500 granary loaves. Stage two might require leaving the dough to rise for a period of time. </a:t>
            </a:r>
          </a:p>
          <a:p>
            <a:endParaRPr lang="en-GB" sz="2800" dirty="0"/>
          </a:p>
          <a:p>
            <a:endParaRPr lang="en-GB" sz="2800" dirty="0"/>
          </a:p>
          <a:p>
            <a:endParaRPr lang="en-GB" sz="2800" dirty="0"/>
          </a:p>
          <a:p>
            <a:endParaRPr lang="en-GB" sz="2800" dirty="0"/>
          </a:p>
          <a:p>
            <a:r>
              <a:rPr lang="en-GB" sz="2800" dirty="0"/>
              <a:t>Stage three would be to divide the dough into loaves, stage four to bake the loaves, stage five to slice the loaves and stage six would be the packaging. Batch production is also often used by potters and furniture manufacturers.</a:t>
            </a:r>
          </a:p>
        </p:txBody>
      </p:sp>
      <p:sp>
        <p:nvSpPr>
          <p:cNvPr id="3" name="Rectangle 2"/>
          <p:cNvSpPr/>
          <p:nvPr/>
        </p:nvSpPr>
        <p:spPr>
          <a:xfrm>
            <a:off x="1970852" y="235709"/>
            <a:ext cx="787991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Batc</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 production example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1970852" y="3088342"/>
            <a:ext cx="3905250" cy="1171575"/>
          </a:xfrm>
          <a:prstGeom prst="rect">
            <a:avLst/>
          </a:prstGeom>
        </p:spPr>
      </p:pic>
      <p:pic>
        <p:nvPicPr>
          <p:cNvPr id="6" name="Picture 5"/>
          <p:cNvPicPr>
            <a:picLocks noChangeAspect="1"/>
          </p:cNvPicPr>
          <p:nvPr/>
        </p:nvPicPr>
        <p:blipFill>
          <a:blip r:embed="rId3"/>
          <a:stretch>
            <a:fillRect/>
          </a:stretch>
        </p:blipFill>
        <p:spPr>
          <a:xfrm>
            <a:off x="7183768" y="2491581"/>
            <a:ext cx="2666998" cy="1768336"/>
          </a:xfrm>
          <a:prstGeom prst="rect">
            <a:avLst/>
          </a:prstGeom>
        </p:spPr>
      </p:pic>
    </p:spTree>
    <p:extLst>
      <p:ext uri="{BB962C8B-B14F-4D97-AF65-F5344CB8AC3E}">
        <p14:creationId xmlns:p14="http://schemas.microsoft.com/office/powerpoint/2010/main" val="1252636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6640" y="1267292"/>
            <a:ext cx="9016678" cy="5262979"/>
          </a:xfrm>
          <a:prstGeom prst="rect">
            <a:avLst/>
          </a:prstGeom>
        </p:spPr>
        <p:txBody>
          <a:bodyPr wrap="square">
            <a:spAutoFit/>
          </a:bodyPr>
          <a:lstStyle/>
          <a:p>
            <a:r>
              <a:rPr lang="en-GB" sz="2800" dirty="0"/>
              <a:t>Batch production will have lower unit costs and higher output than job production. </a:t>
            </a:r>
            <a:r>
              <a:rPr lang="en-GB" sz="2800" b="1" dirty="0"/>
              <a:t>Employees are likely to be semi-skilled and there can be a reliance on capital investment.</a:t>
            </a:r>
          </a:p>
          <a:p>
            <a:endParaRPr lang="en-GB" sz="2800" dirty="0"/>
          </a:p>
          <a:p>
            <a:endParaRPr lang="en-GB" sz="2800" dirty="0"/>
          </a:p>
          <a:p>
            <a:endParaRPr lang="en-GB" sz="2800" dirty="0"/>
          </a:p>
          <a:p>
            <a:endParaRPr lang="en-GB" sz="2800" dirty="0"/>
          </a:p>
          <a:p>
            <a:endParaRPr lang="en-GB" sz="2800" dirty="0"/>
          </a:p>
          <a:p>
            <a:r>
              <a:rPr lang="en-GB" sz="2800" dirty="0"/>
              <a:t> Batch production allows businesses to aim at niche markets, using the same assets or capital equipment to produce a range of goods. </a:t>
            </a:r>
            <a:endParaRPr lang="en-GB" sz="2800" dirty="0"/>
          </a:p>
        </p:txBody>
      </p:sp>
      <p:pic>
        <p:nvPicPr>
          <p:cNvPr id="3" name="Picture 2"/>
          <p:cNvPicPr>
            <a:picLocks noChangeAspect="1"/>
          </p:cNvPicPr>
          <p:nvPr/>
        </p:nvPicPr>
        <p:blipFill>
          <a:blip r:embed="rId2"/>
          <a:stretch>
            <a:fillRect/>
          </a:stretch>
        </p:blipFill>
        <p:spPr>
          <a:xfrm>
            <a:off x="3525753" y="480032"/>
            <a:ext cx="4883319" cy="640135"/>
          </a:xfrm>
          <a:prstGeom prst="rect">
            <a:avLst/>
          </a:prstGeom>
        </p:spPr>
      </p:pic>
      <p:pic>
        <p:nvPicPr>
          <p:cNvPr id="5" name="Picture 4"/>
          <p:cNvPicPr>
            <a:picLocks noChangeAspect="1"/>
          </p:cNvPicPr>
          <p:nvPr/>
        </p:nvPicPr>
        <p:blipFill>
          <a:blip r:embed="rId3"/>
          <a:stretch>
            <a:fillRect/>
          </a:stretch>
        </p:blipFill>
        <p:spPr>
          <a:xfrm>
            <a:off x="7488382" y="2857500"/>
            <a:ext cx="1841380" cy="1841380"/>
          </a:xfrm>
          <a:prstGeom prst="rect">
            <a:avLst/>
          </a:prstGeom>
        </p:spPr>
      </p:pic>
      <p:pic>
        <p:nvPicPr>
          <p:cNvPr id="6" name="Picture 5"/>
          <p:cNvPicPr>
            <a:picLocks noChangeAspect="1"/>
          </p:cNvPicPr>
          <p:nvPr/>
        </p:nvPicPr>
        <p:blipFill>
          <a:blip r:embed="rId4"/>
          <a:stretch>
            <a:fillRect/>
          </a:stretch>
        </p:blipFill>
        <p:spPr>
          <a:xfrm>
            <a:off x="2652713" y="3098680"/>
            <a:ext cx="2857500" cy="1600200"/>
          </a:xfrm>
          <a:prstGeom prst="rect">
            <a:avLst/>
          </a:prstGeom>
        </p:spPr>
      </p:pic>
    </p:spTree>
    <p:extLst>
      <p:ext uri="{BB962C8B-B14F-4D97-AF65-F5344CB8AC3E}">
        <p14:creationId xmlns:p14="http://schemas.microsoft.com/office/powerpoint/2010/main" val="3472440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2555" y="1481470"/>
            <a:ext cx="8692587" cy="4832092"/>
          </a:xfrm>
          <a:prstGeom prst="rect">
            <a:avLst/>
          </a:prstGeom>
        </p:spPr>
        <p:txBody>
          <a:bodyPr wrap="square">
            <a:spAutoFit/>
          </a:bodyPr>
          <a:lstStyle/>
          <a:p>
            <a:r>
              <a:rPr lang="en-GB" sz="2800" dirty="0"/>
              <a:t>Time is lost when machines have to be reset for new production and the business may not be equipped to deal with large scale orders.</a:t>
            </a:r>
          </a:p>
          <a:p>
            <a:endParaRPr lang="en-GB" sz="2800" dirty="0"/>
          </a:p>
          <a:p>
            <a:endParaRPr lang="en-GB" sz="2800" dirty="0"/>
          </a:p>
          <a:p>
            <a:endParaRPr lang="en-GB" sz="2800" dirty="0"/>
          </a:p>
          <a:p>
            <a:endParaRPr lang="en-GB" sz="2800" dirty="0"/>
          </a:p>
          <a:p>
            <a:endParaRPr lang="en-GB" sz="2800" dirty="0"/>
          </a:p>
          <a:p>
            <a:endParaRPr lang="en-GB" sz="2800" b="1" dirty="0"/>
          </a:p>
          <a:p>
            <a:r>
              <a:rPr lang="en-GB" sz="2800" b="1" dirty="0"/>
              <a:t>However, some economies of scale will be gained when compared with job production. </a:t>
            </a:r>
            <a:endParaRPr lang="en-GB" sz="2800" b="1" dirty="0"/>
          </a:p>
        </p:txBody>
      </p:sp>
      <p:pic>
        <p:nvPicPr>
          <p:cNvPr id="3" name="Picture 2"/>
          <p:cNvPicPr>
            <a:picLocks noChangeAspect="1"/>
          </p:cNvPicPr>
          <p:nvPr/>
        </p:nvPicPr>
        <p:blipFill>
          <a:blip r:embed="rId2"/>
          <a:stretch>
            <a:fillRect/>
          </a:stretch>
        </p:blipFill>
        <p:spPr>
          <a:xfrm>
            <a:off x="3597190" y="508607"/>
            <a:ext cx="4883319" cy="640135"/>
          </a:xfrm>
          <a:prstGeom prst="rect">
            <a:avLst/>
          </a:prstGeom>
        </p:spPr>
      </p:pic>
      <p:pic>
        <p:nvPicPr>
          <p:cNvPr id="4" name="Picture 3"/>
          <p:cNvPicPr>
            <a:picLocks noChangeAspect="1"/>
          </p:cNvPicPr>
          <p:nvPr/>
        </p:nvPicPr>
        <p:blipFill>
          <a:blip r:embed="rId3"/>
          <a:stretch>
            <a:fillRect/>
          </a:stretch>
        </p:blipFill>
        <p:spPr>
          <a:xfrm>
            <a:off x="7294646" y="2747962"/>
            <a:ext cx="2371725" cy="1933575"/>
          </a:xfrm>
          <a:prstGeom prst="rect">
            <a:avLst/>
          </a:prstGeom>
        </p:spPr>
      </p:pic>
      <p:pic>
        <p:nvPicPr>
          <p:cNvPr id="5" name="Picture 4"/>
          <p:cNvPicPr>
            <a:picLocks noChangeAspect="1"/>
          </p:cNvPicPr>
          <p:nvPr/>
        </p:nvPicPr>
        <p:blipFill>
          <a:blip r:embed="rId4"/>
          <a:stretch>
            <a:fillRect/>
          </a:stretch>
        </p:blipFill>
        <p:spPr>
          <a:xfrm>
            <a:off x="2843212" y="3253447"/>
            <a:ext cx="2619375" cy="1743075"/>
          </a:xfrm>
          <a:prstGeom prst="rect">
            <a:avLst/>
          </a:prstGeom>
        </p:spPr>
      </p:pic>
    </p:spTree>
    <p:extLst>
      <p:ext uri="{BB962C8B-B14F-4D97-AF65-F5344CB8AC3E}">
        <p14:creationId xmlns:p14="http://schemas.microsoft.com/office/powerpoint/2010/main" val="1319113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0212" y="1569213"/>
            <a:ext cx="9001125" cy="4678204"/>
          </a:xfrm>
          <a:prstGeom prst="rect">
            <a:avLst/>
          </a:prstGeom>
        </p:spPr>
        <p:txBody>
          <a:bodyPr wrap="square">
            <a:spAutoFit/>
          </a:bodyPr>
          <a:lstStyle/>
          <a:p>
            <a:r>
              <a:rPr lang="en-GB" sz="2800" dirty="0"/>
              <a:t>Flow production involves the production of products on production lines. </a:t>
            </a:r>
          </a:p>
          <a:p>
            <a:endParaRPr lang="en-GB" sz="2800" dirty="0"/>
          </a:p>
          <a:p>
            <a:endParaRPr lang="en-GB" sz="2800" dirty="0"/>
          </a:p>
          <a:p>
            <a:endParaRPr lang="en-GB" sz="2800" dirty="0"/>
          </a:p>
          <a:p>
            <a:endParaRPr lang="en-GB" sz="2800" dirty="0"/>
          </a:p>
          <a:p>
            <a:endParaRPr lang="en-GB" sz="2800" dirty="0"/>
          </a:p>
          <a:p>
            <a:r>
              <a:rPr lang="en-GB" sz="2800" b="1" dirty="0"/>
              <a:t>There is a continuous process – the product flows from one stage of production to the next.</a:t>
            </a:r>
            <a:r>
              <a:rPr lang="en-GB" sz="2800" dirty="0"/>
              <a:t> This method allows identical products to be made in large volumes. </a:t>
            </a:r>
          </a:p>
          <a:p>
            <a:endParaRPr lang="en-GB" dirty="0"/>
          </a:p>
        </p:txBody>
      </p:sp>
      <p:sp>
        <p:nvSpPr>
          <p:cNvPr id="5" name="Rectangle 4"/>
          <p:cNvSpPr/>
          <p:nvPr/>
        </p:nvSpPr>
        <p:spPr>
          <a:xfrm>
            <a:off x="2333390" y="460146"/>
            <a:ext cx="7274556"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Flow or mass production</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7" name="Picture 6"/>
          <p:cNvPicPr>
            <a:picLocks noChangeAspect="1"/>
          </p:cNvPicPr>
          <p:nvPr/>
        </p:nvPicPr>
        <p:blipFill>
          <a:blip r:embed="rId2"/>
          <a:stretch>
            <a:fillRect/>
          </a:stretch>
        </p:blipFill>
        <p:spPr>
          <a:xfrm>
            <a:off x="6543674" y="2638424"/>
            <a:ext cx="2847975" cy="1600200"/>
          </a:xfrm>
          <a:prstGeom prst="rect">
            <a:avLst/>
          </a:prstGeom>
        </p:spPr>
      </p:pic>
      <p:pic>
        <p:nvPicPr>
          <p:cNvPr id="8" name="Picture 7"/>
          <p:cNvPicPr>
            <a:picLocks noChangeAspect="1"/>
          </p:cNvPicPr>
          <p:nvPr/>
        </p:nvPicPr>
        <p:blipFill>
          <a:blip r:embed="rId3"/>
          <a:stretch>
            <a:fillRect/>
          </a:stretch>
        </p:blipFill>
        <p:spPr>
          <a:xfrm>
            <a:off x="1700212" y="2762249"/>
            <a:ext cx="3095625" cy="1476375"/>
          </a:xfrm>
          <a:prstGeom prst="rect">
            <a:avLst/>
          </a:prstGeom>
        </p:spPr>
      </p:pic>
    </p:spTree>
    <p:extLst>
      <p:ext uri="{BB962C8B-B14F-4D97-AF65-F5344CB8AC3E}">
        <p14:creationId xmlns:p14="http://schemas.microsoft.com/office/powerpoint/2010/main" val="4034645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6837" y="571498"/>
            <a:ext cx="9143999" cy="5693866"/>
          </a:xfrm>
          <a:prstGeom prst="rect">
            <a:avLst/>
          </a:prstGeom>
        </p:spPr>
        <p:txBody>
          <a:bodyPr wrap="square">
            <a:spAutoFit/>
          </a:bodyPr>
          <a:lstStyle/>
          <a:p>
            <a:endParaRPr lang="en-GB" sz="2800" dirty="0"/>
          </a:p>
          <a:p>
            <a:endParaRPr lang="en-GB" sz="2800" dirty="0"/>
          </a:p>
          <a:p>
            <a:r>
              <a:rPr lang="en-GB" sz="2800" dirty="0"/>
              <a:t>The production process is broken down into a number of small, simple tasks enabling machines or robots to be utilised.</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 The production of the products is much faster than job or batch production so a business can meet the demand of large quantities.</a:t>
            </a:r>
          </a:p>
        </p:txBody>
      </p:sp>
      <p:pic>
        <p:nvPicPr>
          <p:cNvPr id="5" name="Picture 4"/>
          <p:cNvPicPr>
            <a:picLocks noChangeAspect="1"/>
          </p:cNvPicPr>
          <p:nvPr/>
        </p:nvPicPr>
        <p:blipFill>
          <a:blip r:embed="rId2"/>
          <a:stretch>
            <a:fillRect/>
          </a:stretch>
        </p:blipFill>
        <p:spPr>
          <a:xfrm>
            <a:off x="2436382" y="408594"/>
            <a:ext cx="7004911" cy="640135"/>
          </a:xfrm>
          <a:prstGeom prst="rect">
            <a:avLst/>
          </a:prstGeom>
        </p:spPr>
      </p:pic>
      <p:pic>
        <p:nvPicPr>
          <p:cNvPr id="6" name="Picture 5"/>
          <p:cNvPicPr>
            <a:picLocks noChangeAspect="1"/>
          </p:cNvPicPr>
          <p:nvPr/>
        </p:nvPicPr>
        <p:blipFill>
          <a:blip r:embed="rId3"/>
          <a:stretch>
            <a:fillRect/>
          </a:stretch>
        </p:blipFill>
        <p:spPr>
          <a:xfrm>
            <a:off x="6796087" y="2775494"/>
            <a:ext cx="2857500" cy="1600200"/>
          </a:xfrm>
          <a:prstGeom prst="rect">
            <a:avLst/>
          </a:prstGeom>
        </p:spPr>
      </p:pic>
      <p:pic>
        <p:nvPicPr>
          <p:cNvPr id="7" name="Picture 6"/>
          <p:cNvPicPr>
            <a:picLocks noChangeAspect="1"/>
          </p:cNvPicPr>
          <p:nvPr/>
        </p:nvPicPr>
        <p:blipFill>
          <a:blip r:embed="rId4"/>
          <a:stretch>
            <a:fillRect/>
          </a:stretch>
        </p:blipFill>
        <p:spPr>
          <a:xfrm>
            <a:off x="2128838" y="2775494"/>
            <a:ext cx="3119437" cy="1871662"/>
          </a:xfrm>
          <a:prstGeom prst="rect">
            <a:avLst/>
          </a:prstGeom>
        </p:spPr>
      </p:pic>
    </p:spTree>
    <p:extLst>
      <p:ext uri="{BB962C8B-B14F-4D97-AF65-F5344CB8AC3E}">
        <p14:creationId xmlns:p14="http://schemas.microsoft.com/office/powerpoint/2010/main" val="1955182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1612" y="1326326"/>
            <a:ext cx="9601201" cy="4832092"/>
          </a:xfrm>
          <a:prstGeom prst="rect">
            <a:avLst/>
          </a:prstGeom>
        </p:spPr>
        <p:txBody>
          <a:bodyPr wrap="square">
            <a:spAutoFit/>
          </a:bodyPr>
          <a:lstStyle/>
          <a:p>
            <a:r>
              <a:rPr lang="en-GB" sz="2800" dirty="0"/>
              <a:t>Workers, when used, can be unskilled or have skills limited to particular simple tasks. </a:t>
            </a:r>
            <a:r>
              <a:rPr lang="en-GB" sz="2800" b="1" dirty="0"/>
              <a:t>This can lower labour costs, although motivation can become difficult. </a:t>
            </a:r>
          </a:p>
          <a:p>
            <a:endParaRPr lang="en-GB" sz="2800" dirty="0"/>
          </a:p>
          <a:p>
            <a:endParaRPr lang="en-GB" sz="2800" dirty="0"/>
          </a:p>
          <a:p>
            <a:endParaRPr lang="en-GB" sz="2800" dirty="0"/>
          </a:p>
          <a:p>
            <a:endParaRPr lang="en-GB" sz="2800" dirty="0"/>
          </a:p>
          <a:p>
            <a:endParaRPr lang="en-GB" sz="2800" dirty="0"/>
          </a:p>
          <a:p>
            <a:r>
              <a:rPr lang="en-GB" sz="2800" dirty="0"/>
              <a:t>There are often large amounts of capital investment involved through high set-up costs – production line machines/robotics can be very expensive. </a:t>
            </a:r>
            <a:endParaRPr lang="en-GB" sz="2800" dirty="0"/>
          </a:p>
        </p:txBody>
      </p:sp>
      <p:pic>
        <p:nvPicPr>
          <p:cNvPr id="5" name="Picture 4"/>
          <p:cNvPicPr>
            <a:picLocks noChangeAspect="1"/>
          </p:cNvPicPr>
          <p:nvPr/>
        </p:nvPicPr>
        <p:blipFill>
          <a:blip r:embed="rId2"/>
          <a:stretch>
            <a:fillRect/>
          </a:stretch>
        </p:blipFill>
        <p:spPr>
          <a:xfrm>
            <a:off x="2593544" y="451457"/>
            <a:ext cx="7004911" cy="640135"/>
          </a:xfrm>
          <a:prstGeom prst="rect">
            <a:avLst/>
          </a:prstGeom>
        </p:spPr>
      </p:pic>
      <p:pic>
        <p:nvPicPr>
          <p:cNvPr id="6" name="Picture 5"/>
          <p:cNvPicPr>
            <a:picLocks noChangeAspect="1"/>
          </p:cNvPicPr>
          <p:nvPr/>
        </p:nvPicPr>
        <p:blipFill>
          <a:blip r:embed="rId3"/>
          <a:stretch>
            <a:fillRect/>
          </a:stretch>
        </p:blipFill>
        <p:spPr>
          <a:xfrm>
            <a:off x="7262812" y="2476500"/>
            <a:ext cx="2466975" cy="1847850"/>
          </a:xfrm>
          <a:prstGeom prst="rect">
            <a:avLst/>
          </a:prstGeom>
        </p:spPr>
      </p:pic>
      <p:pic>
        <p:nvPicPr>
          <p:cNvPr id="7" name="Picture 6"/>
          <p:cNvPicPr>
            <a:picLocks noChangeAspect="1"/>
          </p:cNvPicPr>
          <p:nvPr/>
        </p:nvPicPr>
        <p:blipFill>
          <a:blip r:embed="rId4"/>
          <a:stretch>
            <a:fillRect/>
          </a:stretch>
        </p:blipFill>
        <p:spPr>
          <a:xfrm>
            <a:off x="2593544" y="2809875"/>
            <a:ext cx="3009900" cy="1514475"/>
          </a:xfrm>
          <a:prstGeom prst="rect">
            <a:avLst/>
          </a:prstGeom>
        </p:spPr>
      </p:pic>
    </p:spTree>
    <p:extLst>
      <p:ext uri="{BB962C8B-B14F-4D97-AF65-F5344CB8AC3E}">
        <p14:creationId xmlns:p14="http://schemas.microsoft.com/office/powerpoint/2010/main" val="3690314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5876" y="1604486"/>
            <a:ext cx="9429750" cy="4832092"/>
          </a:xfrm>
          <a:prstGeom prst="rect">
            <a:avLst/>
          </a:prstGeom>
        </p:spPr>
        <p:txBody>
          <a:bodyPr wrap="square">
            <a:spAutoFit/>
          </a:bodyPr>
          <a:lstStyle/>
          <a:p>
            <a:r>
              <a:rPr lang="en-GB" sz="2800" b="1" dirty="0"/>
              <a:t>Also breakdowns and hold-ups can be very expensive. </a:t>
            </a:r>
            <a:r>
              <a:rPr lang="en-GB" sz="2800" dirty="0"/>
              <a:t>However, unit costs are low and businesses will benefit from economies of scale, thereby reducing costs.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The products produced through flow production are identical and this method does not allow for a wide product range. </a:t>
            </a:r>
            <a:endParaRPr lang="en-GB" sz="2800" dirty="0"/>
          </a:p>
        </p:txBody>
      </p:sp>
      <p:pic>
        <p:nvPicPr>
          <p:cNvPr id="5" name="Picture 4"/>
          <p:cNvPicPr>
            <a:picLocks noChangeAspect="1"/>
          </p:cNvPicPr>
          <p:nvPr/>
        </p:nvPicPr>
        <p:blipFill>
          <a:blip r:embed="rId2"/>
          <a:stretch>
            <a:fillRect/>
          </a:stretch>
        </p:blipFill>
        <p:spPr>
          <a:xfrm>
            <a:off x="2593544" y="551470"/>
            <a:ext cx="7004911" cy="640135"/>
          </a:xfrm>
          <a:prstGeom prst="rect">
            <a:avLst/>
          </a:prstGeom>
        </p:spPr>
      </p:pic>
      <p:pic>
        <p:nvPicPr>
          <p:cNvPr id="6" name="Picture 5"/>
          <p:cNvPicPr>
            <a:picLocks noChangeAspect="1"/>
          </p:cNvPicPr>
          <p:nvPr/>
        </p:nvPicPr>
        <p:blipFill>
          <a:blip r:embed="rId3"/>
          <a:stretch>
            <a:fillRect/>
          </a:stretch>
        </p:blipFill>
        <p:spPr>
          <a:xfrm>
            <a:off x="8398305" y="2952601"/>
            <a:ext cx="2400300" cy="1905000"/>
          </a:xfrm>
          <a:prstGeom prst="rect">
            <a:avLst/>
          </a:prstGeom>
        </p:spPr>
      </p:pic>
      <p:pic>
        <p:nvPicPr>
          <p:cNvPr id="7" name="Picture 6"/>
          <p:cNvPicPr>
            <a:picLocks noChangeAspect="1"/>
          </p:cNvPicPr>
          <p:nvPr/>
        </p:nvPicPr>
        <p:blipFill>
          <a:blip r:embed="rId4"/>
          <a:stretch>
            <a:fillRect/>
          </a:stretch>
        </p:blipFill>
        <p:spPr>
          <a:xfrm>
            <a:off x="1914526" y="3259805"/>
            <a:ext cx="5581650" cy="1781014"/>
          </a:xfrm>
          <a:prstGeom prst="rect">
            <a:avLst/>
          </a:prstGeom>
        </p:spPr>
      </p:pic>
    </p:spTree>
    <p:extLst>
      <p:ext uri="{BB962C8B-B14F-4D97-AF65-F5344CB8AC3E}">
        <p14:creationId xmlns:p14="http://schemas.microsoft.com/office/powerpoint/2010/main" val="2460684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1971" y="1864161"/>
            <a:ext cx="7903466" cy="4832092"/>
          </a:xfrm>
          <a:prstGeom prst="rect">
            <a:avLst/>
          </a:prstGeom>
        </p:spPr>
        <p:txBody>
          <a:bodyPr wrap="square">
            <a:spAutoFit/>
          </a:bodyPr>
          <a:lstStyle/>
          <a:p>
            <a:r>
              <a:rPr lang="en-GB" sz="2800" dirty="0"/>
              <a:t>• the product being produced;</a:t>
            </a:r>
          </a:p>
          <a:p>
            <a:r>
              <a:rPr lang="en-GB" sz="2800" dirty="0"/>
              <a:t> </a:t>
            </a:r>
          </a:p>
          <a:p>
            <a:endParaRPr lang="en-GB" sz="2800" dirty="0"/>
          </a:p>
          <a:p>
            <a:r>
              <a:rPr lang="en-GB" sz="2800" dirty="0"/>
              <a:t>• the cost of labour; </a:t>
            </a:r>
          </a:p>
          <a:p>
            <a:endParaRPr lang="en-GB" sz="2800" dirty="0"/>
          </a:p>
          <a:p>
            <a:endParaRPr lang="en-GB" sz="2800" dirty="0"/>
          </a:p>
          <a:p>
            <a:r>
              <a:rPr lang="en-GB" sz="2800" dirty="0"/>
              <a:t>• the cost of capital; </a:t>
            </a:r>
          </a:p>
          <a:p>
            <a:endParaRPr lang="en-GB" sz="2800" dirty="0"/>
          </a:p>
          <a:p>
            <a:endParaRPr lang="en-GB" sz="2800" dirty="0"/>
          </a:p>
          <a:p>
            <a:r>
              <a:rPr lang="en-GB" sz="2800" dirty="0"/>
              <a:t>• the availability of money for investment; </a:t>
            </a:r>
          </a:p>
          <a:p>
            <a:endParaRPr lang="en-GB" sz="2800" dirty="0"/>
          </a:p>
        </p:txBody>
      </p:sp>
      <p:sp>
        <p:nvSpPr>
          <p:cNvPr id="3" name="Rectangle 2"/>
          <p:cNvSpPr/>
          <p:nvPr/>
        </p:nvSpPr>
        <p:spPr>
          <a:xfrm>
            <a:off x="1812034" y="109835"/>
            <a:ext cx="9310882" cy="1754326"/>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Type of production will depend </a:t>
            </a:r>
          </a:p>
          <a:p>
            <a:pPr algn="ctr"/>
            <a:r>
              <a:rPr lang="en-GB"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on a number of factors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586538" y="1673593"/>
            <a:ext cx="3128962" cy="2643433"/>
          </a:xfrm>
          <a:prstGeom prst="rect">
            <a:avLst/>
          </a:prstGeom>
        </p:spPr>
      </p:pic>
      <p:pic>
        <p:nvPicPr>
          <p:cNvPr id="5" name="Picture 4"/>
          <p:cNvPicPr>
            <a:picLocks noChangeAspect="1"/>
          </p:cNvPicPr>
          <p:nvPr/>
        </p:nvPicPr>
        <p:blipFill>
          <a:blip r:embed="rId3"/>
          <a:stretch>
            <a:fillRect/>
          </a:stretch>
        </p:blipFill>
        <p:spPr>
          <a:xfrm>
            <a:off x="8704708" y="4317026"/>
            <a:ext cx="2428875" cy="1885950"/>
          </a:xfrm>
          <a:prstGeom prst="rect">
            <a:avLst/>
          </a:prstGeom>
        </p:spPr>
      </p:pic>
    </p:spTree>
    <p:extLst>
      <p:ext uri="{BB962C8B-B14F-4D97-AF65-F5344CB8AC3E}">
        <p14:creationId xmlns:p14="http://schemas.microsoft.com/office/powerpoint/2010/main" val="1703620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6362" y="1885862"/>
            <a:ext cx="6096000" cy="4401205"/>
          </a:xfrm>
          <a:prstGeom prst="rect">
            <a:avLst/>
          </a:prstGeom>
        </p:spPr>
        <p:txBody>
          <a:bodyPr>
            <a:spAutoFit/>
          </a:bodyPr>
          <a:lstStyle/>
          <a:p>
            <a:pPr marL="285750" indent="-285750">
              <a:buFont typeface="Arial" panose="020B0604020202020204" pitchFamily="34" charset="0"/>
              <a:buChar char="•"/>
            </a:pPr>
            <a:r>
              <a:rPr lang="en-GB" sz="2800" dirty="0"/>
              <a:t>technology;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r>
              <a:rPr lang="en-GB" sz="2800" dirty="0"/>
              <a:t>• the skills of labour; </a:t>
            </a:r>
          </a:p>
          <a:p>
            <a:endParaRPr lang="en-GB" sz="2800" dirty="0"/>
          </a:p>
          <a:p>
            <a:endParaRPr lang="en-GB" sz="2800" dirty="0"/>
          </a:p>
          <a:p>
            <a:r>
              <a:rPr lang="en-GB" sz="2800" dirty="0"/>
              <a:t>• the size of the market; </a:t>
            </a:r>
          </a:p>
          <a:p>
            <a:endParaRPr lang="en-GB" sz="2800" dirty="0"/>
          </a:p>
          <a:p>
            <a:endParaRPr lang="en-GB" sz="2800" dirty="0"/>
          </a:p>
          <a:p>
            <a:r>
              <a:rPr lang="en-GB" sz="2800" dirty="0"/>
              <a:t>• customer requirements</a:t>
            </a:r>
            <a:endParaRPr lang="en-GB" sz="2800" dirty="0"/>
          </a:p>
        </p:txBody>
      </p:sp>
      <p:pic>
        <p:nvPicPr>
          <p:cNvPr id="3" name="Picture 2"/>
          <p:cNvPicPr>
            <a:picLocks noChangeAspect="1"/>
          </p:cNvPicPr>
          <p:nvPr/>
        </p:nvPicPr>
        <p:blipFill>
          <a:blip r:embed="rId2"/>
          <a:stretch>
            <a:fillRect/>
          </a:stretch>
        </p:blipFill>
        <p:spPr>
          <a:xfrm>
            <a:off x="1645534" y="294835"/>
            <a:ext cx="8900931" cy="1353429"/>
          </a:xfrm>
          <a:prstGeom prst="rect">
            <a:avLst/>
          </a:prstGeom>
        </p:spPr>
      </p:pic>
      <p:pic>
        <p:nvPicPr>
          <p:cNvPr id="4" name="Picture 3"/>
          <p:cNvPicPr>
            <a:picLocks noChangeAspect="1"/>
          </p:cNvPicPr>
          <p:nvPr/>
        </p:nvPicPr>
        <p:blipFill>
          <a:blip r:embed="rId3"/>
          <a:stretch>
            <a:fillRect/>
          </a:stretch>
        </p:blipFill>
        <p:spPr>
          <a:xfrm>
            <a:off x="5943600" y="2081212"/>
            <a:ext cx="5124450" cy="1666875"/>
          </a:xfrm>
          <a:prstGeom prst="rect">
            <a:avLst/>
          </a:prstGeom>
        </p:spPr>
      </p:pic>
      <p:pic>
        <p:nvPicPr>
          <p:cNvPr id="5" name="Picture 4"/>
          <p:cNvPicPr>
            <a:picLocks noChangeAspect="1"/>
          </p:cNvPicPr>
          <p:nvPr/>
        </p:nvPicPr>
        <p:blipFill>
          <a:blip r:embed="rId4"/>
          <a:stretch>
            <a:fillRect/>
          </a:stretch>
        </p:blipFill>
        <p:spPr>
          <a:xfrm>
            <a:off x="6710363" y="4181035"/>
            <a:ext cx="3590924" cy="2323539"/>
          </a:xfrm>
          <a:prstGeom prst="rect">
            <a:avLst/>
          </a:prstGeom>
        </p:spPr>
      </p:pic>
    </p:spTree>
    <p:extLst>
      <p:ext uri="{BB962C8B-B14F-4D97-AF65-F5344CB8AC3E}">
        <p14:creationId xmlns:p14="http://schemas.microsoft.com/office/powerpoint/2010/main" val="3711453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889" y="1737912"/>
            <a:ext cx="11225213" cy="4401205"/>
          </a:xfrm>
          <a:prstGeom prst="rect">
            <a:avLst/>
          </a:prstGeom>
        </p:spPr>
        <p:txBody>
          <a:bodyPr wrap="square">
            <a:spAutoFit/>
          </a:bodyPr>
          <a:lstStyle/>
          <a:p>
            <a:r>
              <a:rPr lang="en-GB" sz="2800" b="1" dirty="0"/>
              <a:t>Job production: </a:t>
            </a:r>
          </a:p>
          <a:p>
            <a:r>
              <a:rPr lang="en-GB" sz="2800" dirty="0">
                <a:hlinkClick r:id="rId2"/>
              </a:rPr>
              <a:t>https://www.youtube.com/watch?v=u2rujM6QKJ8</a:t>
            </a:r>
            <a:endParaRPr lang="en-GB" sz="2800" dirty="0"/>
          </a:p>
          <a:p>
            <a:endParaRPr lang="en-GB" sz="2800" dirty="0"/>
          </a:p>
          <a:p>
            <a:endParaRPr lang="en-GB" sz="2800" dirty="0"/>
          </a:p>
          <a:p>
            <a:r>
              <a:rPr lang="en-GB" sz="2800" b="1" dirty="0"/>
              <a:t>Batch production: </a:t>
            </a:r>
          </a:p>
          <a:p>
            <a:r>
              <a:rPr lang="en-GB" sz="2800" dirty="0"/>
              <a:t>https://www.youtube.com/watch?v=XKGak-4yh-8</a:t>
            </a:r>
          </a:p>
          <a:p>
            <a:endParaRPr lang="en-GB" sz="2800" dirty="0"/>
          </a:p>
          <a:p>
            <a:endParaRPr lang="en-GB" sz="2800" dirty="0"/>
          </a:p>
          <a:p>
            <a:r>
              <a:rPr lang="en-GB" sz="2800" b="1" dirty="0"/>
              <a:t>Mass production:</a:t>
            </a:r>
          </a:p>
          <a:p>
            <a:r>
              <a:rPr lang="en-GB" sz="2800" dirty="0"/>
              <a:t> https://www.youtube.com/watch?v=VreG1iC65Lc</a:t>
            </a:r>
            <a:endParaRPr lang="en-GB" sz="2800" dirty="0"/>
          </a:p>
        </p:txBody>
      </p:sp>
      <p:sp>
        <p:nvSpPr>
          <p:cNvPr id="3" name="Rectangle 2"/>
          <p:cNvSpPr/>
          <p:nvPr/>
        </p:nvSpPr>
        <p:spPr>
          <a:xfrm>
            <a:off x="1880628" y="520485"/>
            <a:ext cx="865935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videos  - Production </a:t>
            </a:r>
          </a:p>
        </p:txBody>
      </p:sp>
    </p:spTree>
    <p:extLst>
      <p:ext uri="{BB962C8B-B14F-4D97-AF65-F5344CB8AC3E}">
        <p14:creationId xmlns:p14="http://schemas.microsoft.com/office/powerpoint/2010/main" val="2796646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7544" y="1661845"/>
            <a:ext cx="6096000" cy="4401205"/>
          </a:xfrm>
          <a:prstGeom prst="rect">
            <a:avLst/>
          </a:prstGeom>
        </p:spPr>
        <p:txBody>
          <a:bodyPr>
            <a:spAutoFit/>
          </a:bodyPr>
          <a:lstStyle/>
          <a:p>
            <a:r>
              <a:rPr lang="en-GB" sz="2800" b="1" u="sng" dirty="0"/>
              <a:t>Raw materials (inputs) </a:t>
            </a:r>
          </a:p>
          <a:p>
            <a:endParaRPr lang="en-GB" sz="2800" dirty="0"/>
          </a:p>
          <a:p>
            <a:r>
              <a:rPr lang="en-GB" sz="2800" dirty="0"/>
              <a:t>Wood – £20 </a:t>
            </a:r>
          </a:p>
          <a:p>
            <a:r>
              <a:rPr lang="en-GB" sz="2800" dirty="0"/>
              <a:t>Brackets – £2 </a:t>
            </a:r>
          </a:p>
          <a:p>
            <a:r>
              <a:rPr lang="en-GB" sz="2800" dirty="0"/>
              <a:t>Screws – £0.50 </a:t>
            </a:r>
          </a:p>
          <a:p>
            <a:r>
              <a:rPr lang="en-GB" sz="2800" dirty="0"/>
              <a:t>Paint – £1 </a:t>
            </a:r>
          </a:p>
          <a:p>
            <a:r>
              <a:rPr lang="en-GB" sz="2800" dirty="0"/>
              <a:t>Varnish – £0.50</a:t>
            </a:r>
          </a:p>
          <a:p>
            <a:endParaRPr lang="en-GB" sz="2800" b="1" dirty="0"/>
          </a:p>
          <a:p>
            <a:endParaRPr lang="en-GB" sz="2800" b="1" dirty="0"/>
          </a:p>
          <a:p>
            <a:r>
              <a:rPr lang="en-GB" sz="2800" b="1" dirty="0"/>
              <a:t>Total raw materials cost = £24</a:t>
            </a:r>
          </a:p>
        </p:txBody>
      </p:sp>
      <p:sp>
        <p:nvSpPr>
          <p:cNvPr id="3" name="Rectangle 2"/>
          <p:cNvSpPr/>
          <p:nvPr/>
        </p:nvSpPr>
        <p:spPr>
          <a:xfrm>
            <a:off x="2420941" y="351456"/>
            <a:ext cx="672305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Manufacturing a table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647747" y="2000250"/>
            <a:ext cx="4315527" cy="2871787"/>
          </a:xfrm>
          <a:prstGeom prst="rect">
            <a:avLst/>
          </a:prstGeom>
        </p:spPr>
      </p:pic>
    </p:spTree>
    <p:extLst>
      <p:ext uri="{BB962C8B-B14F-4D97-AF65-F5344CB8AC3E}">
        <p14:creationId xmlns:p14="http://schemas.microsoft.com/office/powerpoint/2010/main" val="2666495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5900" y="1428661"/>
            <a:ext cx="9401175" cy="4678204"/>
          </a:xfrm>
          <a:prstGeom prst="rect">
            <a:avLst/>
          </a:prstGeom>
        </p:spPr>
        <p:txBody>
          <a:bodyPr wrap="square">
            <a:spAutoFit/>
          </a:bodyPr>
          <a:lstStyle/>
          <a:p>
            <a:r>
              <a:rPr lang="en-GB" sz="2800" b="1" u="sng" dirty="0"/>
              <a:t>Task: </a:t>
            </a:r>
          </a:p>
          <a:p>
            <a:endParaRPr lang="en-GB" sz="2800" dirty="0"/>
          </a:p>
          <a:p>
            <a:r>
              <a:rPr lang="en-GB" sz="2800" dirty="0"/>
              <a:t>Summarise key points from each production method.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b="1" dirty="0"/>
              <a:t>Time: 20 mins </a:t>
            </a:r>
          </a:p>
          <a:p>
            <a:endParaRPr lang="en-GB" dirty="0"/>
          </a:p>
        </p:txBody>
      </p:sp>
      <p:sp>
        <p:nvSpPr>
          <p:cNvPr id="3" name="Rectangle 2"/>
          <p:cNvSpPr/>
          <p:nvPr/>
        </p:nvSpPr>
        <p:spPr>
          <a:xfrm>
            <a:off x="3891995" y="367010"/>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3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5410199" y="3086100"/>
            <a:ext cx="3908440" cy="2838449"/>
          </a:xfrm>
          <a:prstGeom prst="rect">
            <a:avLst/>
          </a:prstGeom>
        </p:spPr>
      </p:pic>
    </p:spTree>
    <p:extLst>
      <p:ext uri="{BB962C8B-B14F-4D97-AF65-F5344CB8AC3E}">
        <p14:creationId xmlns:p14="http://schemas.microsoft.com/office/powerpoint/2010/main" val="3169403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0650" y="1524297"/>
            <a:ext cx="6096000" cy="4401205"/>
          </a:xfrm>
          <a:prstGeom prst="rect">
            <a:avLst/>
          </a:prstGeom>
        </p:spPr>
        <p:txBody>
          <a:bodyPr>
            <a:spAutoFit/>
          </a:bodyPr>
          <a:lstStyle/>
          <a:p>
            <a:r>
              <a:rPr lang="en-GB" sz="2800" b="1" u="sng" dirty="0"/>
              <a:t>Task: </a:t>
            </a:r>
          </a:p>
          <a:p>
            <a:endParaRPr lang="en-GB" sz="2800" dirty="0"/>
          </a:p>
          <a:p>
            <a:r>
              <a:rPr lang="en-GB" sz="2800" dirty="0"/>
              <a:t>Arrange production definition cards.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b="1" dirty="0"/>
              <a:t>Time: 10 mins </a:t>
            </a:r>
          </a:p>
        </p:txBody>
      </p:sp>
      <p:sp>
        <p:nvSpPr>
          <p:cNvPr id="3" name="Rectangle 2"/>
          <p:cNvSpPr/>
          <p:nvPr/>
        </p:nvSpPr>
        <p:spPr>
          <a:xfrm>
            <a:off x="4049158" y="381298"/>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4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5086351" y="3200400"/>
            <a:ext cx="5886449" cy="3129586"/>
          </a:xfrm>
          <a:prstGeom prst="rect">
            <a:avLst/>
          </a:prstGeom>
        </p:spPr>
      </p:pic>
    </p:spTree>
    <p:extLst>
      <p:ext uri="{BB962C8B-B14F-4D97-AF65-F5344CB8AC3E}">
        <p14:creationId xmlns:p14="http://schemas.microsoft.com/office/powerpoint/2010/main" val="3821125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2593" y="1438573"/>
            <a:ext cx="8043862" cy="4401205"/>
          </a:xfrm>
          <a:prstGeom prst="rect">
            <a:avLst/>
          </a:prstGeom>
        </p:spPr>
        <p:txBody>
          <a:bodyPr wrap="square">
            <a:spAutoFit/>
          </a:bodyPr>
          <a:lstStyle/>
          <a:p>
            <a:r>
              <a:rPr lang="en-GB" sz="2800" b="1" u="sng" dirty="0"/>
              <a:t>Task:</a:t>
            </a:r>
          </a:p>
          <a:p>
            <a:endParaRPr lang="en-GB" sz="2800" dirty="0"/>
          </a:p>
          <a:p>
            <a:r>
              <a:rPr lang="en-GB" sz="2800" dirty="0" err="1"/>
              <a:t>Kahoot</a:t>
            </a:r>
            <a:r>
              <a:rPr lang="en-GB" sz="2800" dirty="0"/>
              <a:t> quiz – Added value/ production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b="1" dirty="0"/>
              <a:t>Time: 10 mins </a:t>
            </a:r>
          </a:p>
        </p:txBody>
      </p:sp>
      <p:sp>
        <p:nvSpPr>
          <p:cNvPr id="3" name="Rectangle 2"/>
          <p:cNvSpPr/>
          <p:nvPr/>
        </p:nvSpPr>
        <p:spPr>
          <a:xfrm>
            <a:off x="4206320" y="281285"/>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5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779418" y="3106699"/>
            <a:ext cx="2967037" cy="2967037"/>
          </a:xfrm>
          <a:prstGeom prst="rect">
            <a:avLst/>
          </a:prstGeom>
        </p:spPr>
      </p:pic>
    </p:spTree>
    <p:extLst>
      <p:ext uri="{BB962C8B-B14F-4D97-AF65-F5344CB8AC3E}">
        <p14:creationId xmlns:p14="http://schemas.microsoft.com/office/powerpoint/2010/main" val="2215147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6527" y="1604300"/>
            <a:ext cx="9560689" cy="440120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Introduce the aims and objectives for the session.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Explain added value and calculate added value.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Calculate added value using a new example.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Explain the difference between added value and profit.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Discuss the various methods of production and give examples.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Show a YouTube video on production methods.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Summarise key points from each production method.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Arrange production method definition cards.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Answer the </a:t>
            </a:r>
            <a:r>
              <a:rPr kumimoji="0" lang="en-GB" sz="2800" b="0" i="0" u="none" strike="noStrike" kern="1200" cap="none" spc="0" normalizeH="0" baseline="0" noProof="0" dirty="0" err="1">
                <a:ln>
                  <a:noFill/>
                </a:ln>
                <a:solidFill>
                  <a:prstClr val="black"/>
                </a:solidFill>
                <a:effectLst/>
                <a:uLnTx/>
                <a:uFillTx/>
                <a:latin typeface="Calibri" panose="020F0502020204030204"/>
                <a:ea typeface="+mn-ea"/>
                <a:cs typeface="+mn-cs"/>
              </a:rPr>
              <a:t>Kahoot</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quiz questions.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Introduce the aims and objectives for the session.</a:t>
            </a:r>
          </a:p>
        </p:txBody>
      </p:sp>
      <p:sp>
        <p:nvSpPr>
          <p:cNvPr id="5" name="Rectangle 4"/>
          <p:cNvSpPr/>
          <p:nvPr/>
        </p:nvSpPr>
        <p:spPr>
          <a:xfrm>
            <a:off x="1437195" y="247284"/>
            <a:ext cx="7743466"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Added value/ Production </a:t>
            </a:r>
          </a:p>
        </p:txBody>
      </p:sp>
      <p:pic>
        <p:nvPicPr>
          <p:cNvPr id="6" name="Picture 5"/>
          <p:cNvPicPr>
            <a:picLocks noChangeAspect="1"/>
          </p:cNvPicPr>
          <p:nvPr/>
        </p:nvPicPr>
        <p:blipFill>
          <a:blip r:embed="rId2"/>
          <a:stretch>
            <a:fillRect/>
          </a:stretch>
        </p:blipFill>
        <p:spPr>
          <a:xfrm>
            <a:off x="9320032" y="708949"/>
            <a:ext cx="2466975" cy="1857375"/>
          </a:xfrm>
          <a:prstGeom prst="rect">
            <a:avLst/>
          </a:prstGeom>
        </p:spPr>
      </p:pic>
      <p:pic>
        <p:nvPicPr>
          <p:cNvPr id="7" name="Picture 6"/>
          <p:cNvPicPr>
            <a:picLocks noChangeAspect="1"/>
          </p:cNvPicPr>
          <p:nvPr/>
        </p:nvPicPr>
        <p:blipFill>
          <a:blip r:embed="rId3"/>
          <a:stretch>
            <a:fillRect/>
          </a:stretch>
        </p:blipFill>
        <p:spPr>
          <a:xfrm>
            <a:off x="9183728" y="4362450"/>
            <a:ext cx="2466975" cy="1847850"/>
          </a:xfrm>
          <a:prstGeom prst="rect">
            <a:avLst/>
          </a:prstGeom>
        </p:spPr>
      </p:pic>
    </p:spTree>
    <p:extLst>
      <p:ext uri="{BB962C8B-B14F-4D97-AF65-F5344CB8AC3E}">
        <p14:creationId xmlns:p14="http://schemas.microsoft.com/office/powerpoint/2010/main" val="3424227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4211" y="1300581"/>
            <a:ext cx="8989670" cy="4832092"/>
          </a:xfrm>
          <a:prstGeom prst="rect">
            <a:avLst/>
          </a:prstGeom>
        </p:spPr>
        <p:txBody>
          <a:bodyPr wrap="square">
            <a:spAutoFit/>
          </a:bodyPr>
          <a:lstStyle/>
          <a:p>
            <a:r>
              <a:rPr lang="en-GB" sz="2800" b="1" u="sng" dirty="0"/>
              <a:t>Processes (Carpenter)</a:t>
            </a:r>
          </a:p>
          <a:p>
            <a:endParaRPr lang="en-GB" sz="2800" dirty="0"/>
          </a:p>
          <a:p>
            <a:r>
              <a:rPr lang="en-GB" sz="2800" dirty="0"/>
              <a:t>Cutting </a:t>
            </a:r>
          </a:p>
          <a:p>
            <a:r>
              <a:rPr lang="en-GB" sz="2800" dirty="0"/>
              <a:t>Sanding </a:t>
            </a:r>
          </a:p>
          <a:p>
            <a:r>
              <a:rPr lang="en-GB" sz="2800" dirty="0"/>
              <a:t>Joining </a:t>
            </a:r>
          </a:p>
          <a:p>
            <a:r>
              <a:rPr lang="en-GB" sz="2800" dirty="0"/>
              <a:t>Painting </a:t>
            </a:r>
          </a:p>
          <a:p>
            <a:r>
              <a:rPr lang="en-GB" sz="2800" dirty="0"/>
              <a:t>Varnishing</a:t>
            </a:r>
          </a:p>
          <a:p>
            <a:endParaRPr lang="en-GB" sz="2800" dirty="0"/>
          </a:p>
          <a:p>
            <a:r>
              <a:rPr lang="en-GB" sz="2800" dirty="0"/>
              <a:t>Added value = £80</a:t>
            </a:r>
          </a:p>
          <a:p>
            <a:endParaRPr lang="en-GB" sz="2800" dirty="0"/>
          </a:p>
          <a:p>
            <a:r>
              <a:rPr lang="en-GB" sz="2800" b="1" dirty="0"/>
              <a:t>Finished product output = £24 + £80 = £104</a:t>
            </a:r>
            <a:endParaRPr lang="en-GB" sz="2800" b="1" dirty="0"/>
          </a:p>
        </p:txBody>
      </p:sp>
      <p:pic>
        <p:nvPicPr>
          <p:cNvPr id="3" name="Picture 2"/>
          <p:cNvPicPr>
            <a:picLocks noChangeAspect="1"/>
          </p:cNvPicPr>
          <p:nvPr/>
        </p:nvPicPr>
        <p:blipFill>
          <a:blip r:embed="rId2"/>
          <a:stretch>
            <a:fillRect/>
          </a:stretch>
        </p:blipFill>
        <p:spPr>
          <a:xfrm>
            <a:off x="2834093" y="434121"/>
            <a:ext cx="6309907" cy="646232"/>
          </a:xfrm>
          <a:prstGeom prst="rect">
            <a:avLst/>
          </a:prstGeom>
        </p:spPr>
      </p:pic>
      <p:pic>
        <p:nvPicPr>
          <p:cNvPr id="4" name="Picture 3"/>
          <p:cNvPicPr>
            <a:picLocks noChangeAspect="1"/>
          </p:cNvPicPr>
          <p:nvPr/>
        </p:nvPicPr>
        <p:blipFill>
          <a:blip r:embed="rId3"/>
          <a:stretch>
            <a:fillRect/>
          </a:stretch>
        </p:blipFill>
        <p:spPr>
          <a:xfrm>
            <a:off x="6797640" y="1571626"/>
            <a:ext cx="4146585" cy="2759364"/>
          </a:xfrm>
          <a:prstGeom prst="rect">
            <a:avLst/>
          </a:prstGeom>
        </p:spPr>
      </p:pic>
    </p:spTree>
    <p:extLst>
      <p:ext uri="{BB962C8B-B14F-4D97-AF65-F5344CB8AC3E}">
        <p14:creationId xmlns:p14="http://schemas.microsoft.com/office/powerpoint/2010/main" val="1576870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0880" y="1197057"/>
            <a:ext cx="9349562" cy="4832092"/>
          </a:xfrm>
          <a:prstGeom prst="rect">
            <a:avLst/>
          </a:prstGeom>
        </p:spPr>
        <p:txBody>
          <a:bodyPr wrap="square">
            <a:spAutoFit/>
          </a:bodyPr>
          <a:lstStyle/>
          <a:p>
            <a:r>
              <a:rPr lang="en-GB" sz="2800" dirty="0"/>
              <a:t>In the example a carpenter uses inputs such as wood, screws and other raw materials to make a table. </a:t>
            </a:r>
            <a:r>
              <a:rPr lang="en-GB" sz="2800" b="1" dirty="0"/>
              <a:t>The total cost of all the materials adds up to £24. </a:t>
            </a:r>
          </a:p>
          <a:p>
            <a:endParaRPr lang="en-GB" sz="2800" dirty="0"/>
          </a:p>
          <a:p>
            <a:endParaRPr lang="en-GB" sz="2800" dirty="0"/>
          </a:p>
          <a:p>
            <a:endParaRPr lang="en-GB" sz="2800" dirty="0"/>
          </a:p>
          <a:p>
            <a:endParaRPr lang="en-GB" sz="2800" dirty="0"/>
          </a:p>
          <a:p>
            <a:endParaRPr lang="en-GB" sz="2800" dirty="0"/>
          </a:p>
          <a:p>
            <a:r>
              <a:rPr lang="en-GB" sz="2800" dirty="0"/>
              <a:t>In order to make the table the carpenter has carried out a variety of processes. The final output – the table – is sold for £104. </a:t>
            </a:r>
            <a:r>
              <a:rPr lang="en-GB" sz="2800" b="1" dirty="0"/>
              <a:t>The added value in this case is £80 (£104 – £24 = £80).</a:t>
            </a:r>
          </a:p>
        </p:txBody>
      </p:sp>
      <p:pic>
        <p:nvPicPr>
          <p:cNvPr id="3" name="Picture 2"/>
          <p:cNvPicPr>
            <a:picLocks noChangeAspect="1"/>
          </p:cNvPicPr>
          <p:nvPr/>
        </p:nvPicPr>
        <p:blipFill>
          <a:blip r:embed="rId2"/>
          <a:stretch>
            <a:fillRect/>
          </a:stretch>
        </p:blipFill>
        <p:spPr>
          <a:xfrm>
            <a:off x="2727139" y="362684"/>
            <a:ext cx="6309907" cy="646232"/>
          </a:xfrm>
          <a:prstGeom prst="rect">
            <a:avLst/>
          </a:prstGeom>
        </p:spPr>
      </p:pic>
      <p:pic>
        <p:nvPicPr>
          <p:cNvPr id="4" name="Picture 3"/>
          <p:cNvPicPr>
            <a:picLocks noChangeAspect="1"/>
          </p:cNvPicPr>
          <p:nvPr/>
        </p:nvPicPr>
        <p:blipFill>
          <a:blip r:embed="rId3"/>
          <a:stretch>
            <a:fillRect/>
          </a:stretch>
        </p:blipFill>
        <p:spPr>
          <a:xfrm>
            <a:off x="2528888" y="2752101"/>
            <a:ext cx="2434235" cy="1619873"/>
          </a:xfrm>
          <a:prstGeom prst="rect">
            <a:avLst/>
          </a:prstGeom>
        </p:spPr>
      </p:pic>
      <p:pic>
        <p:nvPicPr>
          <p:cNvPr id="5" name="Picture 4"/>
          <p:cNvPicPr>
            <a:picLocks noChangeAspect="1"/>
          </p:cNvPicPr>
          <p:nvPr/>
        </p:nvPicPr>
        <p:blipFill>
          <a:blip r:embed="rId4"/>
          <a:stretch>
            <a:fillRect/>
          </a:stretch>
        </p:blipFill>
        <p:spPr>
          <a:xfrm>
            <a:off x="6600825" y="2284975"/>
            <a:ext cx="2957512" cy="2167337"/>
          </a:xfrm>
          <a:prstGeom prst="rect">
            <a:avLst/>
          </a:prstGeom>
        </p:spPr>
      </p:pic>
    </p:spTree>
    <p:extLst>
      <p:ext uri="{BB962C8B-B14F-4D97-AF65-F5344CB8AC3E}">
        <p14:creationId xmlns:p14="http://schemas.microsoft.com/office/powerpoint/2010/main" val="2727434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0109" y="1455610"/>
            <a:ext cx="9186440" cy="3108543"/>
          </a:xfrm>
          <a:prstGeom prst="rect">
            <a:avLst/>
          </a:prstGeom>
        </p:spPr>
        <p:txBody>
          <a:bodyPr wrap="square">
            <a:spAutoFit/>
          </a:bodyPr>
          <a:lstStyle/>
          <a:p>
            <a:r>
              <a:rPr lang="en-GB" sz="2800" b="1" dirty="0"/>
              <a:t>Added value is not to be confused with profit</a:t>
            </a:r>
            <a:r>
              <a:rPr lang="en-GB" sz="2800" dirty="0"/>
              <a:t>. </a:t>
            </a:r>
          </a:p>
          <a:p>
            <a:endParaRPr lang="en-GB" sz="2800" dirty="0"/>
          </a:p>
          <a:p>
            <a:r>
              <a:rPr lang="en-GB" sz="2800" dirty="0"/>
              <a:t>Out of the £80 added value in this example the wages of the carpenter plus any overheads his business may have, such as transport and insurance, must be deducted.</a:t>
            </a:r>
          </a:p>
          <a:p>
            <a:endParaRPr lang="en-GB" sz="2800" dirty="0"/>
          </a:p>
          <a:p>
            <a:r>
              <a:rPr lang="en-GB" sz="2800" dirty="0"/>
              <a:t>Then a profit figure can be calculated. </a:t>
            </a:r>
          </a:p>
        </p:txBody>
      </p:sp>
      <p:sp>
        <p:nvSpPr>
          <p:cNvPr id="3" name="Rectangle 2"/>
          <p:cNvSpPr/>
          <p:nvPr/>
        </p:nvSpPr>
        <p:spPr>
          <a:xfrm>
            <a:off x="2263730" y="305158"/>
            <a:ext cx="6784871"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Added value and profit</a:t>
            </a:r>
            <a:endParaRPr lang="en-GB"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026" name="Picture 2" descr="Image result for added va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9063" y="3600650"/>
            <a:ext cx="30003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488343" y="4791275"/>
            <a:ext cx="3269519" cy="1711415"/>
          </a:xfrm>
          <a:prstGeom prst="rect">
            <a:avLst/>
          </a:prstGeom>
        </p:spPr>
      </p:pic>
    </p:spTree>
    <p:extLst>
      <p:ext uri="{BB962C8B-B14F-4D97-AF65-F5344CB8AC3E}">
        <p14:creationId xmlns:p14="http://schemas.microsoft.com/office/powerpoint/2010/main" val="1604749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9985" y="1557606"/>
            <a:ext cx="9537539" cy="4832092"/>
          </a:xfrm>
          <a:prstGeom prst="rect">
            <a:avLst/>
          </a:prstGeom>
        </p:spPr>
        <p:txBody>
          <a:bodyPr wrap="square">
            <a:spAutoFit/>
          </a:bodyPr>
          <a:lstStyle/>
          <a:p>
            <a:r>
              <a:rPr lang="en-GB" sz="2800" dirty="0"/>
              <a:t>Added value does not only apply to the production of goods – it also applies to the provision of services. </a:t>
            </a:r>
          </a:p>
          <a:p>
            <a:endParaRPr lang="en-GB" sz="2800" dirty="0"/>
          </a:p>
          <a:p>
            <a:endParaRPr lang="en-GB" sz="2800" dirty="0"/>
          </a:p>
          <a:p>
            <a:endParaRPr lang="en-GB" sz="2800" dirty="0"/>
          </a:p>
          <a:p>
            <a:endParaRPr lang="en-GB" sz="2800" dirty="0"/>
          </a:p>
          <a:p>
            <a:endParaRPr lang="en-GB" sz="2800" dirty="0"/>
          </a:p>
          <a:p>
            <a:r>
              <a:rPr lang="en-GB" sz="2800" dirty="0"/>
              <a:t>For example, when a wholesale business buys a thousand tins of baked beans from a manufacturer it will sell the beans on for more than it paid for them. </a:t>
            </a:r>
            <a:r>
              <a:rPr lang="en-GB" sz="2800" b="1" dirty="0"/>
              <a:t>This difference in price is regarded as added value.</a:t>
            </a:r>
          </a:p>
        </p:txBody>
      </p:sp>
      <p:sp>
        <p:nvSpPr>
          <p:cNvPr id="3" name="Rectangle 2"/>
          <p:cNvSpPr/>
          <p:nvPr/>
        </p:nvSpPr>
        <p:spPr>
          <a:xfrm>
            <a:off x="1265341" y="282008"/>
            <a:ext cx="9946826"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Added value provision of services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888326" y="2203728"/>
            <a:ext cx="2362200" cy="1933575"/>
          </a:xfrm>
          <a:prstGeom prst="rect">
            <a:avLst/>
          </a:prstGeom>
        </p:spPr>
      </p:pic>
      <p:pic>
        <p:nvPicPr>
          <p:cNvPr id="6" name="Picture 5"/>
          <p:cNvPicPr>
            <a:picLocks noChangeAspect="1"/>
          </p:cNvPicPr>
          <p:nvPr/>
        </p:nvPicPr>
        <p:blipFill>
          <a:blip r:embed="rId3"/>
          <a:stretch>
            <a:fillRect/>
          </a:stretch>
        </p:blipFill>
        <p:spPr>
          <a:xfrm>
            <a:off x="2486024" y="2654472"/>
            <a:ext cx="4386263" cy="1612727"/>
          </a:xfrm>
          <a:prstGeom prst="rect">
            <a:avLst/>
          </a:prstGeom>
        </p:spPr>
      </p:pic>
    </p:spTree>
    <p:extLst>
      <p:ext uri="{BB962C8B-B14F-4D97-AF65-F5344CB8AC3E}">
        <p14:creationId xmlns:p14="http://schemas.microsoft.com/office/powerpoint/2010/main" val="1499631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4116" y="971551"/>
            <a:ext cx="8808334" cy="3108543"/>
          </a:xfrm>
          <a:prstGeom prst="rect">
            <a:avLst/>
          </a:prstGeom>
        </p:spPr>
        <p:txBody>
          <a:bodyPr wrap="square">
            <a:spAutoFit/>
          </a:bodyPr>
          <a:lstStyle/>
          <a:p>
            <a:endParaRPr lang="en-GB" sz="2800" dirty="0"/>
          </a:p>
          <a:p>
            <a:endParaRPr lang="en-GB" sz="2800" dirty="0"/>
          </a:p>
          <a:p>
            <a:r>
              <a:rPr lang="en-GB" sz="2800" dirty="0"/>
              <a:t>The wholesaler has provided a service and has therefore </a:t>
            </a:r>
            <a:r>
              <a:rPr lang="en-GB" sz="2800" b="1" dirty="0"/>
              <a:t>added value by making it convenient for local retailers</a:t>
            </a:r>
            <a:r>
              <a:rPr lang="en-GB" sz="2800" dirty="0"/>
              <a:t> to come to the warehouse and pick up the amount of baked beans they need to sell to their own customers in their shops.</a:t>
            </a:r>
          </a:p>
        </p:txBody>
      </p:sp>
      <p:pic>
        <p:nvPicPr>
          <p:cNvPr id="4" name="Picture 3"/>
          <p:cNvPicPr>
            <a:picLocks noChangeAspect="1"/>
          </p:cNvPicPr>
          <p:nvPr/>
        </p:nvPicPr>
        <p:blipFill>
          <a:blip r:embed="rId2"/>
          <a:stretch>
            <a:fillRect/>
          </a:stretch>
        </p:blipFill>
        <p:spPr>
          <a:xfrm>
            <a:off x="1325466" y="605572"/>
            <a:ext cx="9541067" cy="646232"/>
          </a:xfrm>
          <a:prstGeom prst="rect">
            <a:avLst/>
          </a:prstGeom>
        </p:spPr>
      </p:pic>
      <p:pic>
        <p:nvPicPr>
          <p:cNvPr id="5" name="Picture 4"/>
          <p:cNvPicPr>
            <a:picLocks noChangeAspect="1"/>
          </p:cNvPicPr>
          <p:nvPr/>
        </p:nvPicPr>
        <p:blipFill>
          <a:blip r:embed="rId3"/>
          <a:stretch>
            <a:fillRect/>
          </a:stretch>
        </p:blipFill>
        <p:spPr>
          <a:xfrm>
            <a:off x="6815138" y="3833860"/>
            <a:ext cx="3267074" cy="2700291"/>
          </a:xfrm>
          <a:prstGeom prst="rect">
            <a:avLst/>
          </a:prstGeom>
        </p:spPr>
      </p:pic>
      <p:pic>
        <p:nvPicPr>
          <p:cNvPr id="6" name="Picture 5"/>
          <p:cNvPicPr>
            <a:picLocks noChangeAspect="1"/>
          </p:cNvPicPr>
          <p:nvPr/>
        </p:nvPicPr>
        <p:blipFill>
          <a:blip r:embed="rId4"/>
          <a:stretch>
            <a:fillRect/>
          </a:stretch>
        </p:blipFill>
        <p:spPr>
          <a:xfrm>
            <a:off x="3000375" y="4279130"/>
            <a:ext cx="2533650" cy="1809750"/>
          </a:xfrm>
          <a:prstGeom prst="rect">
            <a:avLst/>
          </a:prstGeom>
        </p:spPr>
      </p:pic>
    </p:spTree>
    <p:extLst>
      <p:ext uri="{BB962C8B-B14F-4D97-AF65-F5344CB8AC3E}">
        <p14:creationId xmlns:p14="http://schemas.microsoft.com/office/powerpoint/2010/main" val="167196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169" y="1166398"/>
            <a:ext cx="10280400" cy="5262979"/>
          </a:xfrm>
          <a:prstGeom prst="rect">
            <a:avLst/>
          </a:prstGeom>
        </p:spPr>
        <p:txBody>
          <a:bodyPr wrap="square">
            <a:spAutoFit/>
          </a:bodyPr>
          <a:lstStyle/>
          <a:p>
            <a:endParaRPr lang="en-GB" sz="2800" b="1" dirty="0"/>
          </a:p>
          <a:p>
            <a:r>
              <a:rPr lang="en-GB" sz="2800" dirty="0"/>
              <a:t>• </a:t>
            </a:r>
            <a:r>
              <a:rPr lang="en-GB" sz="2800" b="1" dirty="0"/>
              <a:t>Purchasing cheaper raw materials </a:t>
            </a:r>
            <a:r>
              <a:rPr lang="en-GB" sz="2800" dirty="0"/>
              <a:t>– however, care must be taken that quality is not compromised when doing this. As a business grows it may be able to take advantage of purchasing economies of scale and achieve greater added value as a result. </a:t>
            </a:r>
          </a:p>
          <a:p>
            <a:endParaRPr lang="en-GB" sz="2800" dirty="0"/>
          </a:p>
          <a:p>
            <a:endParaRPr lang="en-GB" sz="2800" dirty="0"/>
          </a:p>
          <a:p>
            <a:endParaRPr lang="en-GB" sz="2800" dirty="0"/>
          </a:p>
          <a:p>
            <a:endParaRPr lang="en-GB" sz="2800" dirty="0"/>
          </a:p>
          <a:p>
            <a:r>
              <a:rPr lang="en-GB" sz="2800" dirty="0"/>
              <a:t>• </a:t>
            </a:r>
            <a:r>
              <a:rPr lang="en-GB" sz="2800" b="1" dirty="0"/>
              <a:t>Improving the efficiency of the production process </a:t>
            </a:r>
            <a:r>
              <a:rPr lang="en-GB" sz="2800" dirty="0"/>
              <a:t>– for example, this may be achieved by purchasing up-to-date machinery or by training the workforce. </a:t>
            </a:r>
            <a:endParaRPr lang="en-GB" sz="2800" dirty="0"/>
          </a:p>
        </p:txBody>
      </p:sp>
      <p:sp>
        <p:nvSpPr>
          <p:cNvPr id="3" name="Rectangle 2"/>
          <p:cNvSpPr/>
          <p:nvPr/>
        </p:nvSpPr>
        <p:spPr>
          <a:xfrm>
            <a:off x="691104" y="243068"/>
            <a:ext cx="1111073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How might added value be increased?</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4"/>
          <p:cNvPicPr>
            <a:picLocks noChangeAspect="1"/>
          </p:cNvPicPr>
          <p:nvPr/>
        </p:nvPicPr>
        <p:blipFill>
          <a:blip r:embed="rId2"/>
          <a:stretch>
            <a:fillRect/>
          </a:stretch>
        </p:blipFill>
        <p:spPr>
          <a:xfrm>
            <a:off x="1643063" y="3487882"/>
            <a:ext cx="3748086" cy="1217468"/>
          </a:xfrm>
          <a:prstGeom prst="rect">
            <a:avLst/>
          </a:prstGeom>
        </p:spPr>
      </p:pic>
      <p:pic>
        <p:nvPicPr>
          <p:cNvPr id="6" name="Picture 5"/>
          <p:cNvPicPr>
            <a:picLocks noChangeAspect="1"/>
          </p:cNvPicPr>
          <p:nvPr/>
        </p:nvPicPr>
        <p:blipFill>
          <a:blip r:embed="rId3"/>
          <a:stretch>
            <a:fillRect/>
          </a:stretch>
        </p:blipFill>
        <p:spPr>
          <a:xfrm>
            <a:off x="8029575" y="3206894"/>
            <a:ext cx="1638300" cy="1638300"/>
          </a:xfrm>
          <a:prstGeom prst="rect">
            <a:avLst/>
          </a:prstGeom>
        </p:spPr>
      </p:pic>
    </p:spTree>
    <p:extLst>
      <p:ext uri="{BB962C8B-B14F-4D97-AF65-F5344CB8AC3E}">
        <p14:creationId xmlns:p14="http://schemas.microsoft.com/office/powerpoint/2010/main" val="2521211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1598</Words>
  <Application>Microsoft Office PowerPoint</Application>
  <PresentationFormat>Widescreen</PresentationFormat>
  <Paragraphs>290</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dc:creator>
  <cp:lastModifiedBy>Geoff</cp:lastModifiedBy>
  <cp:revision>9</cp:revision>
  <dcterms:created xsi:type="dcterms:W3CDTF">2016-12-11T18:18:12Z</dcterms:created>
  <dcterms:modified xsi:type="dcterms:W3CDTF">2016-12-11T19:48:38Z</dcterms:modified>
</cp:coreProperties>
</file>