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6" r:id="rId2"/>
    <p:sldId id="277" r:id="rId3"/>
    <p:sldId id="256" r:id="rId4"/>
    <p:sldId id="257" r:id="rId5"/>
    <p:sldId id="259" r:id="rId6"/>
    <p:sldId id="258" r:id="rId7"/>
    <p:sldId id="260" r:id="rId8"/>
    <p:sldId id="278" r:id="rId9"/>
    <p:sldId id="261" r:id="rId10"/>
    <p:sldId id="262" r:id="rId11"/>
    <p:sldId id="263" r:id="rId12"/>
    <p:sldId id="280" r:id="rId13"/>
    <p:sldId id="264" r:id="rId14"/>
    <p:sldId id="281" r:id="rId15"/>
    <p:sldId id="265" r:id="rId16"/>
    <p:sldId id="266" r:id="rId17"/>
    <p:sldId id="282" r:id="rId18"/>
    <p:sldId id="283" r:id="rId19"/>
    <p:sldId id="267" r:id="rId20"/>
    <p:sldId id="268" r:id="rId21"/>
    <p:sldId id="284" r:id="rId22"/>
    <p:sldId id="269" r:id="rId23"/>
    <p:sldId id="270" r:id="rId24"/>
    <p:sldId id="285" r:id="rId25"/>
    <p:sldId id="286" r:id="rId26"/>
    <p:sldId id="271" r:id="rId27"/>
    <p:sldId id="287" r:id="rId28"/>
    <p:sldId id="272" r:id="rId29"/>
    <p:sldId id="273" r:id="rId30"/>
    <p:sldId id="274" r:id="rId31"/>
    <p:sldId id="275" r:id="rId32"/>
    <p:sldId id="279"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A9F08C-9A4B-4548-81E4-6CF32CB75269}" type="datetimeFigureOut">
              <a:rPr lang="en-GB" smtClean="0"/>
              <a:t>12/12/2016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85CF9-5EDF-4F3F-8C4D-3EAD24899D45}" type="slidenum">
              <a:rPr lang="en-GB" smtClean="0"/>
              <a:t>‹#›</a:t>
            </a:fld>
            <a:endParaRPr lang="en-GB"/>
          </a:p>
        </p:txBody>
      </p:sp>
    </p:spTree>
    <p:extLst>
      <p:ext uri="{BB962C8B-B14F-4D97-AF65-F5344CB8AC3E}">
        <p14:creationId xmlns:p14="http://schemas.microsoft.com/office/powerpoint/2010/main" val="304554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433D11-E475-4EBE-828E-ED10B71C319B}" type="datetimeFigureOut">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368208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433D11-E475-4EBE-828E-ED10B71C319B}" type="datetimeFigureOut">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10012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433D11-E475-4EBE-828E-ED10B71C319B}" type="datetimeFigureOut">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71989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433D11-E475-4EBE-828E-ED10B71C319B}" type="datetimeFigureOut">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334406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33D11-E475-4EBE-828E-ED10B71C319B}" type="datetimeFigureOut">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10034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433D11-E475-4EBE-828E-ED10B71C319B}" type="datetimeFigureOut">
              <a:rPr lang="en-GB" smtClean="0"/>
              <a:t>12/12/2016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229997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433D11-E475-4EBE-828E-ED10B71C319B}" type="datetimeFigureOut">
              <a:rPr lang="en-GB" smtClean="0"/>
              <a:t>12/12/2016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41987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433D11-E475-4EBE-828E-ED10B71C319B}" type="datetimeFigureOut">
              <a:rPr lang="en-GB" smtClean="0"/>
              <a:t>12/12/2016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51355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3D11-E475-4EBE-828E-ED10B71C319B}" type="datetimeFigureOut">
              <a:rPr lang="en-GB" smtClean="0"/>
              <a:t>12/12/2016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579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33D11-E475-4EBE-828E-ED10B71C319B}" type="datetimeFigureOut">
              <a:rPr lang="en-GB" smtClean="0"/>
              <a:t>12/12/2016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199696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33D11-E475-4EBE-828E-ED10B71C319B}" type="datetimeFigureOut">
              <a:rPr lang="en-GB" smtClean="0"/>
              <a:t>12/12/2016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91917-E488-459B-9E19-2A9ADCE4E2B5}" type="slidenum">
              <a:rPr lang="en-GB" smtClean="0"/>
              <a:t>‹#›</a:t>
            </a:fld>
            <a:endParaRPr lang="en-GB"/>
          </a:p>
        </p:txBody>
      </p:sp>
    </p:spTree>
    <p:extLst>
      <p:ext uri="{BB962C8B-B14F-4D97-AF65-F5344CB8AC3E}">
        <p14:creationId xmlns:p14="http://schemas.microsoft.com/office/powerpoint/2010/main" val="388724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33D11-E475-4EBE-828E-ED10B71C319B}" type="datetimeFigureOut">
              <a:rPr lang="en-GB" smtClean="0"/>
              <a:t>12/12/2016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91917-E488-459B-9E19-2A9ADCE4E2B5}" type="slidenum">
              <a:rPr lang="en-GB" smtClean="0"/>
              <a:t>‹#›</a:t>
            </a:fld>
            <a:endParaRPr lang="en-GB"/>
          </a:p>
        </p:txBody>
      </p:sp>
    </p:spTree>
    <p:extLst>
      <p:ext uri="{BB962C8B-B14F-4D97-AF65-F5344CB8AC3E}">
        <p14:creationId xmlns:p14="http://schemas.microsoft.com/office/powerpoint/2010/main" val="145413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44492"/>
            <a:ext cx="7758608" cy="5693866"/>
          </a:xfrm>
          <a:prstGeom prst="rect">
            <a:avLst/>
          </a:prstGeom>
        </p:spPr>
        <p:txBody>
          <a:bodyPr wrap="square">
            <a:spAutoFit/>
          </a:bodyPr>
          <a:lstStyle/>
          <a:p>
            <a:pPr marL="285750" indent="-285750">
              <a:buFont typeface="Arial" panose="020B0604020202020204" pitchFamily="34" charset="0"/>
              <a:buChar char="•"/>
            </a:pPr>
            <a:r>
              <a:rPr lang="en-GB" sz="2800" dirty="0" smtClean="0"/>
              <a:t>Introduce the aims and objectives for the session.</a:t>
            </a:r>
          </a:p>
          <a:p>
            <a:pPr marL="285750" indent="-285750">
              <a:buFont typeface="Arial" panose="020B0604020202020204" pitchFamily="34" charset="0"/>
              <a:buChar char="•"/>
            </a:pPr>
            <a:r>
              <a:rPr lang="en-GB" sz="2800" dirty="0" smtClean="0"/>
              <a:t>Define productivity in groups. </a:t>
            </a:r>
          </a:p>
          <a:p>
            <a:pPr marL="285750" indent="-285750">
              <a:buFont typeface="Arial" panose="020B0604020202020204" pitchFamily="34" charset="0"/>
              <a:buChar char="•"/>
            </a:pPr>
            <a:r>
              <a:rPr lang="en-GB" sz="2800" dirty="0" smtClean="0"/>
              <a:t>Explain productivity and calculate productivity. </a:t>
            </a:r>
          </a:p>
          <a:p>
            <a:pPr marL="285750" indent="-285750">
              <a:buFont typeface="Arial" panose="020B0604020202020204" pitchFamily="34" charset="0"/>
              <a:buChar char="•"/>
            </a:pPr>
            <a:r>
              <a:rPr lang="en-GB" sz="2800" dirty="0" smtClean="0"/>
              <a:t>Describe the advantages of productivity. </a:t>
            </a:r>
          </a:p>
          <a:p>
            <a:pPr marL="285750" indent="-285750">
              <a:buFont typeface="Arial" panose="020B0604020202020204" pitchFamily="34" charset="0"/>
              <a:buChar char="•"/>
            </a:pPr>
            <a:r>
              <a:rPr lang="en-GB" sz="2800" dirty="0" smtClean="0"/>
              <a:t>Calculate productivity and discuss with the group. </a:t>
            </a:r>
          </a:p>
          <a:p>
            <a:pPr marL="285750" indent="-285750">
              <a:buFont typeface="Arial" panose="020B0604020202020204" pitchFamily="34" charset="0"/>
              <a:buChar char="•"/>
            </a:pPr>
            <a:r>
              <a:rPr lang="en-GB" sz="2800" dirty="0" smtClean="0"/>
              <a:t>Discuss capacity, spare capacity and give examples. </a:t>
            </a:r>
          </a:p>
          <a:p>
            <a:pPr marL="285750" indent="-285750">
              <a:buFont typeface="Arial" panose="020B0604020202020204" pitchFamily="34" charset="0"/>
              <a:buChar char="•"/>
            </a:pPr>
            <a:r>
              <a:rPr lang="en-GB" sz="2800" dirty="0" smtClean="0"/>
              <a:t>Complete a written description of productivity, capacity utilization and spare capacity.</a:t>
            </a:r>
          </a:p>
          <a:p>
            <a:pPr marL="285750" indent="-285750">
              <a:buFont typeface="Arial" panose="020B0604020202020204" pitchFamily="34" charset="0"/>
              <a:buChar char="•"/>
            </a:pPr>
            <a:r>
              <a:rPr lang="en-GB" sz="2800" dirty="0" smtClean="0"/>
              <a:t>Answer quiz questions on productivity and </a:t>
            </a:r>
            <a:r>
              <a:rPr lang="en-GB" sz="2800" dirty="0" err="1" smtClean="0"/>
              <a:t>Kahoot</a:t>
            </a:r>
            <a:r>
              <a:rPr lang="en-GB" sz="2800" dirty="0" smtClean="0"/>
              <a:t> quiz questions. </a:t>
            </a:r>
          </a:p>
          <a:p>
            <a:pPr marL="285750" indent="-285750">
              <a:buFont typeface="Arial" panose="020B0604020202020204" pitchFamily="34" charset="0"/>
              <a:buChar char="•"/>
            </a:pPr>
            <a:r>
              <a:rPr lang="en-GB" sz="2800" dirty="0" smtClean="0"/>
              <a:t>Recap the aims and </a:t>
            </a:r>
          </a:p>
          <a:p>
            <a:r>
              <a:rPr lang="en-GB" sz="2800" dirty="0"/>
              <a:t> </a:t>
            </a:r>
            <a:r>
              <a:rPr lang="en-GB" sz="2800" dirty="0" smtClean="0"/>
              <a:t>   objectives for the session</a:t>
            </a:r>
            <a:r>
              <a:rPr lang="en-GB" dirty="0" smtClean="0"/>
              <a:t>.</a:t>
            </a:r>
            <a:endParaRPr lang="en-GB" dirty="0"/>
          </a:p>
        </p:txBody>
      </p:sp>
      <p:sp>
        <p:nvSpPr>
          <p:cNvPr id="5" name="Rectangle 4"/>
          <p:cNvSpPr/>
          <p:nvPr/>
        </p:nvSpPr>
        <p:spPr>
          <a:xfrm>
            <a:off x="611560" y="21162"/>
            <a:ext cx="749871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Productivity – Objectives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288" y="5445224"/>
            <a:ext cx="2632991" cy="93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49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340768"/>
            <a:ext cx="6192688" cy="4832092"/>
          </a:xfrm>
          <a:prstGeom prst="rect">
            <a:avLst/>
          </a:prstGeom>
        </p:spPr>
        <p:txBody>
          <a:bodyPr wrap="square">
            <a:spAutoFit/>
          </a:bodyPr>
          <a:lstStyle/>
          <a:p>
            <a:pPr marL="285750" indent="-285750">
              <a:buFont typeface="Arial" panose="020B0604020202020204" pitchFamily="34" charset="0"/>
              <a:buChar char="•"/>
            </a:pPr>
            <a:r>
              <a:rPr lang="en-GB" sz="2800" dirty="0" smtClean="0"/>
              <a:t>Increased economies of scale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Increased competitiveness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Spreading of fixed costs over higher output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Lower unit costs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Performance bonuses to </a:t>
            </a:r>
          </a:p>
          <a:p>
            <a:r>
              <a:rPr lang="en-GB" sz="2800" dirty="0"/>
              <a:t> </a:t>
            </a:r>
            <a:r>
              <a:rPr lang="en-GB" sz="2800" dirty="0" smtClean="0"/>
              <a:t>  workers - motivation</a:t>
            </a:r>
            <a:endParaRPr lang="en-GB" sz="2800" dirty="0"/>
          </a:p>
        </p:txBody>
      </p:sp>
      <p:sp>
        <p:nvSpPr>
          <p:cNvPr id="3" name="Rectangle 2"/>
          <p:cNvSpPr/>
          <p:nvPr/>
        </p:nvSpPr>
        <p:spPr>
          <a:xfrm>
            <a:off x="-21704" y="227382"/>
            <a:ext cx="8937961"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Advantages - high productivity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484784"/>
            <a:ext cx="1890887" cy="219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293096"/>
            <a:ext cx="2230577" cy="167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98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81611"/>
            <a:ext cx="7614592" cy="5262979"/>
          </a:xfrm>
          <a:prstGeom prst="rect">
            <a:avLst/>
          </a:prstGeom>
        </p:spPr>
        <p:txBody>
          <a:bodyPr wrap="square">
            <a:spAutoFit/>
          </a:bodyPr>
          <a:lstStyle/>
          <a:p>
            <a:r>
              <a:rPr lang="en-GB" sz="2800" dirty="0" smtClean="0"/>
              <a:t>It is normally only when the economy is booming and demand is buoyant that businesses are able to operate at full or near full capacity. </a:t>
            </a:r>
          </a:p>
          <a:p>
            <a:endParaRPr lang="en-GB" sz="2800" dirty="0"/>
          </a:p>
          <a:p>
            <a:endParaRPr lang="en-GB" sz="2800" dirty="0" smtClean="0"/>
          </a:p>
          <a:p>
            <a:endParaRPr lang="en-GB" sz="2800" dirty="0"/>
          </a:p>
          <a:p>
            <a:endParaRPr lang="en-GB" sz="2800" dirty="0" smtClean="0"/>
          </a:p>
          <a:p>
            <a:r>
              <a:rPr lang="en-GB" sz="2800" dirty="0" smtClean="0"/>
              <a:t>Full capacity means that all employed factors of production are being used to their optimum level of efficiency – producing the maximum level of output, given the business’s current investment levels.</a:t>
            </a:r>
          </a:p>
        </p:txBody>
      </p:sp>
      <p:sp>
        <p:nvSpPr>
          <p:cNvPr id="3" name="Rectangle 2"/>
          <p:cNvSpPr/>
          <p:nvPr/>
        </p:nvSpPr>
        <p:spPr>
          <a:xfrm>
            <a:off x="1403648" y="260648"/>
            <a:ext cx="5679760"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Capacity utilisation</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433" y="2492896"/>
            <a:ext cx="19812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118" y="2696522"/>
            <a:ext cx="3300086" cy="124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40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61" y="1340768"/>
            <a:ext cx="7326560" cy="4832092"/>
          </a:xfrm>
          <a:prstGeom prst="rect">
            <a:avLst/>
          </a:prstGeom>
        </p:spPr>
        <p:txBody>
          <a:bodyPr wrap="square">
            <a:spAutoFit/>
          </a:bodyPr>
          <a:lstStyle/>
          <a:p>
            <a:r>
              <a:rPr lang="en-GB" sz="2800" dirty="0" smtClean="0"/>
              <a:t>At most other times in the economic or business cycle businesses will be operating below full capacity. </a:t>
            </a:r>
          </a:p>
          <a:p>
            <a:endParaRPr lang="en-GB" sz="2800" dirty="0"/>
          </a:p>
          <a:p>
            <a:endParaRPr lang="en-GB" sz="2800" dirty="0" smtClean="0"/>
          </a:p>
          <a:p>
            <a:endParaRPr lang="en-GB" sz="2800" dirty="0" smtClean="0"/>
          </a:p>
          <a:p>
            <a:endParaRPr lang="en-GB" sz="2800" dirty="0"/>
          </a:p>
          <a:p>
            <a:r>
              <a:rPr lang="en-GB" sz="2800" dirty="0" smtClean="0"/>
              <a:t>This means that they have the capability to produce greater levels of output than they are actually producing – therefore spare capacity exists.</a:t>
            </a:r>
            <a:endParaRPr lang="en-GB" sz="2800" dirty="0"/>
          </a:p>
        </p:txBody>
      </p:sp>
      <p:sp>
        <p:nvSpPr>
          <p:cNvPr id="3" name="Rectangle 2"/>
          <p:cNvSpPr/>
          <p:nvPr/>
        </p:nvSpPr>
        <p:spPr>
          <a:xfrm>
            <a:off x="1043608" y="260648"/>
            <a:ext cx="6462464" cy="923330"/>
          </a:xfrm>
          <a:prstGeom prst="rect">
            <a:avLst/>
          </a:prstGeom>
        </p:spPr>
        <p:txBody>
          <a:bodyPr wrap="square">
            <a:spAutoFit/>
          </a:bodyPr>
          <a:lstStyle/>
          <a:p>
            <a:pPr lvl="0"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Capacity utilisation</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92896"/>
            <a:ext cx="22383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564904"/>
            <a:ext cx="22002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50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510882"/>
            <a:ext cx="6984776" cy="5262979"/>
          </a:xfrm>
          <a:prstGeom prst="rect">
            <a:avLst/>
          </a:prstGeom>
        </p:spPr>
        <p:txBody>
          <a:bodyPr wrap="square">
            <a:spAutoFit/>
          </a:bodyPr>
          <a:lstStyle/>
          <a:p>
            <a:r>
              <a:rPr lang="en-GB" sz="2800" b="1" dirty="0" smtClean="0"/>
              <a:t>To measure spare capacity we look at output as a % of total capacity. </a:t>
            </a:r>
          </a:p>
          <a:p>
            <a:endParaRPr lang="en-GB" sz="2800" dirty="0"/>
          </a:p>
          <a:p>
            <a:endParaRPr lang="en-GB" sz="2800" dirty="0" smtClean="0"/>
          </a:p>
          <a:p>
            <a:endParaRPr lang="en-GB" sz="2800" dirty="0"/>
          </a:p>
          <a:p>
            <a:endParaRPr lang="en-GB" sz="2800" dirty="0" smtClean="0"/>
          </a:p>
          <a:p>
            <a:endParaRPr lang="en-GB" sz="2800" dirty="0"/>
          </a:p>
          <a:p>
            <a:r>
              <a:rPr lang="en-GB" sz="2800" dirty="0" smtClean="0"/>
              <a:t>If a factory is capable of producing 2000 car exhausts per day and is only producing 1700, then spare capacity is 300. </a:t>
            </a:r>
          </a:p>
          <a:p>
            <a:endParaRPr lang="en-GB" sz="2800" dirty="0"/>
          </a:p>
          <a:p>
            <a:endParaRPr lang="en-GB" sz="2800" dirty="0" smtClean="0"/>
          </a:p>
        </p:txBody>
      </p:sp>
      <p:sp>
        <p:nvSpPr>
          <p:cNvPr id="3" name="Rectangle 2"/>
          <p:cNvSpPr/>
          <p:nvPr/>
        </p:nvSpPr>
        <p:spPr>
          <a:xfrm>
            <a:off x="1810048" y="332656"/>
            <a:ext cx="4496167" cy="923330"/>
          </a:xfrm>
          <a:prstGeom prst="rect">
            <a:avLst/>
          </a:prstGeom>
          <a:noFill/>
        </p:spPr>
        <p:txBody>
          <a:bodyPr wrap="none" lIns="91440" tIns="45720" rIns="91440" bIns="45720">
            <a:spAutoFit/>
          </a:bodyPr>
          <a:lstStyle/>
          <a:p>
            <a:pPr algn="ctr"/>
            <a:r>
              <a:rPr lang="en-GB"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a:t>
            </a: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pare capacity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02903"/>
            <a:ext cx="2564492" cy="163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3235625" cy="160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8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453952"/>
            <a:ext cx="6318448" cy="4401205"/>
          </a:xfrm>
          <a:prstGeom prst="rect">
            <a:avLst/>
          </a:prstGeom>
        </p:spPr>
        <p:txBody>
          <a:bodyPr wrap="square">
            <a:spAutoFit/>
          </a:bodyPr>
          <a:lstStyle/>
          <a:p>
            <a:r>
              <a:rPr lang="en-GB" sz="2800" dirty="0" smtClean="0"/>
              <a:t>This represents 15% of maximum capacity and the business is therefore operating at 85% of full capacity. </a:t>
            </a:r>
          </a:p>
          <a:p>
            <a:endParaRPr lang="en-GB" sz="2800" dirty="0" smtClean="0"/>
          </a:p>
          <a:p>
            <a:endParaRPr lang="en-GB" sz="2800" dirty="0" smtClean="0"/>
          </a:p>
          <a:p>
            <a:endParaRPr lang="en-GB" sz="2800" dirty="0" smtClean="0"/>
          </a:p>
          <a:p>
            <a:endParaRPr lang="en-GB" sz="2800" dirty="0" smtClean="0"/>
          </a:p>
          <a:p>
            <a:endParaRPr lang="en-GB" sz="2800" b="1" dirty="0" smtClean="0"/>
          </a:p>
          <a:p>
            <a:r>
              <a:rPr lang="en-GB" sz="2800" b="1" dirty="0" smtClean="0"/>
              <a:t>In this case resources are underused, or underutilised.</a:t>
            </a:r>
            <a:endParaRPr lang="en-GB" sz="2800" b="1" dirty="0"/>
          </a:p>
        </p:txBody>
      </p:sp>
      <p:sp>
        <p:nvSpPr>
          <p:cNvPr id="3" name="Rectangle 2"/>
          <p:cNvSpPr/>
          <p:nvPr/>
        </p:nvSpPr>
        <p:spPr>
          <a:xfrm>
            <a:off x="1907704" y="332656"/>
            <a:ext cx="4496166" cy="923330"/>
          </a:xfrm>
          <a:prstGeom prst="rect">
            <a:avLst/>
          </a:prstGeom>
        </p:spPr>
        <p:txBody>
          <a:bodyPr wrap="none">
            <a:spAutoFit/>
          </a:bodyPr>
          <a:lstStyle/>
          <a:p>
            <a:pPr lvl="0"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Spare capacity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69714"/>
            <a:ext cx="2626240" cy="196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038805"/>
            <a:ext cx="2400884" cy="160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38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00808"/>
            <a:ext cx="7470576" cy="1815882"/>
          </a:xfrm>
          <a:prstGeom prst="rect">
            <a:avLst/>
          </a:prstGeom>
        </p:spPr>
        <p:txBody>
          <a:bodyPr wrap="square">
            <a:spAutoFit/>
          </a:bodyPr>
          <a:lstStyle/>
          <a:p>
            <a:r>
              <a:rPr lang="en-GB" sz="2800" dirty="0" smtClean="0"/>
              <a:t>If the level of spare capacity is significant (i.e. large enough to be of concern), then this underutilisation of factors of production can have major effects on businesses.</a:t>
            </a:r>
            <a:endParaRPr lang="en-GB" sz="2800" dirty="0"/>
          </a:p>
        </p:txBody>
      </p:sp>
      <p:sp>
        <p:nvSpPr>
          <p:cNvPr id="3" name="Rectangle 2"/>
          <p:cNvSpPr/>
          <p:nvPr/>
        </p:nvSpPr>
        <p:spPr>
          <a:xfrm>
            <a:off x="589481" y="476672"/>
            <a:ext cx="790049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Problems of spare capacity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17032"/>
            <a:ext cx="3121845" cy="186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20345"/>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74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065" y="1274777"/>
            <a:ext cx="6858000" cy="5109091"/>
          </a:xfrm>
          <a:prstGeom prst="rect">
            <a:avLst/>
          </a:prstGeom>
        </p:spPr>
        <p:txBody>
          <a:bodyPr wrap="square">
            <a:spAutoFit/>
          </a:bodyPr>
          <a:lstStyle/>
          <a:p>
            <a:pPr marL="457200" indent="-457200">
              <a:buFont typeface="Arial" panose="020B0604020202020204" pitchFamily="34" charset="0"/>
              <a:buChar char="•"/>
            </a:pPr>
            <a:r>
              <a:rPr lang="en-GB" sz="2800" dirty="0" smtClean="0"/>
              <a:t>Demotivation of staff. Overtime is probably not available, bonuses will be limited and there may be a threat of redundancy.</a:t>
            </a:r>
          </a:p>
          <a:p>
            <a:endParaRPr lang="en-GB" sz="2800" dirty="0" smtClean="0"/>
          </a:p>
          <a:p>
            <a:endParaRPr lang="en-GB" sz="2800" dirty="0" smtClean="0"/>
          </a:p>
          <a:p>
            <a:endParaRPr lang="en-GB" sz="2800" dirty="0" smtClean="0"/>
          </a:p>
          <a:p>
            <a:endParaRPr lang="en-GB" sz="2800" dirty="0"/>
          </a:p>
          <a:p>
            <a:pPr marL="457200" indent="-457200">
              <a:buFont typeface="Arial" panose="020B0604020202020204" pitchFamily="34" charset="0"/>
              <a:buChar char="•"/>
            </a:pPr>
            <a:r>
              <a:rPr lang="en-GB" sz="2800" dirty="0" smtClean="0"/>
              <a:t>Reduced profits. This will limit capital for investment and research and development, causing a reduction in long-term competitiveness.</a:t>
            </a:r>
          </a:p>
          <a:p>
            <a:endParaRPr lang="en-GB" dirty="0"/>
          </a:p>
        </p:txBody>
      </p:sp>
      <p:sp>
        <p:nvSpPr>
          <p:cNvPr id="3" name="Rectangle 2"/>
          <p:cNvSpPr/>
          <p:nvPr/>
        </p:nvSpPr>
        <p:spPr>
          <a:xfrm>
            <a:off x="1187624" y="188640"/>
            <a:ext cx="6577250"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Spare capacity effects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809" y="2771775"/>
            <a:ext cx="255844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66801"/>
            <a:ext cx="2157166" cy="152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19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714" y="1111970"/>
            <a:ext cx="7434572" cy="2677656"/>
          </a:xfrm>
          <a:prstGeom prst="rect">
            <a:avLst/>
          </a:prstGeom>
        </p:spPr>
        <p:txBody>
          <a:bodyPr wrap="square">
            <a:spAutoFit/>
          </a:bodyPr>
          <a:lstStyle/>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Increased costs to the business. Businesses may be forced to make workers redundant and redundancy payments will have to be made. Also management time will need to be spent on reorganisation.</a:t>
            </a:r>
          </a:p>
        </p:txBody>
      </p:sp>
      <p:sp>
        <p:nvSpPr>
          <p:cNvPr id="3" name="Rectangle 2"/>
          <p:cNvSpPr/>
          <p:nvPr/>
        </p:nvSpPr>
        <p:spPr>
          <a:xfrm>
            <a:off x="323528" y="188640"/>
            <a:ext cx="8496944" cy="923330"/>
          </a:xfrm>
          <a:prstGeom prst="rect">
            <a:avLst/>
          </a:prstGeom>
        </p:spPr>
        <p:txBody>
          <a:bodyPr wrap="square">
            <a:spAutoFit/>
          </a:bodyPr>
          <a:lstStyle/>
          <a:p>
            <a:pPr lvl="0"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Spare capacity effects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32" y="4005064"/>
            <a:ext cx="2293615" cy="171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38720"/>
            <a:ext cx="3012300" cy="168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5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66182"/>
            <a:ext cx="7531079" cy="2677656"/>
          </a:xfrm>
          <a:prstGeom prst="rect">
            <a:avLst/>
          </a:prstGeom>
        </p:spPr>
        <p:txBody>
          <a:bodyPr wrap="square">
            <a:spAutoFit/>
          </a:bodyPr>
          <a:lstStyle/>
          <a:p>
            <a:pPr marL="457200" indent="-457200">
              <a:buFont typeface="Arial" panose="020B0604020202020204" pitchFamily="34" charset="0"/>
              <a:buChar char="•"/>
            </a:pPr>
            <a:r>
              <a:rPr lang="en-GB" sz="2800" b="1" dirty="0" smtClean="0"/>
              <a:t>Lack of return on investment capital. </a:t>
            </a:r>
            <a:r>
              <a:rPr lang="en-GB" sz="2800" dirty="0" smtClean="0"/>
              <a:t>Producer goods will continue to depreciate, even though they are not being used to full capacity. Technology will move on, putting pressure on businesses to replace fixed assets that otherwise have plenty of productive potential</a:t>
            </a:r>
            <a:r>
              <a:rPr lang="en-GB" dirty="0" smtClean="0"/>
              <a:t>.</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59" y="23132"/>
            <a:ext cx="72612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37112"/>
            <a:ext cx="28575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437112"/>
            <a:ext cx="2724617" cy="161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34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28800"/>
            <a:ext cx="7542584" cy="3970318"/>
          </a:xfrm>
          <a:prstGeom prst="rect">
            <a:avLst/>
          </a:prstGeom>
        </p:spPr>
        <p:txBody>
          <a:bodyPr wrap="square">
            <a:spAutoFit/>
          </a:bodyPr>
          <a:lstStyle/>
          <a:p>
            <a:r>
              <a:rPr lang="en-GB" sz="2800" b="1" u="sng" dirty="0" smtClean="0"/>
              <a:t>Underutilisation – spare capacity</a:t>
            </a:r>
          </a:p>
          <a:p>
            <a:endParaRPr lang="en-GB" sz="2800" dirty="0" smtClean="0"/>
          </a:p>
          <a:p>
            <a:r>
              <a:rPr lang="en-GB" sz="2800" dirty="0" smtClean="0"/>
              <a:t>Businesses have several options open to them:</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Subcontracting of production </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Rationalisation </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Increase use of assets </a:t>
            </a:r>
            <a:endParaRPr lang="en-GB" sz="2800" dirty="0"/>
          </a:p>
        </p:txBody>
      </p:sp>
      <p:sp>
        <p:nvSpPr>
          <p:cNvPr id="3" name="Rectangle 2"/>
          <p:cNvSpPr/>
          <p:nvPr/>
        </p:nvSpPr>
        <p:spPr>
          <a:xfrm>
            <a:off x="-41507" y="181337"/>
            <a:ext cx="9227013"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Resolving problems of capacity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074" y="3501008"/>
            <a:ext cx="2276078" cy="262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67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332656"/>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ectangle 4"/>
          <p:cNvSpPr/>
          <p:nvPr/>
        </p:nvSpPr>
        <p:spPr>
          <a:xfrm>
            <a:off x="1475656" y="1467339"/>
            <a:ext cx="3371949" cy="4401205"/>
          </a:xfrm>
          <a:prstGeom prst="rect">
            <a:avLst/>
          </a:prstGeom>
        </p:spPr>
        <p:txBody>
          <a:bodyPr wrap="none">
            <a:spAutoFit/>
          </a:bodyPr>
          <a:lstStyle/>
          <a:p>
            <a:r>
              <a:rPr lang="en-GB" sz="2800" b="1" u="sng" dirty="0" smtClean="0"/>
              <a:t>Task: </a:t>
            </a:r>
          </a:p>
          <a:p>
            <a:endParaRPr lang="en-GB" sz="2800" dirty="0" smtClean="0"/>
          </a:p>
          <a:p>
            <a:r>
              <a:rPr lang="en-GB" sz="2800" dirty="0" smtClean="0"/>
              <a:t>What is productivity? </a:t>
            </a:r>
            <a:endParaRPr lang="en-GB" sz="2800" dirty="0"/>
          </a:p>
          <a:p>
            <a:endParaRPr lang="en-GB" sz="2800" dirty="0" smtClean="0"/>
          </a:p>
          <a:p>
            <a:endParaRPr lang="en-GB" sz="2800" dirty="0"/>
          </a:p>
          <a:p>
            <a:endParaRPr lang="en-GB" sz="2800" dirty="0" smtClean="0"/>
          </a:p>
          <a:p>
            <a:endParaRPr lang="en-GB" sz="2800" dirty="0" smtClean="0"/>
          </a:p>
          <a:p>
            <a:endParaRPr lang="en-GB" sz="2800" dirty="0"/>
          </a:p>
          <a:p>
            <a:endParaRPr lang="en-GB" sz="2800" dirty="0" smtClean="0"/>
          </a:p>
          <a:p>
            <a:r>
              <a:rPr lang="en-GB" sz="2800" b="1" dirty="0" smtClean="0"/>
              <a:t>Time: 5 mins </a:t>
            </a:r>
            <a:endParaRPr lang="en-GB" sz="2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84984"/>
            <a:ext cx="3799137" cy="212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90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16832"/>
            <a:ext cx="7398568" cy="4955203"/>
          </a:xfrm>
          <a:prstGeom prst="rect">
            <a:avLst/>
          </a:prstGeom>
        </p:spPr>
        <p:txBody>
          <a:bodyPr wrap="square">
            <a:spAutoFit/>
          </a:bodyPr>
          <a:lstStyle/>
          <a:p>
            <a:r>
              <a:rPr lang="en-GB" sz="2800" dirty="0" smtClean="0"/>
              <a:t>If there is low utilisation then it might make sense to subcontract to another business. This means getting someone else to produce the goods for you. </a:t>
            </a:r>
          </a:p>
          <a:p>
            <a:endParaRPr lang="en-GB" sz="2800" dirty="0"/>
          </a:p>
          <a:p>
            <a:endParaRPr lang="en-GB" sz="2800" dirty="0" smtClean="0"/>
          </a:p>
          <a:p>
            <a:endParaRPr lang="en-GB" sz="2800" dirty="0"/>
          </a:p>
          <a:p>
            <a:endParaRPr lang="en-GB" sz="2800" b="1" dirty="0" smtClean="0"/>
          </a:p>
          <a:p>
            <a:r>
              <a:rPr lang="en-GB" sz="2800" b="1" dirty="0" smtClean="0"/>
              <a:t>By using subcontractors there is a reduction in risk to the business. </a:t>
            </a:r>
          </a:p>
          <a:p>
            <a:endParaRPr lang="en-GB" dirty="0"/>
          </a:p>
          <a:p>
            <a:endParaRPr lang="en-GB" dirty="0"/>
          </a:p>
        </p:txBody>
      </p:sp>
      <p:sp>
        <p:nvSpPr>
          <p:cNvPr id="3" name="Rectangle 2"/>
          <p:cNvSpPr/>
          <p:nvPr/>
        </p:nvSpPr>
        <p:spPr>
          <a:xfrm>
            <a:off x="179512" y="404664"/>
            <a:ext cx="8570168"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Subcontracting of production</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85457"/>
            <a:ext cx="21240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097" y="3385457"/>
            <a:ext cx="2281328" cy="153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20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96752"/>
            <a:ext cx="7272808" cy="3108543"/>
          </a:xfrm>
          <a:prstGeom prst="rect">
            <a:avLst/>
          </a:prstGeom>
        </p:spPr>
        <p:txBody>
          <a:bodyPr wrap="square">
            <a:spAutoFit/>
          </a:bodyPr>
          <a:lstStyle/>
          <a:p>
            <a:endParaRPr lang="en-GB" sz="2800" dirty="0" smtClean="0"/>
          </a:p>
          <a:p>
            <a:r>
              <a:rPr lang="en-GB" sz="2800" dirty="0" smtClean="0"/>
              <a:t>This risk reduction is achieved through a </a:t>
            </a:r>
            <a:r>
              <a:rPr lang="en-GB" sz="2800" b="1" dirty="0" smtClean="0"/>
              <a:t>reduction in capital investment required</a:t>
            </a:r>
            <a:r>
              <a:rPr lang="en-GB" sz="2800" dirty="0" smtClean="0"/>
              <a:t>. If the business is not making the goods it does not have to buy the machines to make the goods, lease the factory space or employ and train the workers.</a:t>
            </a:r>
            <a:endParaRPr lang="en-GB"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07" y="116632"/>
            <a:ext cx="924877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098" y="4305295"/>
            <a:ext cx="28479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286769"/>
            <a:ext cx="2401611" cy="174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97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262" y="908720"/>
            <a:ext cx="7722096" cy="4832092"/>
          </a:xfrm>
          <a:prstGeom prst="rect">
            <a:avLst/>
          </a:prstGeom>
        </p:spPr>
        <p:txBody>
          <a:bodyPr wrap="square">
            <a:spAutoFit/>
          </a:bodyPr>
          <a:lstStyle/>
          <a:p>
            <a:endParaRPr lang="en-GB" sz="2800" b="1" dirty="0" smtClean="0"/>
          </a:p>
          <a:p>
            <a:pPr marL="457200" indent="-457200">
              <a:buFont typeface="Arial" panose="020B0604020202020204" pitchFamily="34" charset="0"/>
              <a:buChar char="•"/>
            </a:pPr>
            <a:r>
              <a:rPr lang="en-GB" sz="2800" dirty="0" smtClean="0"/>
              <a:t>Firstly, there is a </a:t>
            </a:r>
            <a:r>
              <a:rPr lang="en-GB" sz="2800" b="1" dirty="0" smtClean="0"/>
              <a:t>lack of control </a:t>
            </a:r>
            <a:r>
              <a:rPr lang="en-GB" sz="2800" dirty="0" smtClean="0"/>
              <a:t>– especially with regard to quality.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Secondly, if there are a </a:t>
            </a:r>
            <a:r>
              <a:rPr lang="en-GB" sz="2800" b="1" dirty="0" smtClean="0"/>
              <a:t>limited number of potential subcontractors </a:t>
            </a:r>
            <a:r>
              <a:rPr lang="en-GB" sz="2800" dirty="0" smtClean="0"/>
              <a:t>then prices of the goods can become prohibitively high – reducing profitability.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In addition, there can be </a:t>
            </a:r>
            <a:r>
              <a:rPr lang="en-GB" sz="2800" b="1" dirty="0" smtClean="0"/>
              <a:t>delays in delivery</a:t>
            </a:r>
            <a:r>
              <a:rPr lang="en-GB" sz="2800" dirty="0" smtClean="0"/>
              <a:t>, leading to customer dissatisfaction.</a:t>
            </a:r>
            <a:endParaRPr lang="en-GB" sz="2800" dirty="0"/>
          </a:p>
        </p:txBody>
      </p:sp>
      <p:sp>
        <p:nvSpPr>
          <p:cNvPr id="3" name="Rectangle 2"/>
          <p:cNvSpPr/>
          <p:nvPr/>
        </p:nvSpPr>
        <p:spPr>
          <a:xfrm>
            <a:off x="696262" y="116632"/>
            <a:ext cx="7518597"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Subcontracting problems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373216"/>
            <a:ext cx="18954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53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340768"/>
            <a:ext cx="6678488" cy="2523768"/>
          </a:xfrm>
          <a:prstGeom prst="rect">
            <a:avLst/>
          </a:prstGeom>
        </p:spPr>
        <p:txBody>
          <a:bodyPr wrap="square">
            <a:spAutoFit/>
          </a:bodyPr>
          <a:lstStyle/>
          <a:p>
            <a:r>
              <a:rPr lang="en-GB" sz="2800" dirty="0" smtClean="0"/>
              <a:t>This means concentrating on core products or services and disposing of those products or services that are not seen as profitable or necessary to the business’s long-term success. </a:t>
            </a:r>
          </a:p>
          <a:p>
            <a:endParaRPr lang="en-GB" dirty="0"/>
          </a:p>
        </p:txBody>
      </p:sp>
      <p:sp>
        <p:nvSpPr>
          <p:cNvPr id="3" name="Rectangle 2"/>
          <p:cNvSpPr/>
          <p:nvPr/>
        </p:nvSpPr>
        <p:spPr>
          <a:xfrm>
            <a:off x="1979712" y="243513"/>
            <a:ext cx="450956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Rationalisation</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864536"/>
            <a:ext cx="1994955" cy="20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645024"/>
            <a:ext cx="2234555" cy="206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77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259" y="1340768"/>
            <a:ext cx="6858000" cy="1938992"/>
          </a:xfrm>
          <a:prstGeom prst="rect">
            <a:avLst/>
          </a:prstGeom>
        </p:spPr>
        <p:txBody>
          <a:bodyPr wrap="square">
            <a:spAutoFit/>
          </a:bodyPr>
          <a:lstStyle/>
          <a:p>
            <a:endParaRPr lang="en-GB" sz="2400" dirty="0" smtClean="0"/>
          </a:p>
          <a:p>
            <a:r>
              <a:rPr lang="en-GB" sz="2400" dirty="0" smtClean="0"/>
              <a:t>There can be costs to rationalisation, such as writing down (reducing) the book value of assets, but it does allow management to concentrate and focus upon the business strengths. </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727" y="332656"/>
            <a:ext cx="52308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714252"/>
            <a:ext cx="2894212" cy="163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900" y="3279760"/>
            <a:ext cx="2562028" cy="267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26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610" y="1340768"/>
            <a:ext cx="7758608" cy="4401205"/>
          </a:xfrm>
          <a:prstGeom prst="rect">
            <a:avLst/>
          </a:prstGeom>
        </p:spPr>
        <p:txBody>
          <a:bodyPr wrap="square">
            <a:spAutoFit/>
          </a:bodyPr>
          <a:lstStyle/>
          <a:p>
            <a:r>
              <a:rPr lang="en-GB" sz="2800" dirty="0" smtClean="0"/>
              <a:t>There is a risk, however, that customers will be lost. Some customers, especially business customers, who bought into the business’s whole package of products, may be less loyal when </a:t>
            </a:r>
            <a:r>
              <a:rPr lang="en-GB" sz="2800" b="1" dirty="0" smtClean="0"/>
              <a:t>‘one-stop shopping’</a:t>
            </a:r>
            <a:r>
              <a:rPr lang="en-GB" sz="2800" dirty="0" smtClean="0"/>
              <a:t> is not now available. </a:t>
            </a:r>
          </a:p>
          <a:p>
            <a:endParaRPr lang="en-GB" sz="2800" dirty="0"/>
          </a:p>
          <a:p>
            <a:endParaRPr lang="en-GB" sz="2800" b="1" dirty="0" smtClean="0"/>
          </a:p>
          <a:p>
            <a:endParaRPr lang="en-GB" sz="2800" b="1" dirty="0"/>
          </a:p>
          <a:p>
            <a:endParaRPr lang="en-GB" sz="2800" b="1" dirty="0" smtClean="0"/>
          </a:p>
          <a:p>
            <a:r>
              <a:rPr lang="en-GB" sz="2800" b="1" dirty="0" smtClean="0"/>
              <a:t>Rationalisation also implies redundancy costs.</a:t>
            </a:r>
            <a:endParaRPr lang="en-GB"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6632"/>
            <a:ext cx="52308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24" y="4048480"/>
            <a:ext cx="2575372" cy="96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201733"/>
            <a:ext cx="2199342" cy="169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73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40768"/>
            <a:ext cx="7326560" cy="4678204"/>
          </a:xfrm>
          <a:prstGeom prst="rect">
            <a:avLst/>
          </a:prstGeom>
        </p:spPr>
        <p:txBody>
          <a:bodyPr wrap="square">
            <a:spAutoFit/>
          </a:bodyPr>
          <a:lstStyle/>
          <a:p>
            <a:r>
              <a:rPr lang="en-GB" sz="2800" dirty="0" smtClean="0"/>
              <a:t>This is potentially the most attractive option as it </a:t>
            </a:r>
            <a:r>
              <a:rPr lang="en-GB" sz="2800" b="1" dirty="0" smtClean="0"/>
              <a:t>removes many of the costs </a:t>
            </a:r>
            <a:r>
              <a:rPr lang="en-GB" sz="2800" dirty="0" smtClean="0"/>
              <a:t>associated with the other methods of rationalisation. </a:t>
            </a:r>
          </a:p>
          <a:p>
            <a:endParaRPr lang="en-GB" sz="2800" dirty="0"/>
          </a:p>
          <a:p>
            <a:endParaRPr lang="en-GB" sz="2800" dirty="0" smtClean="0"/>
          </a:p>
          <a:p>
            <a:endParaRPr lang="en-GB" sz="2800" dirty="0"/>
          </a:p>
          <a:p>
            <a:endParaRPr lang="en-GB" sz="2800" dirty="0" smtClean="0"/>
          </a:p>
          <a:p>
            <a:r>
              <a:rPr lang="en-GB" sz="2800" dirty="0" smtClean="0"/>
              <a:t>Retailers can sublet some of their shop floor space – for example, </a:t>
            </a:r>
            <a:r>
              <a:rPr lang="en-GB" sz="2800" b="1" dirty="0" smtClean="0"/>
              <a:t>supermarkets could include hairdressers or chemists. </a:t>
            </a:r>
          </a:p>
          <a:p>
            <a:endParaRPr lang="en-GB" dirty="0"/>
          </a:p>
        </p:txBody>
      </p:sp>
      <p:sp>
        <p:nvSpPr>
          <p:cNvPr id="3" name="Rectangle 2"/>
          <p:cNvSpPr/>
          <p:nvPr/>
        </p:nvSpPr>
        <p:spPr>
          <a:xfrm>
            <a:off x="547038" y="188640"/>
            <a:ext cx="803328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Increasing the use of assets</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61584"/>
            <a:ext cx="2383532" cy="122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722357"/>
            <a:ext cx="2402746" cy="150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676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56987"/>
            <a:ext cx="7470576" cy="5693866"/>
          </a:xfrm>
          <a:prstGeom prst="rect">
            <a:avLst/>
          </a:prstGeom>
        </p:spPr>
        <p:txBody>
          <a:bodyPr wrap="square">
            <a:spAutoFit/>
          </a:bodyPr>
          <a:lstStyle/>
          <a:p>
            <a:endParaRPr lang="en-GB" sz="2800" dirty="0" smtClean="0"/>
          </a:p>
          <a:p>
            <a:r>
              <a:rPr lang="en-GB" sz="2800" dirty="0" smtClean="0"/>
              <a:t>Manufacturing businesses can expand their ranges by looking for </a:t>
            </a:r>
            <a:r>
              <a:rPr lang="en-GB" sz="2800" b="1" dirty="0" smtClean="0"/>
              <a:t>new markets or market niches </a:t>
            </a:r>
            <a:r>
              <a:rPr lang="en-GB" sz="2800" dirty="0" smtClean="0"/>
              <a:t>(although development and marketing investment costs must be considered). </a:t>
            </a:r>
          </a:p>
          <a:p>
            <a:endParaRPr lang="en-GB" sz="2800" dirty="0"/>
          </a:p>
          <a:p>
            <a:endParaRPr lang="en-GB" sz="2800" dirty="0" smtClean="0"/>
          </a:p>
          <a:p>
            <a:endParaRPr lang="en-GB" sz="2800" dirty="0" smtClean="0"/>
          </a:p>
          <a:p>
            <a:endParaRPr lang="en-GB" sz="2800" dirty="0"/>
          </a:p>
          <a:p>
            <a:r>
              <a:rPr lang="en-GB" sz="2800" dirty="0" smtClean="0"/>
              <a:t>They could possibly act as subcontractors for other producers. This increased use of investment goods is often referred to as ‘making your assets sweat’.</a:t>
            </a:r>
            <a:endParaRPr lang="en-GB"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7" y="188640"/>
            <a:ext cx="87058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56992"/>
            <a:ext cx="2027056" cy="117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286564"/>
            <a:ext cx="2722215" cy="11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726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596472"/>
            <a:ext cx="7542584" cy="2246769"/>
          </a:xfrm>
          <a:prstGeom prst="rect">
            <a:avLst/>
          </a:prstGeom>
        </p:spPr>
        <p:txBody>
          <a:bodyPr wrap="square">
            <a:spAutoFit/>
          </a:bodyPr>
          <a:lstStyle/>
          <a:p>
            <a:r>
              <a:rPr lang="en-GB" sz="2800" dirty="0" smtClean="0"/>
              <a:t>Because of the short-term expense of solving problems of spare capacity, businesses often try to ride out this type of situation in the expectation that the market in which they operate will recover and demand will increase</a:t>
            </a:r>
            <a:r>
              <a:rPr lang="en-GB" dirty="0" smtClean="0"/>
              <a:t>.</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789"/>
            <a:ext cx="87058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077072"/>
            <a:ext cx="2892921" cy="192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72421"/>
            <a:ext cx="2625901" cy="173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209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221699"/>
            <a:ext cx="6632772" cy="3970318"/>
          </a:xfrm>
          <a:prstGeom prst="rect">
            <a:avLst/>
          </a:prstGeom>
        </p:spPr>
        <p:txBody>
          <a:bodyPr wrap="square">
            <a:spAutoFit/>
          </a:bodyPr>
          <a:lstStyle/>
          <a:p>
            <a:pPr marL="457200" indent="-457200">
              <a:buFont typeface="Arial" panose="020B0604020202020204" pitchFamily="34" charset="0"/>
              <a:buChar char="•"/>
            </a:pPr>
            <a:r>
              <a:rPr lang="en-GB" sz="2800" dirty="0" smtClean="0"/>
              <a:t>Possible fall in quality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Lack of flexibility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More breakdowns/machine failures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Pressure on staff</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Full capacity problems</a:t>
            </a:r>
            <a:endParaRPr lang="en-GB" sz="2800" dirty="0"/>
          </a:p>
        </p:txBody>
      </p:sp>
      <p:sp>
        <p:nvSpPr>
          <p:cNvPr id="3" name="Rectangle 2"/>
          <p:cNvSpPr/>
          <p:nvPr/>
        </p:nvSpPr>
        <p:spPr>
          <a:xfrm>
            <a:off x="899592" y="188640"/>
            <a:ext cx="6992812" cy="1754326"/>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Problems with working </a:t>
            </a:r>
          </a:p>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full capacity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94045"/>
            <a:ext cx="21145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382" y="4906142"/>
            <a:ext cx="2534022"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10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484784"/>
            <a:ext cx="7560840" cy="4401205"/>
          </a:xfrm>
          <a:prstGeom prst="rect">
            <a:avLst/>
          </a:prstGeom>
        </p:spPr>
        <p:txBody>
          <a:bodyPr wrap="square">
            <a:spAutoFit/>
          </a:bodyPr>
          <a:lstStyle/>
          <a:p>
            <a:r>
              <a:rPr lang="en-GB" sz="2800" dirty="0" smtClean="0"/>
              <a:t>Productivity is a measurement of the efficiency with which a business turns production inputs into output. </a:t>
            </a:r>
          </a:p>
          <a:p>
            <a:endParaRPr lang="en-GB" sz="2800" dirty="0"/>
          </a:p>
          <a:p>
            <a:endParaRPr lang="en-GB" sz="2800" dirty="0" smtClean="0"/>
          </a:p>
          <a:p>
            <a:endParaRPr lang="en-GB" sz="2800" dirty="0"/>
          </a:p>
          <a:p>
            <a:endParaRPr lang="en-GB" sz="2800" dirty="0" smtClean="0"/>
          </a:p>
          <a:p>
            <a:endParaRPr lang="en-GB" sz="2800" dirty="0"/>
          </a:p>
          <a:p>
            <a:r>
              <a:rPr lang="en-GB" sz="2800" dirty="0" smtClean="0"/>
              <a:t>Labour productivity (output per worker) is the most common measure of productivity.</a:t>
            </a:r>
            <a:endParaRPr lang="en-GB" sz="2800" dirty="0"/>
          </a:p>
        </p:txBody>
      </p:sp>
      <p:sp>
        <p:nvSpPr>
          <p:cNvPr id="5" name="Rectangle 4"/>
          <p:cNvSpPr/>
          <p:nvPr/>
        </p:nvSpPr>
        <p:spPr>
          <a:xfrm>
            <a:off x="2627784" y="332656"/>
            <a:ext cx="3673955"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Productivity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4" y="2592690"/>
            <a:ext cx="2844527" cy="200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98737"/>
            <a:ext cx="2317826" cy="160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89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784" y="1484784"/>
            <a:ext cx="6390456" cy="4401205"/>
          </a:xfrm>
          <a:prstGeom prst="rect">
            <a:avLst/>
          </a:prstGeom>
        </p:spPr>
        <p:txBody>
          <a:bodyPr wrap="square">
            <a:spAutoFit/>
          </a:bodyPr>
          <a:lstStyle/>
          <a:p>
            <a:r>
              <a:rPr lang="en-GB" sz="2800" b="1" u="sng" dirty="0" smtClean="0"/>
              <a:t>Task: </a:t>
            </a:r>
          </a:p>
          <a:p>
            <a:endParaRPr lang="en-GB" sz="2800" dirty="0" smtClean="0"/>
          </a:p>
          <a:p>
            <a:r>
              <a:rPr lang="en-GB" sz="2800" dirty="0" smtClean="0"/>
              <a:t>Explain productivity, capacity utilization and spare capacity. </a:t>
            </a:r>
          </a:p>
          <a:p>
            <a:endParaRPr lang="en-GB" sz="2800" dirty="0" smtClean="0"/>
          </a:p>
          <a:p>
            <a:endParaRPr lang="en-GB" sz="2800" dirty="0" smtClean="0"/>
          </a:p>
          <a:p>
            <a:endParaRPr lang="en-GB" sz="2800" dirty="0"/>
          </a:p>
          <a:p>
            <a:endParaRPr lang="en-GB" sz="2800" dirty="0"/>
          </a:p>
          <a:p>
            <a:endParaRPr lang="en-GB" sz="2800" dirty="0" smtClean="0"/>
          </a:p>
          <a:p>
            <a:r>
              <a:rPr lang="en-GB" sz="2800" b="1" dirty="0" smtClean="0"/>
              <a:t>Time: 30 mins </a:t>
            </a:r>
            <a:endParaRPr lang="en-GB" sz="2800" b="1" dirty="0"/>
          </a:p>
        </p:txBody>
      </p:sp>
      <p:sp>
        <p:nvSpPr>
          <p:cNvPr id="3" name="Rectangle 2"/>
          <p:cNvSpPr/>
          <p:nvPr/>
        </p:nvSpPr>
        <p:spPr>
          <a:xfrm>
            <a:off x="2843808" y="404664"/>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3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573016"/>
            <a:ext cx="3263929" cy="166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363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628800"/>
            <a:ext cx="4572000" cy="4401205"/>
          </a:xfrm>
          <a:prstGeom prst="rect">
            <a:avLst/>
          </a:prstGeom>
        </p:spPr>
        <p:txBody>
          <a:bodyPr>
            <a:spAutoFit/>
          </a:bodyPr>
          <a:lstStyle/>
          <a:p>
            <a:r>
              <a:rPr lang="en-GB" sz="2800" b="1" u="sng" dirty="0" smtClean="0"/>
              <a:t>Task: </a:t>
            </a:r>
          </a:p>
          <a:p>
            <a:endParaRPr lang="en-GB" sz="2800" dirty="0"/>
          </a:p>
          <a:p>
            <a:endParaRPr lang="en-GB" sz="2800" dirty="0" smtClean="0"/>
          </a:p>
          <a:p>
            <a:r>
              <a:rPr lang="en-GB" sz="2800" dirty="0" smtClean="0"/>
              <a:t>Quiz – Productivity methods </a:t>
            </a:r>
          </a:p>
          <a:p>
            <a:endParaRPr lang="en-GB" sz="2800" dirty="0"/>
          </a:p>
          <a:p>
            <a:endParaRPr lang="en-GB" sz="2800" dirty="0" smtClean="0"/>
          </a:p>
          <a:p>
            <a:endParaRPr lang="en-GB" sz="2800" dirty="0"/>
          </a:p>
          <a:p>
            <a:endParaRPr lang="en-GB" sz="2800" dirty="0" smtClean="0"/>
          </a:p>
          <a:p>
            <a:endParaRPr lang="en-GB" sz="2800" b="1" dirty="0"/>
          </a:p>
          <a:p>
            <a:r>
              <a:rPr lang="en-GB" sz="2800" b="1" dirty="0" smtClean="0"/>
              <a:t>Time: 15 mins </a:t>
            </a:r>
            <a:endParaRPr lang="en-GB" sz="2800" b="1" dirty="0"/>
          </a:p>
        </p:txBody>
      </p:sp>
      <p:sp>
        <p:nvSpPr>
          <p:cNvPr id="3" name="Rectangle 2"/>
          <p:cNvSpPr/>
          <p:nvPr/>
        </p:nvSpPr>
        <p:spPr>
          <a:xfrm>
            <a:off x="2483768" y="404664"/>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4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293096"/>
            <a:ext cx="28479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58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979" y="1556792"/>
            <a:ext cx="4572000" cy="4401205"/>
          </a:xfrm>
          <a:prstGeom prst="rect">
            <a:avLst/>
          </a:prstGeom>
        </p:spPr>
        <p:txBody>
          <a:bodyPr>
            <a:spAutoFit/>
          </a:bodyPr>
          <a:lstStyle/>
          <a:p>
            <a:r>
              <a:rPr lang="en-GB" sz="2800" b="1" u="sng" dirty="0" smtClean="0"/>
              <a:t>Task: </a:t>
            </a:r>
          </a:p>
          <a:p>
            <a:endParaRPr lang="en-GB" sz="2800" dirty="0"/>
          </a:p>
          <a:p>
            <a:endParaRPr lang="en-GB" sz="2800" dirty="0" smtClean="0"/>
          </a:p>
          <a:p>
            <a:r>
              <a:rPr lang="en-GB" sz="2800" dirty="0" err="1" smtClean="0"/>
              <a:t>Kahoot</a:t>
            </a:r>
            <a:r>
              <a:rPr lang="en-GB" sz="2800" dirty="0" smtClean="0"/>
              <a:t> quiz – productivity </a:t>
            </a:r>
          </a:p>
          <a:p>
            <a:endParaRPr lang="en-GB" sz="2800" dirty="0"/>
          </a:p>
          <a:p>
            <a:endParaRPr lang="en-GB" sz="2800" dirty="0" smtClean="0"/>
          </a:p>
          <a:p>
            <a:endParaRPr lang="en-GB" sz="2800" dirty="0" smtClean="0"/>
          </a:p>
          <a:p>
            <a:endParaRPr lang="en-GB" sz="2800" dirty="0"/>
          </a:p>
          <a:p>
            <a:endParaRPr lang="en-GB" sz="2800" b="1" dirty="0" smtClean="0"/>
          </a:p>
          <a:p>
            <a:r>
              <a:rPr lang="en-GB" sz="2800" b="1" dirty="0" smtClean="0"/>
              <a:t>Time: 10 mins </a:t>
            </a:r>
            <a:endParaRPr lang="en-GB" sz="2800" b="1" dirty="0"/>
          </a:p>
        </p:txBody>
      </p:sp>
      <p:sp>
        <p:nvSpPr>
          <p:cNvPr id="3" name="Rectangle 2"/>
          <p:cNvSpPr/>
          <p:nvPr/>
        </p:nvSpPr>
        <p:spPr>
          <a:xfrm>
            <a:off x="2411760" y="404664"/>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5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119" y="3792485"/>
            <a:ext cx="2074483" cy="20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192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44492"/>
            <a:ext cx="7758608" cy="5693866"/>
          </a:xfrm>
          <a:prstGeom prst="rect">
            <a:avLst/>
          </a:prstGeom>
        </p:spPr>
        <p:txBody>
          <a:bodyPr wrap="square">
            <a:spAutoFit/>
          </a:bodyPr>
          <a:lstStyle/>
          <a:p>
            <a:pPr marL="285750" indent="-285750">
              <a:buFont typeface="Arial" panose="020B0604020202020204" pitchFamily="34" charset="0"/>
              <a:buChar char="•"/>
            </a:pPr>
            <a:r>
              <a:rPr lang="en-GB" sz="2800" dirty="0">
                <a:solidFill>
                  <a:prstClr val="black"/>
                </a:solidFill>
              </a:rPr>
              <a:t>Introduce the aims and objectives for the session.</a:t>
            </a:r>
          </a:p>
          <a:p>
            <a:pPr marL="285750" indent="-285750">
              <a:buFont typeface="Arial" panose="020B0604020202020204" pitchFamily="34" charset="0"/>
              <a:buChar char="•"/>
            </a:pPr>
            <a:r>
              <a:rPr lang="en-GB" sz="2800" dirty="0">
                <a:solidFill>
                  <a:prstClr val="black"/>
                </a:solidFill>
              </a:rPr>
              <a:t>Define productivity in groups. </a:t>
            </a:r>
          </a:p>
          <a:p>
            <a:pPr marL="285750" indent="-285750">
              <a:buFont typeface="Arial" panose="020B0604020202020204" pitchFamily="34" charset="0"/>
              <a:buChar char="•"/>
            </a:pPr>
            <a:r>
              <a:rPr lang="en-GB" sz="2800" dirty="0">
                <a:solidFill>
                  <a:prstClr val="black"/>
                </a:solidFill>
              </a:rPr>
              <a:t>Explain productivity and calculate productivity. </a:t>
            </a:r>
          </a:p>
          <a:p>
            <a:pPr marL="285750" indent="-285750">
              <a:buFont typeface="Arial" panose="020B0604020202020204" pitchFamily="34" charset="0"/>
              <a:buChar char="•"/>
            </a:pPr>
            <a:r>
              <a:rPr lang="en-GB" sz="2800" dirty="0">
                <a:solidFill>
                  <a:prstClr val="black"/>
                </a:solidFill>
              </a:rPr>
              <a:t>Describe the advantages of productivity. </a:t>
            </a:r>
          </a:p>
          <a:p>
            <a:pPr marL="285750" indent="-285750">
              <a:buFont typeface="Arial" panose="020B0604020202020204" pitchFamily="34" charset="0"/>
              <a:buChar char="•"/>
            </a:pPr>
            <a:r>
              <a:rPr lang="en-GB" sz="2800" dirty="0">
                <a:solidFill>
                  <a:prstClr val="black"/>
                </a:solidFill>
              </a:rPr>
              <a:t>Calculate productivity and discuss with the group. </a:t>
            </a:r>
          </a:p>
          <a:p>
            <a:pPr marL="285750" indent="-285750">
              <a:buFont typeface="Arial" panose="020B0604020202020204" pitchFamily="34" charset="0"/>
              <a:buChar char="•"/>
            </a:pPr>
            <a:r>
              <a:rPr lang="en-GB" sz="2800" dirty="0">
                <a:solidFill>
                  <a:prstClr val="black"/>
                </a:solidFill>
              </a:rPr>
              <a:t>Discuss capacity, spare capacity and give examples. </a:t>
            </a:r>
          </a:p>
          <a:p>
            <a:pPr marL="285750" indent="-285750">
              <a:buFont typeface="Arial" panose="020B0604020202020204" pitchFamily="34" charset="0"/>
              <a:buChar char="•"/>
            </a:pPr>
            <a:r>
              <a:rPr lang="en-GB" sz="2800" dirty="0">
                <a:solidFill>
                  <a:prstClr val="black"/>
                </a:solidFill>
              </a:rPr>
              <a:t>Complete a written description of productivity, capacity utilization and spare capacity.</a:t>
            </a:r>
          </a:p>
          <a:p>
            <a:pPr marL="285750" indent="-285750">
              <a:buFont typeface="Arial" panose="020B0604020202020204" pitchFamily="34" charset="0"/>
              <a:buChar char="•"/>
            </a:pPr>
            <a:r>
              <a:rPr lang="en-GB" sz="2800" dirty="0">
                <a:solidFill>
                  <a:prstClr val="black"/>
                </a:solidFill>
              </a:rPr>
              <a:t>Answer quiz questions on productivity and </a:t>
            </a:r>
            <a:r>
              <a:rPr lang="en-GB" sz="2800" dirty="0" err="1">
                <a:solidFill>
                  <a:prstClr val="black"/>
                </a:solidFill>
              </a:rPr>
              <a:t>Kahoot</a:t>
            </a:r>
            <a:r>
              <a:rPr lang="en-GB" sz="2800" dirty="0">
                <a:solidFill>
                  <a:prstClr val="black"/>
                </a:solidFill>
              </a:rPr>
              <a:t> quiz questions. </a:t>
            </a:r>
          </a:p>
          <a:p>
            <a:pPr marL="285750" indent="-285750">
              <a:buFont typeface="Arial" panose="020B0604020202020204" pitchFamily="34" charset="0"/>
              <a:buChar char="•"/>
            </a:pPr>
            <a:r>
              <a:rPr lang="en-GB" sz="2800" dirty="0">
                <a:solidFill>
                  <a:prstClr val="black"/>
                </a:solidFill>
              </a:rPr>
              <a:t>Recap the aims and </a:t>
            </a:r>
          </a:p>
          <a:p>
            <a:r>
              <a:rPr lang="en-GB" sz="2800" dirty="0">
                <a:solidFill>
                  <a:prstClr val="black"/>
                </a:solidFill>
              </a:rPr>
              <a:t>    objectives for the session</a:t>
            </a:r>
            <a:r>
              <a:rPr lang="en-GB" dirty="0">
                <a:solidFill>
                  <a:prstClr val="black"/>
                </a:solidFill>
              </a:rPr>
              <a:t>.</a:t>
            </a:r>
          </a:p>
        </p:txBody>
      </p:sp>
      <p:sp>
        <p:nvSpPr>
          <p:cNvPr id="5" name="Rectangle 4"/>
          <p:cNvSpPr/>
          <p:nvPr/>
        </p:nvSpPr>
        <p:spPr>
          <a:xfrm>
            <a:off x="611560" y="21162"/>
            <a:ext cx="7498719"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Productivity – Objectives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288" y="5445224"/>
            <a:ext cx="2632991" cy="93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02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628800"/>
            <a:ext cx="8424229" cy="1384995"/>
          </a:xfrm>
          <a:prstGeom prst="rect">
            <a:avLst/>
          </a:prstGeom>
          <a:noFill/>
        </p:spPr>
        <p:txBody>
          <a:bodyPr wrap="none" rtlCol="0">
            <a:spAutoFit/>
          </a:bodyPr>
          <a:lstStyle/>
          <a:p>
            <a:r>
              <a:rPr lang="en-GB" sz="2800" dirty="0" smtClean="0"/>
              <a:t>Labour productivity = </a:t>
            </a:r>
          </a:p>
          <a:p>
            <a:endParaRPr lang="en-GB" sz="2800" dirty="0"/>
          </a:p>
          <a:p>
            <a:r>
              <a:rPr lang="en-GB" sz="2800" dirty="0" smtClean="0"/>
              <a:t> Output (per period) / number of employees (per period</a:t>
            </a:r>
            <a:r>
              <a:rPr lang="en-GB" sz="2800" dirty="0"/>
              <a:t>)</a:t>
            </a:r>
          </a:p>
        </p:txBody>
      </p:sp>
      <p:sp>
        <p:nvSpPr>
          <p:cNvPr id="3" name="Rectangle 2"/>
          <p:cNvSpPr/>
          <p:nvPr/>
        </p:nvSpPr>
        <p:spPr>
          <a:xfrm>
            <a:off x="1187624" y="260648"/>
            <a:ext cx="5988692"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Labour productivity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669" y="3480433"/>
            <a:ext cx="5184601" cy="267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02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49" y="1052736"/>
            <a:ext cx="7956376" cy="5386090"/>
          </a:xfrm>
          <a:prstGeom prst="rect">
            <a:avLst/>
          </a:prstGeom>
        </p:spPr>
        <p:txBody>
          <a:bodyPr wrap="square">
            <a:spAutoFit/>
          </a:bodyPr>
          <a:lstStyle/>
          <a:p>
            <a:endParaRPr lang="en-GB" sz="3200" dirty="0">
              <a:solidFill>
                <a:srgbClr val="000000"/>
              </a:solidFill>
            </a:endParaRPr>
          </a:p>
          <a:p>
            <a:r>
              <a:rPr lang="en-GB" sz="3200" dirty="0">
                <a:solidFill>
                  <a:srgbClr val="000000"/>
                </a:solidFill>
              </a:rPr>
              <a:t> </a:t>
            </a:r>
            <a:r>
              <a:rPr lang="en-GB" sz="2800" dirty="0">
                <a:solidFill>
                  <a:srgbClr val="000000"/>
                </a:solidFill>
              </a:rPr>
              <a:t>If a factory produces 1000 bicycles a day and employs 100 workers, then productivity is 1000 bicycles/100 workers = 10 bicycles per worker per day. </a:t>
            </a:r>
            <a:endParaRPr lang="en-GB" sz="2800" dirty="0" smtClean="0">
              <a:solidFill>
                <a:srgbClr val="000000"/>
              </a:solidFill>
            </a:endParaRPr>
          </a:p>
          <a:p>
            <a:endParaRPr lang="en-GB" sz="2800" dirty="0" smtClean="0">
              <a:solidFill>
                <a:srgbClr val="000000"/>
              </a:solidFill>
            </a:endParaRPr>
          </a:p>
          <a:p>
            <a:endParaRPr lang="en-GB" sz="2800" dirty="0">
              <a:solidFill>
                <a:srgbClr val="000000"/>
              </a:solidFill>
            </a:endParaRPr>
          </a:p>
          <a:p>
            <a:endParaRPr lang="en-GB" sz="2800" dirty="0" smtClean="0">
              <a:solidFill>
                <a:srgbClr val="000000"/>
              </a:solidFill>
            </a:endParaRPr>
          </a:p>
          <a:p>
            <a:r>
              <a:rPr lang="en-GB" sz="2800" dirty="0" smtClean="0">
                <a:solidFill>
                  <a:srgbClr val="000000"/>
                </a:solidFill>
              </a:rPr>
              <a:t>The </a:t>
            </a:r>
            <a:r>
              <a:rPr lang="en-GB" sz="2800" dirty="0">
                <a:solidFill>
                  <a:srgbClr val="000000"/>
                </a:solidFill>
              </a:rPr>
              <a:t>fixed measure of input does not have to be labour – it could be a value of capital (output per £1000 of capital invested), or of machines used (200 pairs of shoes per machine per day). </a:t>
            </a:r>
            <a:endParaRPr lang="en-GB" sz="2800" dirty="0"/>
          </a:p>
        </p:txBody>
      </p:sp>
      <p:sp>
        <p:nvSpPr>
          <p:cNvPr id="3" name="Rectangle 2"/>
          <p:cNvSpPr/>
          <p:nvPr/>
        </p:nvSpPr>
        <p:spPr>
          <a:xfrm>
            <a:off x="280448" y="332656"/>
            <a:ext cx="858311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Labour productivity example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21893"/>
            <a:ext cx="201930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108" y="3064743"/>
            <a:ext cx="22669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38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6198" y="1690801"/>
            <a:ext cx="6552728" cy="1384995"/>
          </a:xfrm>
          <a:prstGeom prst="rect">
            <a:avLst/>
          </a:prstGeom>
          <a:noFill/>
        </p:spPr>
        <p:txBody>
          <a:bodyPr wrap="square" rtlCol="0">
            <a:spAutoFit/>
          </a:bodyPr>
          <a:lstStyle/>
          <a:p>
            <a:r>
              <a:rPr lang="en-GB" sz="2800" dirty="0" smtClean="0"/>
              <a:t>Capital productivity = </a:t>
            </a:r>
          </a:p>
          <a:p>
            <a:endParaRPr lang="en-GB" sz="2800" dirty="0"/>
          </a:p>
          <a:p>
            <a:r>
              <a:rPr lang="en-GB" sz="2800" dirty="0" smtClean="0"/>
              <a:t>Output / capital employed </a:t>
            </a:r>
            <a:endParaRPr lang="en-GB" sz="2800" dirty="0"/>
          </a:p>
        </p:txBody>
      </p:sp>
      <p:sp>
        <p:nvSpPr>
          <p:cNvPr id="3" name="Rectangle 2"/>
          <p:cNvSpPr/>
          <p:nvPr/>
        </p:nvSpPr>
        <p:spPr>
          <a:xfrm>
            <a:off x="1259632" y="332656"/>
            <a:ext cx="598676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Capital productivity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71929"/>
            <a:ext cx="3376786" cy="224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517" y="3471929"/>
            <a:ext cx="2730886" cy="178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71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40768"/>
            <a:ext cx="6966520" cy="4832092"/>
          </a:xfrm>
          <a:prstGeom prst="rect">
            <a:avLst/>
          </a:prstGeom>
        </p:spPr>
        <p:txBody>
          <a:bodyPr wrap="square">
            <a:spAutoFit/>
          </a:bodyPr>
          <a:lstStyle/>
          <a:p>
            <a:r>
              <a:rPr lang="en-GB" sz="2800" dirty="0" smtClean="0"/>
              <a:t>Productivity in retailing can be measured through sales per square foot. If a department store has sales of £3 000 000 in a week, and the square footage of the shop is 20 000, then sales per square foot are £150. </a:t>
            </a:r>
          </a:p>
          <a:p>
            <a:endParaRPr lang="en-GB" sz="2800" dirty="0"/>
          </a:p>
          <a:p>
            <a:endParaRPr lang="en-GB" sz="2800" dirty="0" smtClean="0"/>
          </a:p>
          <a:p>
            <a:endParaRPr lang="en-GB" sz="2800" dirty="0"/>
          </a:p>
          <a:p>
            <a:endParaRPr lang="en-GB" sz="2800" dirty="0" smtClean="0"/>
          </a:p>
          <a:p>
            <a:r>
              <a:rPr lang="en-GB" sz="2800" dirty="0" smtClean="0"/>
              <a:t>The higher the productivity, the more efficient production or sales generation is.</a:t>
            </a:r>
            <a:endParaRPr lang="en-GB" sz="2800" dirty="0"/>
          </a:p>
        </p:txBody>
      </p:sp>
      <p:sp>
        <p:nvSpPr>
          <p:cNvPr id="3" name="Rectangle 2"/>
          <p:cNvSpPr/>
          <p:nvPr/>
        </p:nvSpPr>
        <p:spPr>
          <a:xfrm>
            <a:off x="1619672" y="332656"/>
            <a:ext cx="548534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Productivity retail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75814"/>
            <a:ext cx="21145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56814"/>
            <a:ext cx="3385542"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38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628800"/>
            <a:ext cx="4572000" cy="4401205"/>
          </a:xfrm>
          <a:prstGeom prst="rect">
            <a:avLst/>
          </a:prstGeom>
        </p:spPr>
        <p:txBody>
          <a:bodyPr>
            <a:spAutoFit/>
          </a:bodyPr>
          <a:lstStyle/>
          <a:p>
            <a:r>
              <a:rPr lang="en-GB" sz="2800" b="1" u="sng" dirty="0" smtClean="0"/>
              <a:t>Task: </a:t>
            </a:r>
          </a:p>
          <a:p>
            <a:endParaRPr lang="en-GB" sz="2800" dirty="0" smtClean="0"/>
          </a:p>
          <a:p>
            <a:r>
              <a:rPr lang="en-GB" sz="2800" dirty="0" smtClean="0"/>
              <a:t>Calculate productivity. </a:t>
            </a:r>
          </a:p>
          <a:p>
            <a:endParaRPr lang="en-GB" sz="2800" dirty="0" smtClean="0"/>
          </a:p>
          <a:p>
            <a:endParaRPr lang="en-GB" sz="2800" dirty="0"/>
          </a:p>
          <a:p>
            <a:endParaRPr lang="en-GB" sz="2800" dirty="0" smtClean="0"/>
          </a:p>
          <a:p>
            <a:endParaRPr lang="en-GB" sz="2800" dirty="0" smtClean="0"/>
          </a:p>
          <a:p>
            <a:endParaRPr lang="en-GB" sz="2800" dirty="0"/>
          </a:p>
          <a:p>
            <a:endParaRPr lang="en-GB" sz="2800" b="1" dirty="0" smtClean="0"/>
          </a:p>
          <a:p>
            <a:r>
              <a:rPr lang="en-GB" sz="2800" b="1" dirty="0" smtClean="0"/>
              <a:t>Time: 10 mins </a:t>
            </a:r>
            <a:endParaRPr lang="en-GB" sz="2800" b="1" dirty="0"/>
          </a:p>
        </p:txBody>
      </p:sp>
      <p:sp>
        <p:nvSpPr>
          <p:cNvPr id="3" name="Rectangle 2"/>
          <p:cNvSpPr/>
          <p:nvPr/>
        </p:nvSpPr>
        <p:spPr>
          <a:xfrm>
            <a:off x="2555776" y="404664"/>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212976"/>
            <a:ext cx="3537749" cy="237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025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3" y="2110341"/>
            <a:ext cx="4490845" cy="3539430"/>
          </a:xfrm>
          <a:prstGeom prst="rect">
            <a:avLst/>
          </a:prstGeom>
          <a:noFill/>
        </p:spPr>
        <p:txBody>
          <a:bodyPr wrap="none" rtlCol="0">
            <a:spAutoFit/>
          </a:bodyPr>
          <a:lstStyle/>
          <a:p>
            <a:pPr marL="514350" indent="-514350">
              <a:buFont typeface="+mj-lt"/>
              <a:buAutoNum type="arabicPeriod"/>
            </a:pPr>
            <a:endParaRPr lang="en-GB" sz="2800" dirty="0"/>
          </a:p>
          <a:p>
            <a:pPr marL="514350" indent="-514350">
              <a:buFont typeface="+mj-lt"/>
              <a:buAutoNum type="arabicPeriod"/>
            </a:pPr>
            <a:r>
              <a:rPr lang="en-GB" sz="2800" dirty="0" smtClean="0"/>
              <a:t>Technology </a:t>
            </a:r>
          </a:p>
          <a:p>
            <a:pPr marL="514350" indent="-514350">
              <a:buFont typeface="+mj-lt"/>
              <a:buAutoNum type="arabicPeriod"/>
            </a:pPr>
            <a:endParaRPr lang="en-GB" sz="2800" dirty="0"/>
          </a:p>
          <a:p>
            <a:pPr marL="514350" indent="-514350">
              <a:buFont typeface="+mj-lt"/>
              <a:buAutoNum type="arabicPeriod"/>
            </a:pPr>
            <a:r>
              <a:rPr lang="en-GB" sz="2800" dirty="0" smtClean="0"/>
              <a:t>Lean production  </a:t>
            </a:r>
          </a:p>
          <a:p>
            <a:pPr marL="514350" indent="-514350">
              <a:buFont typeface="+mj-lt"/>
              <a:buAutoNum type="arabicPeriod"/>
            </a:pPr>
            <a:endParaRPr lang="en-GB" sz="2800" dirty="0"/>
          </a:p>
          <a:p>
            <a:pPr marL="514350" indent="-514350">
              <a:buFont typeface="+mj-lt"/>
              <a:buAutoNum type="arabicPeriod"/>
            </a:pPr>
            <a:r>
              <a:rPr lang="en-GB" sz="2800" dirty="0" smtClean="0"/>
              <a:t>Training </a:t>
            </a:r>
          </a:p>
          <a:p>
            <a:pPr marL="514350" indent="-514350">
              <a:buFont typeface="+mj-lt"/>
              <a:buAutoNum type="arabicPeriod"/>
            </a:pPr>
            <a:endParaRPr lang="en-GB" sz="2800" dirty="0"/>
          </a:p>
          <a:p>
            <a:pPr marL="514350" indent="-514350">
              <a:buFont typeface="+mj-lt"/>
              <a:buAutoNum type="arabicPeriod"/>
            </a:pPr>
            <a:r>
              <a:rPr lang="en-GB" sz="2800" dirty="0" smtClean="0"/>
              <a:t>Workforce reorganisation </a:t>
            </a:r>
            <a:endParaRPr lang="en-GB" sz="2800" dirty="0"/>
          </a:p>
        </p:txBody>
      </p:sp>
      <p:sp>
        <p:nvSpPr>
          <p:cNvPr id="3" name="Rectangle 2"/>
          <p:cNvSpPr/>
          <p:nvPr/>
        </p:nvSpPr>
        <p:spPr>
          <a:xfrm>
            <a:off x="263673" y="231937"/>
            <a:ext cx="8616654" cy="1754326"/>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How to improve productivity </a:t>
            </a:r>
          </a:p>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 manufacturing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110341"/>
            <a:ext cx="28575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4375678"/>
            <a:ext cx="2144114" cy="163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92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1245</Words>
  <Application>Microsoft Office PowerPoint</Application>
  <PresentationFormat>On-screen Show (4:3)</PresentationFormat>
  <Paragraphs>232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2016-12-12T12:48:10Z</dcterms:created>
  <dcterms:modified xsi:type="dcterms:W3CDTF">2016-12-12T14:06:56Z</dcterms:modified>
</cp:coreProperties>
</file>