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15" r:id="rId3"/>
    <p:sldId id="258" r:id="rId4"/>
    <p:sldId id="259" r:id="rId5"/>
    <p:sldId id="306" r:id="rId6"/>
    <p:sldId id="260" r:id="rId7"/>
    <p:sldId id="261" r:id="rId8"/>
    <p:sldId id="307" r:id="rId9"/>
    <p:sldId id="262" r:id="rId10"/>
    <p:sldId id="308" r:id="rId11"/>
    <p:sldId id="263" r:id="rId12"/>
    <p:sldId id="309" r:id="rId13"/>
    <p:sldId id="264" r:id="rId14"/>
    <p:sldId id="265" r:id="rId15"/>
    <p:sldId id="310" r:id="rId16"/>
    <p:sldId id="266" r:id="rId17"/>
    <p:sldId id="276" r:id="rId18"/>
    <p:sldId id="311" r:id="rId19"/>
    <p:sldId id="267" r:id="rId20"/>
    <p:sldId id="268" r:id="rId21"/>
    <p:sldId id="269" r:id="rId22"/>
    <p:sldId id="312" r:id="rId23"/>
    <p:sldId id="270" r:id="rId24"/>
    <p:sldId id="271" r:id="rId25"/>
    <p:sldId id="272" r:id="rId26"/>
    <p:sldId id="313" r:id="rId27"/>
    <p:sldId id="273" r:id="rId28"/>
    <p:sldId id="274" r:id="rId29"/>
    <p:sldId id="275" r:id="rId30"/>
    <p:sldId id="316" r:id="rId31"/>
    <p:sldId id="314" r:id="rId32"/>
    <p:sldId id="304"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4660"/>
  </p:normalViewPr>
  <p:slideViewPr>
    <p:cSldViewPr>
      <p:cViewPr varScale="1">
        <p:scale>
          <a:sx n="70" d="100"/>
          <a:sy n="70"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4ADBBB5-76AB-4439-B6C2-1DDC96DEA55A}" type="datetimeFigureOut">
              <a:rPr lang="en-GB" smtClean="0"/>
              <a:t>27/02/2017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FF08901-3998-4BF9-93C5-EAF62040FBE4}" type="slidenum">
              <a:rPr lang="en-GB" smtClean="0"/>
              <a:t>‹#›</a:t>
            </a:fld>
            <a:endParaRPr lang="en-GB"/>
          </a:p>
        </p:txBody>
      </p:sp>
    </p:spTree>
    <p:extLst>
      <p:ext uri="{BB962C8B-B14F-4D97-AF65-F5344CB8AC3E}">
        <p14:creationId xmlns:p14="http://schemas.microsoft.com/office/powerpoint/2010/main" val="326825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D18EF7A-353B-48B0-839D-D985716ABF6C}" type="datetimeFigureOut">
              <a:rPr lang="en-GB" smtClean="0"/>
              <a:t>27/02/2017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9D974C0-8F4C-48D7-9EA3-2984DC5C6B0F}" type="slidenum">
              <a:rPr lang="en-GB" smtClean="0"/>
              <a:t>‹#›</a:t>
            </a:fld>
            <a:endParaRPr lang="en-GB"/>
          </a:p>
        </p:txBody>
      </p:sp>
    </p:spTree>
    <p:extLst>
      <p:ext uri="{BB962C8B-B14F-4D97-AF65-F5344CB8AC3E}">
        <p14:creationId xmlns:p14="http://schemas.microsoft.com/office/powerpoint/2010/main" val="43625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t>27/02/2017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2744E-F7EC-4297-B748-3C7D39C4F65C}" type="slidenum">
              <a:rPr lang="en-GB" smtClean="0"/>
              <a:t>‹#›</a:t>
            </a:fld>
            <a:endParaRPr lang="en-GB"/>
          </a:p>
        </p:txBody>
      </p:sp>
    </p:spTree>
    <p:extLst>
      <p:ext uri="{BB962C8B-B14F-4D97-AF65-F5344CB8AC3E}">
        <p14:creationId xmlns:p14="http://schemas.microsoft.com/office/powerpoint/2010/main" val="145311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t>27/02/2017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2744E-F7EC-4297-B748-3C7D39C4F65C}" type="slidenum">
              <a:rPr lang="en-GB" smtClean="0"/>
              <a:t>‹#›</a:t>
            </a:fld>
            <a:endParaRPr lang="en-GB"/>
          </a:p>
        </p:txBody>
      </p:sp>
    </p:spTree>
    <p:extLst>
      <p:ext uri="{BB962C8B-B14F-4D97-AF65-F5344CB8AC3E}">
        <p14:creationId xmlns:p14="http://schemas.microsoft.com/office/powerpoint/2010/main" val="98905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t>27/02/2017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2744E-F7EC-4297-B748-3C7D39C4F65C}" type="slidenum">
              <a:rPr lang="en-GB" smtClean="0"/>
              <a:t>‹#›</a:t>
            </a:fld>
            <a:endParaRPr lang="en-GB"/>
          </a:p>
        </p:txBody>
      </p:sp>
    </p:spTree>
    <p:extLst>
      <p:ext uri="{BB962C8B-B14F-4D97-AF65-F5344CB8AC3E}">
        <p14:creationId xmlns:p14="http://schemas.microsoft.com/office/powerpoint/2010/main" val="284166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2CE6E7-3947-4EF7-A9D8-98E2780985E8}" type="datetimeFigureOut">
              <a:rPr lang="en-GB" smtClean="0"/>
              <a:t>27/02/2017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2744E-F7EC-4297-B748-3C7D39C4F65C}" type="slidenum">
              <a:rPr lang="en-GB" smtClean="0"/>
              <a:t>‹#›</a:t>
            </a:fld>
            <a:endParaRPr lang="en-GB"/>
          </a:p>
        </p:txBody>
      </p:sp>
    </p:spTree>
    <p:extLst>
      <p:ext uri="{BB962C8B-B14F-4D97-AF65-F5344CB8AC3E}">
        <p14:creationId xmlns:p14="http://schemas.microsoft.com/office/powerpoint/2010/main" val="132108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CE6E7-3947-4EF7-A9D8-98E2780985E8}" type="datetimeFigureOut">
              <a:rPr lang="en-GB" smtClean="0"/>
              <a:t>27/02/2017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B2744E-F7EC-4297-B748-3C7D39C4F65C}" type="slidenum">
              <a:rPr lang="en-GB" smtClean="0"/>
              <a:t>‹#›</a:t>
            </a:fld>
            <a:endParaRPr lang="en-GB"/>
          </a:p>
        </p:txBody>
      </p:sp>
    </p:spTree>
    <p:extLst>
      <p:ext uri="{BB962C8B-B14F-4D97-AF65-F5344CB8AC3E}">
        <p14:creationId xmlns:p14="http://schemas.microsoft.com/office/powerpoint/2010/main" val="80666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2CE6E7-3947-4EF7-A9D8-98E2780985E8}" type="datetimeFigureOut">
              <a:rPr lang="en-GB" smtClean="0"/>
              <a:t>27/02/2017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B2744E-F7EC-4297-B748-3C7D39C4F65C}" type="slidenum">
              <a:rPr lang="en-GB" smtClean="0"/>
              <a:t>‹#›</a:t>
            </a:fld>
            <a:endParaRPr lang="en-GB"/>
          </a:p>
        </p:txBody>
      </p:sp>
    </p:spTree>
    <p:extLst>
      <p:ext uri="{BB962C8B-B14F-4D97-AF65-F5344CB8AC3E}">
        <p14:creationId xmlns:p14="http://schemas.microsoft.com/office/powerpoint/2010/main" val="172152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2CE6E7-3947-4EF7-A9D8-98E2780985E8}" type="datetimeFigureOut">
              <a:rPr lang="en-GB" smtClean="0"/>
              <a:t>27/02/2017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B2744E-F7EC-4297-B748-3C7D39C4F65C}" type="slidenum">
              <a:rPr lang="en-GB" smtClean="0"/>
              <a:t>‹#›</a:t>
            </a:fld>
            <a:endParaRPr lang="en-GB"/>
          </a:p>
        </p:txBody>
      </p:sp>
    </p:spTree>
    <p:extLst>
      <p:ext uri="{BB962C8B-B14F-4D97-AF65-F5344CB8AC3E}">
        <p14:creationId xmlns:p14="http://schemas.microsoft.com/office/powerpoint/2010/main" val="55011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2CE6E7-3947-4EF7-A9D8-98E2780985E8}" type="datetimeFigureOut">
              <a:rPr lang="en-GB" smtClean="0"/>
              <a:t>27/02/2017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B2744E-F7EC-4297-B748-3C7D39C4F65C}" type="slidenum">
              <a:rPr lang="en-GB" smtClean="0"/>
              <a:t>‹#›</a:t>
            </a:fld>
            <a:endParaRPr lang="en-GB"/>
          </a:p>
        </p:txBody>
      </p:sp>
    </p:spTree>
    <p:extLst>
      <p:ext uri="{BB962C8B-B14F-4D97-AF65-F5344CB8AC3E}">
        <p14:creationId xmlns:p14="http://schemas.microsoft.com/office/powerpoint/2010/main" val="30584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6E7-3947-4EF7-A9D8-98E2780985E8}" type="datetimeFigureOut">
              <a:rPr lang="en-GB" smtClean="0"/>
              <a:t>27/02/2017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B2744E-F7EC-4297-B748-3C7D39C4F65C}" type="slidenum">
              <a:rPr lang="en-GB" smtClean="0"/>
              <a:t>‹#›</a:t>
            </a:fld>
            <a:endParaRPr lang="en-GB"/>
          </a:p>
        </p:txBody>
      </p:sp>
    </p:spTree>
    <p:extLst>
      <p:ext uri="{BB962C8B-B14F-4D97-AF65-F5344CB8AC3E}">
        <p14:creationId xmlns:p14="http://schemas.microsoft.com/office/powerpoint/2010/main" val="117553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t>27/02/2017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B2744E-F7EC-4297-B748-3C7D39C4F65C}" type="slidenum">
              <a:rPr lang="en-GB" smtClean="0"/>
              <a:t>‹#›</a:t>
            </a:fld>
            <a:endParaRPr lang="en-GB"/>
          </a:p>
        </p:txBody>
      </p:sp>
    </p:spTree>
    <p:extLst>
      <p:ext uri="{BB962C8B-B14F-4D97-AF65-F5344CB8AC3E}">
        <p14:creationId xmlns:p14="http://schemas.microsoft.com/office/powerpoint/2010/main" val="33702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CE6E7-3947-4EF7-A9D8-98E2780985E8}" type="datetimeFigureOut">
              <a:rPr lang="en-GB" smtClean="0"/>
              <a:t>27/02/2017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B2744E-F7EC-4297-B748-3C7D39C4F65C}" type="slidenum">
              <a:rPr lang="en-GB" smtClean="0"/>
              <a:t>‹#›</a:t>
            </a:fld>
            <a:endParaRPr lang="en-GB"/>
          </a:p>
        </p:txBody>
      </p:sp>
    </p:spTree>
    <p:extLst>
      <p:ext uri="{BB962C8B-B14F-4D97-AF65-F5344CB8AC3E}">
        <p14:creationId xmlns:p14="http://schemas.microsoft.com/office/powerpoint/2010/main" val="21542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CE6E7-3947-4EF7-A9D8-98E2780985E8}" type="datetimeFigureOut">
              <a:rPr lang="en-GB" smtClean="0"/>
              <a:t>27/02/2017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2744E-F7EC-4297-B748-3C7D39C4F65C}" type="slidenum">
              <a:rPr lang="en-GB" smtClean="0"/>
              <a:t>‹#›</a:t>
            </a:fld>
            <a:endParaRPr lang="en-GB"/>
          </a:p>
        </p:txBody>
      </p:sp>
    </p:spTree>
    <p:extLst>
      <p:ext uri="{BB962C8B-B14F-4D97-AF65-F5344CB8AC3E}">
        <p14:creationId xmlns:p14="http://schemas.microsoft.com/office/powerpoint/2010/main" val="3756062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196752"/>
            <a:ext cx="8022030" cy="4401205"/>
          </a:xfrm>
          <a:prstGeom prst="rect">
            <a:avLst/>
          </a:prstGeom>
        </p:spPr>
        <p:txBody>
          <a:bodyPr wrap="square">
            <a:spAutoFit/>
          </a:bodyPr>
          <a:lstStyle/>
          <a:p>
            <a:pPr marL="285750" indent="-285750">
              <a:buFont typeface="Arial" panose="020B0604020202020204" pitchFamily="34" charset="0"/>
              <a:buChar char="•"/>
            </a:pPr>
            <a:r>
              <a:rPr lang="en-GB" sz="2800" dirty="0"/>
              <a:t>Introduce the aims and objectives for the session.</a:t>
            </a:r>
          </a:p>
          <a:p>
            <a:pPr marL="285750" indent="-285750">
              <a:buFont typeface="Arial" panose="020B0604020202020204" pitchFamily="34" charset="0"/>
              <a:buChar char="•"/>
            </a:pPr>
            <a:r>
              <a:rPr lang="en-GB" sz="2800" dirty="0"/>
              <a:t>Discuss in groups, what is technology. </a:t>
            </a:r>
          </a:p>
          <a:p>
            <a:pPr marL="285750" indent="-285750">
              <a:buFont typeface="Arial" panose="020B0604020202020204" pitchFamily="34" charset="0"/>
              <a:buChar char="•"/>
            </a:pPr>
            <a:r>
              <a:rPr lang="en-GB" sz="2800" dirty="0"/>
              <a:t>Explain CAD, CAM, computer modelling, robotics and IT usage. </a:t>
            </a:r>
          </a:p>
          <a:p>
            <a:pPr marL="285750" indent="-285750">
              <a:buFont typeface="Arial" panose="020B0604020202020204" pitchFamily="34" charset="0"/>
              <a:buChar char="•"/>
            </a:pPr>
            <a:r>
              <a:rPr lang="en-GB" sz="2800" dirty="0"/>
              <a:t>Describe why companies use technology. </a:t>
            </a:r>
          </a:p>
          <a:p>
            <a:pPr marL="285750" indent="-285750">
              <a:buFont typeface="Arial" panose="020B0604020202020204" pitchFamily="34" charset="0"/>
              <a:buChar char="•"/>
            </a:pPr>
            <a:r>
              <a:rPr lang="en-GB" sz="2800" dirty="0"/>
              <a:t>Complete a description of CAD, CAM, computer modelling, robotics and IT usage.</a:t>
            </a:r>
          </a:p>
          <a:p>
            <a:pPr marL="285750" indent="-285750">
              <a:buFont typeface="Arial" panose="020B0604020202020204" pitchFamily="34" charset="0"/>
              <a:buChar char="•"/>
            </a:pPr>
            <a:r>
              <a:rPr lang="en-GB" sz="2800" dirty="0" smtClean="0"/>
              <a:t>Watch Amazon using </a:t>
            </a:r>
            <a:r>
              <a:rPr lang="en-GB" sz="2800" smtClean="0"/>
              <a:t>technology video.</a:t>
            </a:r>
            <a:endParaRPr lang="en-GB" sz="2800" dirty="0"/>
          </a:p>
          <a:p>
            <a:pPr marL="285750" indent="-285750">
              <a:buFont typeface="Arial" panose="020B0604020202020204" pitchFamily="34" charset="0"/>
              <a:buChar char="•"/>
            </a:pPr>
            <a:r>
              <a:rPr lang="en-GB" sz="2800" dirty="0"/>
              <a:t>Recap the aims and </a:t>
            </a:r>
          </a:p>
          <a:p>
            <a:r>
              <a:rPr lang="en-GB" sz="2800" dirty="0"/>
              <a:t>    objectives for the session. </a:t>
            </a:r>
          </a:p>
        </p:txBody>
      </p:sp>
      <p:sp>
        <p:nvSpPr>
          <p:cNvPr id="5" name="Rectangle 4"/>
          <p:cNvSpPr/>
          <p:nvPr/>
        </p:nvSpPr>
        <p:spPr>
          <a:xfrm>
            <a:off x="949313" y="188640"/>
            <a:ext cx="7245380"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Technology – Objectives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941168"/>
            <a:ext cx="2191347" cy="165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097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 y="-27604"/>
            <a:ext cx="93710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99592" y="1498728"/>
            <a:ext cx="7776864" cy="4401205"/>
          </a:xfrm>
          <a:prstGeom prst="rect">
            <a:avLst/>
          </a:prstGeom>
        </p:spPr>
        <p:txBody>
          <a:bodyPr wrap="square">
            <a:spAutoFit/>
          </a:bodyPr>
          <a:lstStyle/>
          <a:p>
            <a:r>
              <a:rPr lang="en-GB" sz="2800" b="1" dirty="0"/>
              <a:t>Modifications or changes can be easily made</a:t>
            </a:r>
            <a:r>
              <a:rPr lang="en-GB" sz="2800" dirty="0"/>
              <a:t>, without having to go back to the ‘drawing board’. </a:t>
            </a:r>
          </a:p>
          <a:p>
            <a:endParaRPr lang="en-GB" sz="2800" dirty="0"/>
          </a:p>
          <a:p>
            <a:endParaRPr lang="en-GB" sz="2800" dirty="0"/>
          </a:p>
          <a:p>
            <a:endParaRPr lang="en-GB" sz="2800" dirty="0"/>
          </a:p>
          <a:p>
            <a:endParaRPr lang="en-GB" sz="2800" dirty="0"/>
          </a:p>
          <a:p>
            <a:r>
              <a:rPr lang="en-GB" sz="2800" dirty="0"/>
              <a:t>Also CAD can identify design problems at an early stage, preventing the need for expensive reworking of ideas and reducing the chance of faulty products reaching the market.</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636912"/>
            <a:ext cx="20097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636912"/>
            <a:ext cx="21050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51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044" y="2132856"/>
            <a:ext cx="7302051" cy="3970318"/>
          </a:xfrm>
          <a:prstGeom prst="rect">
            <a:avLst/>
          </a:prstGeom>
        </p:spPr>
        <p:txBody>
          <a:bodyPr wrap="square">
            <a:spAutoFit/>
          </a:bodyPr>
          <a:lstStyle/>
          <a:p>
            <a:r>
              <a:rPr lang="en-GB" sz="2800" dirty="0"/>
              <a:t>The use of computers in production occurs in all sorts of industries. </a:t>
            </a:r>
          </a:p>
          <a:p>
            <a:endParaRPr lang="en-GB" sz="2800" dirty="0"/>
          </a:p>
          <a:p>
            <a:endParaRPr lang="en-GB" sz="2800" dirty="0"/>
          </a:p>
          <a:p>
            <a:endParaRPr lang="en-GB" sz="2800" dirty="0"/>
          </a:p>
          <a:p>
            <a:endParaRPr lang="en-GB" sz="2800" dirty="0"/>
          </a:p>
          <a:p>
            <a:endParaRPr lang="en-GB" sz="2800" dirty="0"/>
          </a:p>
          <a:p>
            <a:r>
              <a:rPr lang="en-GB" sz="2800" dirty="0"/>
              <a:t>There is the obvious example of robotic welders in vehicle production.</a:t>
            </a:r>
          </a:p>
        </p:txBody>
      </p:sp>
      <p:sp>
        <p:nvSpPr>
          <p:cNvPr id="3" name="Rectangle 2"/>
          <p:cNvSpPr/>
          <p:nvPr/>
        </p:nvSpPr>
        <p:spPr>
          <a:xfrm>
            <a:off x="142354" y="188640"/>
            <a:ext cx="8872814" cy="1754326"/>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Computer-aided manufacture </a:t>
            </a:r>
          </a:p>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(CAM)</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924943"/>
            <a:ext cx="2276847" cy="1983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257862"/>
            <a:ext cx="2527041"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58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74" y="1772816"/>
            <a:ext cx="7630955" cy="4832092"/>
          </a:xfrm>
          <a:prstGeom prst="rect">
            <a:avLst/>
          </a:prstGeom>
        </p:spPr>
        <p:txBody>
          <a:bodyPr wrap="square">
            <a:spAutoFit/>
          </a:bodyPr>
          <a:lstStyle/>
          <a:p>
            <a:r>
              <a:rPr lang="en-GB" sz="2800" dirty="0"/>
              <a:t> Another, more unusual example is the use of CAM in packaging vegetables for supermarkets, where machines digitally photograph every vegetable and then automatically sort them into bags based on size and shape. </a:t>
            </a:r>
          </a:p>
          <a:p>
            <a:endParaRPr lang="en-GB" sz="2800" dirty="0"/>
          </a:p>
          <a:p>
            <a:endParaRPr lang="en-GB" sz="2800" dirty="0"/>
          </a:p>
          <a:p>
            <a:endParaRPr lang="en-GB" sz="2800" dirty="0"/>
          </a:p>
          <a:p>
            <a:r>
              <a:rPr lang="en-GB" sz="2800" dirty="0"/>
              <a:t>These sorting machines always produce output of the same quality, day in day out, guaranteeing customer satisfaction.</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19063"/>
            <a:ext cx="9528176"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645024"/>
            <a:ext cx="14097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640831"/>
            <a:ext cx="14478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07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923" y="2060846"/>
            <a:ext cx="8019764" cy="4401205"/>
          </a:xfrm>
          <a:prstGeom prst="rect">
            <a:avLst/>
          </a:prstGeom>
        </p:spPr>
        <p:txBody>
          <a:bodyPr wrap="square">
            <a:spAutoFit/>
          </a:bodyPr>
          <a:lstStyle/>
          <a:p>
            <a:r>
              <a:rPr lang="en-GB" sz="2800" dirty="0"/>
              <a:t>The use of CAM can also aid </a:t>
            </a:r>
            <a:r>
              <a:rPr lang="en-GB" sz="2800" b="1" dirty="0"/>
              <a:t>flexibility</a:t>
            </a:r>
            <a:r>
              <a:rPr lang="en-GB" sz="2800" dirty="0"/>
              <a:t> in production. For example, reprogramming a welding machine is quite simple, but training a welder may be a great deal more complex and expensive. </a:t>
            </a:r>
          </a:p>
          <a:p>
            <a:endParaRPr lang="en-GB" sz="2800" dirty="0"/>
          </a:p>
          <a:p>
            <a:endParaRPr lang="en-GB" sz="2800" dirty="0"/>
          </a:p>
          <a:p>
            <a:r>
              <a:rPr lang="en-GB" sz="2800" dirty="0"/>
              <a:t>CAM can even</a:t>
            </a:r>
            <a:r>
              <a:rPr lang="en-GB" sz="2800" b="1" dirty="0"/>
              <a:t> cut costs in small businesses. </a:t>
            </a:r>
            <a:r>
              <a:rPr lang="en-GB" sz="2800" dirty="0"/>
              <a:t>Tailors and dressmakers use CAM machines to cut material in the most economical way, ensuring that waste is minimised.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0"/>
            <a:ext cx="9528176"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429000"/>
            <a:ext cx="1251874" cy="115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863248"/>
            <a:ext cx="3388448" cy="79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02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305342"/>
            <a:ext cx="7488832" cy="4832092"/>
          </a:xfrm>
          <a:prstGeom prst="rect">
            <a:avLst/>
          </a:prstGeom>
        </p:spPr>
        <p:txBody>
          <a:bodyPr wrap="square">
            <a:spAutoFit/>
          </a:bodyPr>
          <a:lstStyle/>
          <a:p>
            <a:r>
              <a:rPr lang="en-GB" sz="2800" dirty="0"/>
              <a:t>Computers with the right information input can be used to model anything from wear and tear of a pair of shoes to the electricity generated from a wind turbine in different wind conditions. </a:t>
            </a:r>
          </a:p>
          <a:p>
            <a:endParaRPr lang="en-GB" sz="2800" dirty="0"/>
          </a:p>
          <a:p>
            <a:endParaRPr lang="en-GB" sz="2800" dirty="0"/>
          </a:p>
          <a:p>
            <a:endParaRPr lang="en-GB" sz="2800" dirty="0"/>
          </a:p>
          <a:p>
            <a:endParaRPr lang="en-GB" sz="2800" dirty="0"/>
          </a:p>
          <a:p>
            <a:r>
              <a:rPr lang="en-GB" sz="2800" dirty="0"/>
              <a:t>Using computer models allows businesses</a:t>
            </a:r>
            <a:r>
              <a:rPr lang="en-GB" sz="2800" b="1" dirty="0"/>
              <a:t> to perfect their products</a:t>
            </a:r>
            <a:r>
              <a:rPr lang="en-GB" sz="2800" dirty="0"/>
              <a:t> and continually improve efficiency of production.</a:t>
            </a:r>
          </a:p>
        </p:txBody>
      </p:sp>
      <p:sp>
        <p:nvSpPr>
          <p:cNvPr id="3" name="Rectangle 2"/>
          <p:cNvSpPr/>
          <p:nvPr/>
        </p:nvSpPr>
        <p:spPr>
          <a:xfrm>
            <a:off x="1532770" y="260648"/>
            <a:ext cx="6078460"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Computer modelling</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212976"/>
            <a:ext cx="1640012" cy="1387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337" y="3212976"/>
            <a:ext cx="3143994"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754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412776"/>
            <a:ext cx="7056784" cy="3108543"/>
          </a:xfrm>
          <a:prstGeom prst="rect">
            <a:avLst/>
          </a:prstGeom>
        </p:spPr>
        <p:txBody>
          <a:bodyPr wrap="square">
            <a:spAutoFit/>
          </a:bodyPr>
          <a:lstStyle/>
          <a:p>
            <a:r>
              <a:rPr lang="en-GB" sz="2800" dirty="0"/>
              <a:t>Use of modelling allows developers to try a huge range of ‘what if’ scenarios, such as ‘what happens to the life of the shoe when we change the stitching?’, or ‘what will happen to the efficiency of the wind turbine if we alter the angle of the blades by a few fractions of a degree?’.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67786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696614"/>
            <a:ext cx="2307332" cy="138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221088"/>
            <a:ext cx="2065412" cy="206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60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948468"/>
            <a:ext cx="7956376" cy="5262979"/>
          </a:xfrm>
          <a:prstGeom prst="rect">
            <a:avLst/>
          </a:prstGeom>
        </p:spPr>
        <p:txBody>
          <a:bodyPr wrap="square">
            <a:spAutoFit/>
          </a:bodyPr>
          <a:lstStyle/>
          <a:p>
            <a:endParaRPr lang="en-GB" sz="2800" dirty="0"/>
          </a:p>
          <a:p>
            <a:r>
              <a:rPr lang="en-GB" sz="2800" dirty="0"/>
              <a:t>It is difficult to define exactly what a robot in manufacturing is – when does a machine become a robot? The basic rule is that a robot is defined not by its appearance but by how it is controlled. </a:t>
            </a:r>
          </a:p>
          <a:p>
            <a:endParaRPr lang="en-GB" sz="2800" dirty="0"/>
          </a:p>
          <a:p>
            <a:endParaRPr lang="en-GB" sz="2800" dirty="0"/>
          </a:p>
          <a:p>
            <a:endParaRPr lang="en-GB" sz="2800" dirty="0"/>
          </a:p>
          <a:p>
            <a:r>
              <a:rPr lang="en-GB" sz="2800" b="1" dirty="0"/>
              <a:t>The more automated it is and the more it can determine its own behaviour, the more likely it is to count as a robot</a:t>
            </a:r>
            <a:r>
              <a:rPr lang="en-GB" sz="2800" dirty="0"/>
              <a:t>. For businesses robots have huge potential. </a:t>
            </a:r>
          </a:p>
        </p:txBody>
      </p:sp>
      <p:sp>
        <p:nvSpPr>
          <p:cNvPr id="3" name="Rectangle 2"/>
          <p:cNvSpPr/>
          <p:nvPr/>
        </p:nvSpPr>
        <p:spPr>
          <a:xfrm>
            <a:off x="3059832" y="260648"/>
            <a:ext cx="2653933"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Robotics</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212976"/>
            <a:ext cx="223837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284413"/>
            <a:ext cx="22098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13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340768"/>
            <a:ext cx="7254552" cy="4832092"/>
          </a:xfrm>
          <a:prstGeom prst="rect">
            <a:avLst/>
          </a:prstGeom>
        </p:spPr>
        <p:txBody>
          <a:bodyPr wrap="square">
            <a:spAutoFit/>
          </a:bodyPr>
          <a:lstStyle/>
          <a:p>
            <a:r>
              <a:rPr lang="en-GB" sz="2800" dirty="0"/>
              <a:t>For example, robots with machine vision can check to see that bottles and jars are filled to the right level so that the tops and caps fit and that the right labels are correctly stuck on.</a:t>
            </a:r>
          </a:p>
          <a:p>
            <a:endParaRPr lang="en-GB" sz="2800" dirty="0"/>
          </a:p>
          <a:p>
            <a:endParaRPr lang="en-GB" sz="2800" dirty="0"/>
          </a:p>
          <a:p>
            <a:endParaRPr lang="en-GB" sz="2800" dirty="0"/>
          </a:p>
          <a:p>
            <a:endParaRPr lang="en-GB" sz="2800" dirty="0"/>
          </a:p>
          <a:p>
            <a:r>
              <a:rPr lang="en-GB" sz="2800" dirty="0"/>
              <a:t> Robots put chocolates into boxes, sort apples and make salads without having to take a rest or visit the toilet.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0"/>
            <a:ext cx="3389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284984"/>
            <a:ext cx="21050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429000"/>
            <a:ext cx="214312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31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556792"/>
            <a:ext cx="7200800" cy="1815882"/>
          </a:xfrm>
          <a:prstGeom prst="rect">
            <a:avLst/>
          </a:prstGeom>
        </p:spPr>
        <p:txBody>
          <a:bodyPr wrap="square">
            <a:spAutoFit/>
          </a:bodyPr>
          <a:lstStyle/>
          <a:p>
            <a:r>
              <a:rPr lang="en-GB" sz="2800" dirty="0"/>
              <a:t>Robots even work in bakeries slicing cakes because they are more accurate than people – if you make thousands of cakes a day all those wasted crumbs add up.</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88640"/>
            <a:ext cx="3389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103" y="3501008"/>
            <a:ext cx="2880320" cy="2224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542" y="3278867"/>
            <a:ext cx="1636326" cy="244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849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535155"/>
            <a:ext cx="7686600" cy="4832092"/>
          </a:xfrm>
          <a:prstGeom prst="rect">
            <a:avLst/>
          </a:prstGeom>
        </p:spPr>
        <p:txBody>
          <a:bodyPr wrap="square">
            <a:spAutoFit/>
          </a:bodyPr>
          <a:lstStyle/>
          <a:p>
            <a:r>
              <a:rPr lang="en-GB" sz="2800" dirty="0"/>
              <a:t>IT is used throughout businesses increasing their productivity in a number of ways. </a:t>
            </a:r>
          </a:p>
          <a:p>
            <a:endParaRPr lang="en-GB" sz="2800" dirty="0"/>
          </a:p>
          <a:p>
            <a:endParaRPr lang="en-GB" sz="2800" dirty="0"/>
          </a:p>
          <a:p>
            <a:endParaRPr lang="en-GB" sz="2800" dirty="0"/>
          </a:p>
          <a:p>
            <a:r>
              <a:rPr lang="en-GB" sz="2800" dirty="0"/>
              <a:t>Secretaries have preformatted letters, databases are held on customers improving customer relations, cash flow is modelled so improving financial efficiency, bar codes and </a:t>
            </a:r>
            <a:r>
              <a:rPr lang="en-GB" sz="2800" b="1" dirty="0"/>
              <a:t>EPOS systems are used to manage stock </a:t>
            </a:r>
            <a:r>
              <a:rPr lang="en-GB" sz="2800" dirty="0"/>
              <a:t>– and these are just the tip of the iceberg.</a:t>
            </a:r>
          </a:p>
        </p:txBody>
      </p:sp>
      <p:sp>
        <p:nvSpPr>
          <p:cNvPr id="3" name="Rectangle 2"/>
          <p:cNvSpPr/>
          <p:nvPr/>
        </p:nvSpPr>
        <p:spPr>
          <a:xfrm>
            <a:off x="395536" y="332656"/>
            <a:ext cx="8127289"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Information Technology (IT)</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159893"/>
            <a:ext cx="12858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64904"/>
            <a:ext cx="1121465" cy="1078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564903"/>
            <a:ext cx="1759192" cy="1078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67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340768"/>
            <a:ext cx="7200800" cy="4401205"/>
          </a:xfrm>
          <a:prstGeom prst="rect">
            <a:avLst/>
          </a:prstGeom>
        </p:spPr>
        <p:txBody>
          <a:bodyPr wrap="square">
            <a:spAutoFit/>
          </a:bodyPr>
          <a:lstStyle/>
          <a:p>
            <a:r>
              <a:rPr lang="en-GB" sz="2800" b="1" u="sng" dirty="0"/>
              <a:t>Task: </a:t>
            </a:r>
          </a:p>
          <a:p>
            <a:endParaRPr lang="en-GB" sz="2800" dirty="0"/>
          </a:p>
          <a:p>
            <a:r>
              <a:rPr lang="en-GB" sz="2800" dirty="0"/>
              <a:t>What is technology ?</a:t>
            </a:r>
          </a:p>
          <a:p>
            <a:endParaRPr lang="en-GB" sz="2800" dirty="0"/>
          </a:p>
          <a:p>
            <a:endParaRPr lang="en-GB" sz="2800" dirty="0"/>
          </a:p>
          <a:p>
            <a:r>
              <a:rPr lang="en-GB" sz="2800" dirty="0"/>
              <a:t>How has it influenced production?</a:t>
            </a:r>
          </a:p>
          <a:p>
            <a:endParaRPr lang="en-GB" sz="2800" dirty="0"/>
          </a:p>
          <a:p>
            <a:endParaRPr lang="en-GB" sz="2800" dirty="0"/>
          </a:p>
          <a:p>
            <a:endParaRPr lang="en-GB" sz="2800" b="1" dirty="0"/>
          </a:p>
          <a:p>
            <a:r>
              <a:rPr lang="en-GB" sz="2800" b="1" dirty="0"/>
              <a:t>Time: 5 mins </a:t>
            </a:r>
          </a:p>
        </p:txBody>
      </p:sp>
      <p:sp>
        <p:nvSpPr>
          <p:cNvPr id="3" name="Rectangle 2"/>
          <p:cNvSpPr/>
          <p:nvPr/>
        </p:nvSpPr>
        <p:spPr>
          <a:xfrm>
            <a:off x="2699792" y="260648"/>
            <a:ext cx="3036408"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1 </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200" y="1340768"/>
            <a:ext cx="223837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437112"/>
            <a:ext cx="21621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140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340766"/>
            <a:ext cx="7848872" cy="5109091"/>
          </a:xfrm>
          <a:prstGeom prst="rect">
            <a:avLst/>
          </a:prstGeom>
        </p:spPr>
        <p:txBody>
          <a:bodyPr wrap="square">
            <a:spAutoFit/>
          </a:bodyPr>
          <a:lstStyle/>
          <a:p>
            <a:r>
              <a:rPr lang="en-GB" sz="2800" dirty="0"/>
              <a:t>Marketing is a key aspect of the effective use of information technology. Most businesses have a web presence. </a:t>
            </a:r>
          </a:p>
          <a:p>
            <a:endParaRPr lang="en-GB" sz="2800" dirty="0"/>
          </a:p>
          <a:p>
            <a:endParaRPr lang="en-GB" sz="2800" dirty="0"/>
          </a:p>
          <a:p>
            <a:endParaRPr lang="en-GB" sz="2800" dirty="0"/>
          </a:p>
          <a:p>
            <a:endParaRPr lang="en-GB" sz="2800" dirty="0"/>
          </a:p>
          <a:p>
            <a:r>
              <a:rPr lang="en-GB" sz="2800" dirty="0"/>
              <a:t>In its simplest form it may be ‘how to find or contact us’; in its most complex form the web is used to gather detailed customer profiles to build a database and an attempt is made to match these profiles. </a:t>
            </a:r>
          </a:p>
          <a:p>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48" y="23132"/>
            <a:ext cx="87915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20888"/>
            <a:ext cx="1993007" cy="160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003" y="2743200"/>
            <a:ext cx="279767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170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12776"/>
            <a:ext cx="7855984" cy="5109091"/>
          </a:xfrm>
          <a:prstGeom prst="rect">
            <a:avLst/>
          </a:prstGeom>
        </p:spPr>
        <p:txBody>
          <a:bodyPr wrap="square">
            <a:spAutoFit/>
          </a:bodyPr>
          <a:lstStyle/>
          <a:p>
            <a:r>
              <a:rPr lang="en-GB" sz="2800" dirty="0"/>
              <a:t>The internet allows a much wider geographical market to be targeted, cheaper advertising and improved customer convenience. </a:t>
            </a:r>
          </a:p>
          <a:p>
            <a:endParaRPr lang="en-GB" sz="2800" dirty="0"/>
          </a:p>
          <a:p>
            <a:endParaRPr lang="en-GB" sz="2800" dirty="0"/>
          </a:p>
          <a:p>
            <a:endParaRPr lang="en-GB" sz="2800" dirty="0"/>
          </a:p>
          <a:p>
            <a:endParaRPr lang="en-GB" sz="2800" dirty="0"/>
          </a:p>
          <a:p>
            <a:endParaRPr lang="en-GB" sz="2800" dirty="0"/>
          </a:p>
          <a:p>
            <a:r>
              <a:rPr lang="en-GB" sz="2800" dirty="0"/>
              <a:t>Information gathered from browsing and purchasing habits allows sophisticated targeted marketing to take place, generating potential sales automatically. </a:t>
            </a:r>
          </a:p>
          <a:p>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235"/>
            <a:ext cx="87915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700338"/>
            <a:ext cx="20478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931" y="2996952"/>
            <a:ext cx="2676525" cy="1516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18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99" y="1268760"/>
            <a:ext cx="7110536" cy="2677656"/>
          </a:xfrm>
          <a:prstGeom prst="rect">
            <a:avLst/>
          </a:prstGeom>
        </p:spPr>
        <p:txBody>
          <a:bodyPr wrap="square">
            <a:spAutoFit/>
          </a:bodyPr>
          <a:lstStyle/>
          <a:p>
            <a:endParaRPr lang="en-GB" sz="2800" dirty="0"/>
          </a:p>
          <a:p>
            <a:r>
              <a:rPr lang="en-GB" sz="2800" dirty="0"/>
              <a:t>The digital revolution has had a huge effect on the business world – social networking is now a well-established marketing tool, tablets and portable devices are used in offices, and mobile phones are used to buy products online.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80" y="85750"/>
            <a:ext cx="87915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127" y="4437112"/>
            <a:ext cx="2680946" cy="17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072252"/>
            <a:ext cx="2272655" cy="2077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983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628800"/>
            <a:ext cx="7560840" cy="4832092"/>
          </a:xfrm>
          <a:prstGeom prst="rect">
            <a:avLst/>
          </a:prstGeom>
        </p:spPr>
        <p:txBody>
          <a:bodyPr wrap="square">
            <a:spAutoFit/>
          </a:bodyPr>
          <a:lstStyle/>
          <a:p>
            <a:r>
              <a:rPr lang="en-GB" sz="2800" dirty="0"/>
              <a:t>Communications technology allows flexibility in the location of services and customer relations centres. Calls to the directory </a:t>
            </a:r>
            <a:r>
              <a:rPr lang="en-GB" sz="2800" b="1" dirty="0"/>
              <a:t>enquiries number 118118</a:t>
            </a:r>
            <a:r>
              <a:rPr lang="en-GB" sz="2800" dirty="0"/>
              <a:t> are answered in Cardiff during the day and in the Philippines during the night. </a:t>
            </a:r>
          </a:p>
          <a:p>
            <a:endParaRPr lang="en-GB" sz="2800" dirty="0"/>
          </a:p>
          <a:p>
            <a:endParaRPr lang="en-GB" sz="2800" dirty="0"/>
          </a:p>
          <a:p>
            <a:endParaRPr lang="en-GB" sz="2800" dirty="0"/>
          </a:p>
          <a:p>
            <a:endParaRPr lang="en-GB" sz="2800" dirty="0"/>
          </a:p>
          <a:p>
            <a:r>
              <a:rPr lang="en-GB" sz="2800" dirty="0"/>
              <a:t>Costs are therefore reduced and service standards improved.</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87915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645024"/>
            <a:ext cx="2409921" cy="141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933056"/>
            <a:ext cx="3424187"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27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450768"/>
            <a:ext cx="8262664" cy="4832092"/>
          </a:xfrm>
          <a:prstGeom prst="rect">
            <a:avLst/>
          </a:prstGeom>
        </p:spPr>
        <p:txBody>
          <a:bodyPr wrap="square">
            <a:spAutoFit/>
          </a:bodyPr>
          <a:lstStyle/>
          <a:p>
            <a:r>
              <a:rPr lang="en-GB" sz="2800" dirty="0"/>
              <a:t>•</a:t>
            </a:r>
            <a:r>
              <a:rPr lang="en-GB" sz="2800" b="1" dirty="0"/>
              <a:t>Improved quality </a:t>
            </a:r>
            <a:r>
              <a:rPr lang="en-GB" sz="2800" dirty="0"/>
              <a:t>– thanks to their high precision and the ability to do the same thing in the same way day after day, robots and CAM processes have the ability to consistently produce top-quality products and accurately perform repetitive tasks;</a:t>
            </a:r>
          </a:p>
          <a:p>
            <a:endParaRPr lang="en-GB" sz="2800" dirty="0"/>
          </a:p>
          <a:p>
            <a:endParaRPr lang="en-GB" sz="2800" dirty="0"/>
          </a:p>
          <a:p>
            <a:endParaRPr lang="en-GB" sz="2800" dirty="0"/>
          </a:p>
          <a:p>
            <a:r>
              <a:rPr lang="en-GB" sz="2800" dirty="0"/>
              <a:t>•</a:t>
            </a:r>
            <a:r>
              <a:rPr lang="en-GB" sz="2800" b="1" dirty="0"/>
              <a:t>Faster innovation </a:t>
            </a:r>
            <a:r>
              <a:rPr lang="en-GB" sz="2800" dirty="0"/>
              <a:t>– it is much easier, and less expensive, to model and test new products using CAD and computer modelling;</a:t>
            </a:r>
          </a:p>
        </p:txBody>
      </p:sp>
      <p:sp>
        <p:nvSpPr>
          <p:cNvPr id="3" name="Rectangle 2"/>
          <p:cNvSpPr/>
          <p:nvPr/>
        </p:nvSpPr>
        <p:spPr>
          <a:xfrm>
            <a:off x="849717" y="332656"/>
            <a:ext cx="6991850" cy="923330"/>
          </a:xfrm>
          <a:prstGeom prst="rect">
            <a:avLst/>
          </a:prstGeom>
          <a:noFill/>
        </p:spPr>
        <p:txBody>
          <a:bodyPr wrap="none" lIns="91440" tIns="45720" rIns="91440" bIns="45720">
            <a:spAutoFit/>
          </a:bodyPr>
          <a:lstStyle/>
          <a:p>
            <a:pPr algn="ctr"/>
            <a:r>
              <a:rPr lang="en-GB"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Technology advantages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356992"/>
            <a:ext cx="2358008" cy="136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514" y="3850769"/>
            <a:ext cx="3259370" cy="82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87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56792"/>
            <a:ext cx="7920880" cy="4678204"/>
          </a:xfrm>
          <a:prstGeom prst="rect">
            <a:avLst/>
          </a:prstGeom>
        </p:spPr>
        <p:txBody>
          <a:bodyPr wrap="square">
            <a:spAutoFit/>
          </a:bodyPr>
          <a:lstStyle/>
          <a:p>
            <a:r>
              <a:rPr lang="en-GB" sz="2800" dirty="0"/>
              <a:t>• </a:t>
            </a:r>
            <a:r>
              <a:rPr lang="en-GB" sz="2800" b="1" dirty="0"/>
              <a:t>More effective marketing and sales </a:t>
            </a:r>
            <a:r>
              <a:rPr lang="en-GB" sz="2800" dirty="0"/>
              <a:t>– marketing new products encourages consumers to dump old products and buy new ones on a regular basis;</a:t>
            </a:r>
          </a:p>
          <a:p>
            <a:endParaRPr lang="en-GB" sz="2800" dirty="0"/>
          </a:p>
          <a:p>
            <a:endParaRPr lang="en-GB" sz="2800" dirty="0"/>
          </a:p>
          <a:p>
            <a:endParaRPr lang="en-GB" sz="2800" dirty="0"/>
          </a:p>
          <a:p>
            <a:r>
              <a:rPr lang="en-GB" sz="2800" dirty="0"/>
              <a:t>•</a:t>
            </a:r>
            <a:r>
              <a:rPr lang="en-GB" sz="2800" b="1" dirty="0"/>
              <a:t>Less dependency on labour </a:t>
            </a:r>
            <a:r>
              <a:rPr lang="en-GB" sz="2800" dirty="0"/>
              <a:t>– this is important to the business in reducing costs, especially if workers had used their bargaining power to push for higher wages and improved conditions;</a:t>
            </a:r>
          </a:p>
          <a:p>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8640"/>
            <a:ext cx="76692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996952"/>
            <a:ext cx="2448272"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996952"/>
            <a:ext cx="3093225" cy="92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880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743437"/>
            <a:ext cx="4572000" cy="3970318"/>
          </a:xfrm>
          <a:prstGeom prst="rect">
            <a:avLst/>
          </a:prstGeom>
        </p:spPr>
        <p:txBody>
          <a:bodyPr>
            <a:spAutoFit/>
          </a:bodyPr>
          <a:lstStyle/>
          <a:p>
            <a:r>
              <a:rPr lang="en-GB" sz="2800" dirty="0"/>
              <a:t>•Increased productivity;</a:t>
            </a:r>
          </a:p>
          <a:p>
            <a:endParaRPr lang="en-GB" sz="2800" dirty="0"/>
          </a:p>
          <a:p>
            <a:endParaRPr lang="en-GB" sz="2800" dirty="0"/>
          </a:p>
          <a:p>
            <a:endParaRPr lang="en-GB" sz="2800" dirty="0"/>
          </a:p>
          <a:p>
            <a:r>
              <a:rPr lang="en-GB" sz="2800" dirty="0"/>
              <a:t>•reduced waste and costs;</a:t>
            </a:r>
          </a:p>
          <a:p>
            <a:endParaRPr lang="en-GB" sz="2800" dirty="0"/>
          </a:p>
          <a:p>
            <a:endParaRPr lang="en-GB" sz="2800" dirty="0"/>
          </a:p>
          <a:p>
            <a:endParaRPr lang="en-GB" sz="2800" dirty="0"/>
          </a:p>
          <a:p>
            <a:r>
              <a:rPr lang="en-GB" sz="2800" dirty="0"/>
              <a:t>•Improved communications.</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557" y="188640"/>
            <a:ext cx="76692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295" y="1786980"/>
            <a:ext cx="22764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500" y="3861048"/>
            <a:ext cx="2020852" cy="1769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83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5170" y="1484784"/>
            <a:ext cx="7470576" cy="4832092"/>
          </a:xfrm>
          <a:prstGeom prst="rect">
            <a:avLst/>
          </a:prstGeom>
        </p:spPr>
        <p:txBody>
          <a:bodyPr wrap="square">
            <a:spAutoFit/>
          </a:bodyPr>
          <a:lstStyle/>
          <a:p>
            <a:r>
              <a:rPr lang="en-GB" sz="2800" dirty="0"/>
              <a:t>All technology costs money and to build a state-of-the-art car plant costs hundreds of millions of pounds. There is always pressure to buy the latest machine, the fastest computer or the newest robotics. </a:t>
            </a:r>
          </a:p>
          <a:p>
            <a:endParaRPr lang="en-GB" sz="2800" dirty="0"/>
          </a:p>
          <a:p>
            <a:endParaRPr lang="en-GB" sz="2800" dirty="0"/>
          </a:p>
          <a:p>
            <a:r>
              <a:rPr lang="en-GB" sz="2800" b="1" dirty="0"/>
              <a:t>Also technology does not always work</a:t>
            </a:r>
            <a:r>
              <a:rPr lang="en-GB" sz="2800" dirty="0"/>
              <a:t>, or there are huge cost overruns. In addition, there are a number of different labour costs related to the implementation of technology.</a:t>
            </a:r>
          </a:p>
        </p:txBody>
      </p:sp>
      <p:sp>
        <p:nvSpPr>
          <p:cNvPr id="3" name="Rectangle 2"/>
          <p:cNvSpPr/>
          <p:nvPr/>
        </p:nvSpPr>
        <p:spPr>
          <a:xfrm>
            <a:off x="295022" y="260648"/>
            <a:ext cx="8570872"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Disadvantages of technology </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362393"/>
            <a:ext cx="1872208" cy="1076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428328"/>
            <a:ext cx="2625640" cy="86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086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412776"/>
            <a:ext cx="7992888" cy="4832092"/>
          </a:xfrm>
          <a:prstGeom prst="rect">
            <a:avLst/>
          </a:prstGeom>
        </p:spPr>
        <p:txBody>
          <a:bodyPr wrap="square">
            <a:spAutoFit/>
          </a:bodyPr>
          <a:lstStyle/>
          <a:p>
            <a:r>
              <a:rPr lang="en-GB" sz="2800" dirty="0"/>
              <a:t>Some workers are </a:t>
            </a:r>
            <a:r>
              <a:rPr lang="en-GB" sz="2800" b="1" dirty="0"/>
              <a:t>likely to lose their jobs</a:t>
            </a:r>
            <a:r>
              <a:rPr lang="en-GB" sz="2800" dirty="0"/>
              <a:t>, especially those who are not adaptable, cannot be retrained or do not have specialised skills. </a:t>
            </a:r>
          </a:p>
          <a:p>
            <a:endParaRPr lang="en-GB" sz="2800" dirty="0"/>
          </a:p>
          <a:p>
            <a:endParaRPr lang="en-GB" sz="2800" dirty="0"/>
          </a:p>
          <a:p>
            <a:r>
              <a:rPr lang="en-GB" sz="2800" dirty="0"/>
              <a:t>Workers who remain after redundancies have occurred may feel less secure and less motivated in their work and may need retraining, which will cost the business. There will, of course, be </a:t>
            </a:r>
            <a:r>
              <a:rPr lang="en-GB" sz="2800" b="1" dirty="0"/>
              <a:t>new opportunities</a:t>
            </a:r>
            <a:r>
              <a:rPr lang="en-GB" sz="2800" dirty="0"/>
              <a:t> for workers with the skills now needed to run the latest technology.</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6" y="44904"/>
            <a:ext cx="9229726"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420888"/>
            <a:ext cx="2095395" cy="104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683" y="2820087"/>
            <a:ext cx="2400858" cy="65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326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556792"/>
            <a:ext cx="7614592" cy="4401205"/>
          </a:xfrm>
          <a:prstGeom prst="rect">
            <a:avLst/>
          </a:prstGeom>
        </p:spPr>
        <p:txBody>
          <a:bodyPr wrap="square">
            <a:spAutoFit/>
          </a:bodyPr>
          <a:lstStyle/>
          <a:p>
            <a:r>
              <a:rPr lang="en-GB" sz="2800" b="1" u="sng" dirty="0"/>
              <a:t>Task: </a:t>
            </a:r>
          </a:p>
          <a:p>
            <a:endParaRPr lang="en-GB" sz="2800" dirty="0"/>
          </a:p>
          <a:p>
            <a:r>
              <a:rPr lang="en-GB" sz="2800" dirty="0"/>
              <a:t>Explain difference between CAD/CAM and robotics.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20 mins </a:t>
            </a:r>
          </a:p>
        </p:txBody>
      </p:sp>
      <p:sp>
        <p:nvSpPr>
          <p:cNvPr id="3" name="Rectangle 2"/>
          <p:cNvSpPr/>
          <p:nvPr/>
        </p:nvSpPr>
        <p:spPr>
          <a:xfrm>
            <a:off x="2627784" y="332656"/>
            <a:ext cx="3036409"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2 </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823" y="3518728"/>
            <a:ext cx="3433564" cy="244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305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340768"/>
            <a:ext cx="7632848" cy="4832092"/>
          </a:xfrm>
          <a:prstGeom prst="rect">
            <a:avLst/>
          </a:prstGeom>
        </p:spPr>
        <p:txBody>
          <a:bodyPr wrap="square">
            <a:spAutoFit/>
          </a:bodyPr>
          <a:lstStyle/>
          <a:p>
            <a:r>
              <a:rPr lang="en-GB" sz="2800" dirty="0"/>
              <a:t>Technology has been used in making things ever since the first caveman or cavewoman sharpened a piece of flint to make an arrowhead with a second piece of flint. </a:t>
            </a:r>
          </a:p>
          <a:p>
            <a:endParaRPr lang="en-GB" sz="2800" dirty="0"/>
          </a:p>
          <a:p>
            <a:endParaRPr lang="en-GB" sz="2800" dirty="0"/>
          </a:p>
          <a:p>
            <a:endParaRPr lang="en-GB" sz="2800" dirty="0"/>
          </a:p>
          <a:p>
            <a:r>
              <a:rPr lang="en-GB" sz="2800" dirty="0"/>
              <a:t>Of course things have moved on a little since the Stone Age and when we talk about modern technology today we think of computerisation, robots and digital communication.</a:t>
            </a:r>
          </a:p>
        </p:txBody>
      </p:sp>
      <p:sp>
        <p:nvSpPr>
          <p:cNvPr id="3" name="Rectangle 2"/>
          <p:cNvSpPr/>
          <p:nvPr/>
        </p:nvSpPr>
        <p:spPr>
          <a:xfrm>
            <a:off x="2627784" y="260648"/>
            <a:ext cx="3420616"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Technology</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833688"/>
            <a:ext cx="20478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802721"/>
            <a:ext cx="1776074" cy="136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384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484784"/>
            <a:ext cx="6390456" cy="3970318"/>
          </a:xfrm>
          <a:prstGeom prst="rect">
            <a:avLst/>
          </a:prstGeom>
        </p:spPr>
        <p:txBody>
          <a:bodyPr wrap="square">
            <a:spAutoFit/>
          </a:bodyPr>
          <a:lstStyle/>
          <a:p>
            <a:r>
              <a:rPr lang="en-GB" sz="2800" b="1" u="sng" dirty="0"/>
              <a:t>Task: </a:t>
            </a:r>
          </a:p>
          <a:p>
            <a:endParaRPr lang="en-GB" sz="2800" dirty="0"/>
          </a:p>
          <a:p>
            <a:r>
              <a:rPr lang="en-GB" sz="2800" dirty="0"/>
              <a:t>Technology quiz</a:t>
            </a:r>
          </a:p>
          <a:p>
            <a:endParaRPr lang="en-GB" sz="2800" dirty="0"/>
          </a:p>
          <a:p>
            <a:r>
              <a:rPr lang="en-GB" sz="2800" dirty="0"/>
              <a:t> </a:t>
            </a:r>
          </a:p>
          <a:p>
            <a:endParaRPr lang="en-GB" sz="2800" dirty="0"/>
          </a:p>
          <a:p>
            <a:endParaRPr lang="en-GB" sz="2800" dirty="0"/>
          </a:p>
          <a:p>
            <a:endParaRPr lang="en-GB" sz="2800" dirty="0"/>
          </a:p>
          <a:p>
            <a:r>
              <a:rPr lang="en-GB" sz="2800" b="1" dirty="0"/>
              <a:t>Time: 15 mins</a:t>
            </a:r>
          </a:p>
        </p:txBody>
      </p:sp>
      <p:sp>
        <p:nvSpPr>
          <p:cNvPr id="3" name="Rectangle 2"/>
          <p:cNvSpPr/>
          <p:nvPr/>
        </p:nvSpPr>
        <p:spPr>
          <a:xfrm>
            <a:off x="2771800" y="260648"/>
            <a:ext cx="2879314"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a:t>
            </a:r>
          </a:p>
        </p:txBody>
      </p:sp>
      <p:pic>
        <p:nvPicPr>
          <p:cNvPr id="4" name="Picture 3"/>
          <p:cNvPicPr>
            <a:picLocks noChangeAspect="1"/>
          </p:cNvPicPr>
          <p:nvPr/>
        </p:nvPicPr>
        <p:blipFill>
          <a:blip r:embed="rId2"/>
          <a:stretch>
            <a:fillRect/>
          </a:stretch>
        </p:blipFill>
        <p:spPr>
          <a:xfrm>
            <a:off x="4932040" y="2924944"/>
            <a:ext cx="2618880" cy="2295465"/>
          </a:xfrm>
          <a:prstGeom prst="rect">
            <a:avLst/>
          </a:prstGeom>
        </p:spPr>
      </p:pic>
    </p:spTree>
    <p:extLst>
      <p:ext uri="{BB962C8B-B14F-4D97-AF65-F5344CB8AC3E}">
        <p14:creationId xmlns:p14="http://schemas.microsoft.com/office/powerpoint/2010/main" val="155550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871999"/>
            <a:ext cx="8046640" cy="523220"/>
          </a:xfrm>
          <a:prstGeom prst="rect">
            <a:avLst/>
          </a:prstGeom>
        </p:spPr>
        <p:txBody>
          <a:bodyPr wrap="square">
            <a:spAutoFit/>
          </a:bodyPr>
          <a:lstStyle/>
          <a:p>
            <a:r>
              <a:rPr lang="en-GB" sz="2800" b="1" dirty="0"/>
              <a:t>https://www.youtube.com/watch?v=RXLAlziEzAE</a:t>
            </a:r>
          </a:p>
        </p:txBody>
      </p:sp>
      <p:sp>
        <p:nvSpPr>
          <p:cNvPr id="3" name="Rectangle 2"/>
          <p:cNvSpPr/>
          <p:nvPr/>
        </p:nvSpPr>
        <p:spPr>
          <a:xfrm>
            <a:off x="1287863" y="404664"/>
            <a:ext cx="6568273"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Amazon – Technology </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56992"/>
            <a:ext cx="5097739" cy="185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776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196752"/>
            <a:ext cx="8022030" cy="4832092"/>
          </a:xfrm>
          <a:prstGeom prst="rect">
            <a:avLst/>
          </a:prstGeom>
        </p:spPr>
        <p:txBody>
          <a:bodyPr wrap="square">
            <a:spAutoFit/>
          </a:bodyPr>
          <a:lstStyle/>
          <a:p>
            <a:pPr marL="285750" indent="-285750">
              <a:buFont typeface="Arial" panose="020B0604020202020204" pitchFamily="34" charset="0"/>
              <a:buChar char="•"/>
            </a:pPr>
            <a:r>
              <a:rPr lang="en-GB" sz="2800" dirty="0">
                <a:solidFill>
                  <a:prstClr val="black"/>
                </a:solidFill>
              </a:rPr>
              <a:t>Introduce the aims and objectives for the session.</a:t>
            </a:r>
          </a:p>
          <a:p>
            <a:pPr marL="285750" indent="-285750">
              <a:buFont typeface="Arial" panose="020B0604020202020204" pitchFamily="34" charset="0"/>
              <a:buChar char="•"/>
            </a:pPr>
            <a:r>
              <a:rPr lang="en-GB" sz="2800" dirty="0">
                <a:solidFill>
                  <a:prstClr val="black"/>
                </a:solidFill>
              </a:rPr>
              <a:t>Discuss in groups, what is technology. </a:t>
            </a:r>
          </a:p>
          <a:p>
            <a:pPr marL="285750" indent="-285750">
              <a:buFont typeface="Arial" panose="020B0604020202020204" pitchFamily="34" charset="0"/>
              <a:buChar char="•"/>
            </a:pPr>
            <a:r>
              <a:rPr lang="en-GB" sz="2800" dirty="0">
                <a:solidFill>
                  <a:prstClr val="black"/>
                </a:solidFill>
              </a:rPr>
              <a:t>Explain CAD, CAM, computer modelling, robotics and IT usage. </a:t>
            </a:r>
          </a:p>
          <a:p>
            <a:pPr marL="285750" indent="-285750">
              <a:buFont typeface="Arial" panose="020B0604020202020204" pitchFamily="34" charset="0"/>
              <a:buChar char="•"/>
            </a:pPr>
            <a:r>
              <a:rPr lang="en-GB" sz="2800" dirty="0">
                <a:solidFill>
                  <a:prstClr val="black"/>
                </a:solidFill>
              </a:rPr>
              <a:t>Describe why companies use technology. </a:t>
            </a:r>
          </a:p>
          <a:p>
            <a:pPr marL="285750" indent="-285750">
              <a:buFont typeface="Arial" panose="020B0604020202020204" pitchFamily="34" charset="0"/>
              <a:buChar char="•"/>
            </a:pPr>
            <a:r>
              <a:rPr lang="en-GB" sz="2800" dirty="0">
                <a:solidFill>
                  <a:prstClr val="black"/>
                </a:solidFill>
              </a:rPr>
              <a:t>Complete a description of CAD, CAM, computer modelling, robotics and IT usage.</a:t>
            </a:r>
          </a:p>
          <a:p>
            <a:pPr marL="285750" indent="-285750">
              <a:buFont typeface="Arial" panose="020B0604020202020204" pitchFamily="34" charset="0"/>
              <a:buChar char="•"/>
            </a:pPr>
            <a:r>
              <a:rPr lang="en-GB" sz="2800" dirty="0">
                <a:solidFill>
                  <a:prstClr val="black"/>
                </a:solidFill>
              </a:rPr>
              <a:t>Read an article on robotics taking over jobs from manufacturing. </a:t>
            </a:r>
          </a:p>
          <a:p>
            <a:pPr marL="285750" indent="-285750">
              <a:buFont typeface="Arial" panose="020B0604020202020204" pitchFamily="34" charset="0"/>
              <a:buChar char="•"/>
            </a:pPr>
            <a:r>
              <a:rPr lang="en-GB" sz="2800" dirty="0">
                <a:solidFill>
                  <a:prstClr val="black"/>
                </a:solidFill>
              </a:rPr>
              <a:t>Recap the aims and </a:t>
            </a:r>
          </a:p>
          <a:p>
            <a:r>
              <a:rPr lang="en-GB" sz="2800" dirty="0">
                <a:solidFill>
                  <a:prstClr val="black"/>
                </a:solidFill>
              </a:rPr>
              <a:t>    objectives for the session. </a:t>
            </a:r>
          </a:p>
        </p:txBody>
      </p:sp>
      <p:sp>
        <p:nvSpPr>
          <p:cNvPr id="5" name="Rectangle 4"/>
          <p:cNvSpPr/>
          <p:nvPr/>
        </p:nvSpPr>
        <p:spPr>
          <a:xfrm>
            <a:off x="949313" y="188640"/>
            <a:ext cx="7245380" cy="923330"/>
          </a:xfrm>
          <a:prstGeom prst="rect">
            <a:avLst/>
          </a:prstGeom>
          <a:noFill/>
        </p:spPr>
        <p:txBody>
          <a:bodyPr wrap="none" lIns="91440" tIns="45720" rIns="91440" bIns="45720">
            <a:spAutoFit/>
          </a:bodyPr>
          <a:lstStyle/>
          <a:p>
            <a:pPr algn="ctr"/>
            <a:r>
              <a:rPr lang="en-GB"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Technology – Objectives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941168"/>
            <a:ext cx="2191347" cy="165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75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340768"/>
            <a:ext cx="7110536" cy="3108543"/>
          </a:xfrm>
          <a:prstGeom prst="rect">
            <a:avLst/>
          </a:prstGeom>
        </p:spPr>
        <p:txBody>
          <a:bodyPr wrap="square">
            <a:spAutoFit/>
          </a:bodyPr>
          <a:lstStyle/>
          <a:p>
            <a:r>
              <a:rPr lang="en-GB" sz="2800" dirty="0"/>
              <a:t>The effective use of new technology by businesses has changed the way we live our lives. The development of </a:t>
            </a:r>
            <a:r>
              <a:rPr lang="en-GB" sz="2800" b="1" dirty="0"/>
              <a:t>mass production </a:t>
            </a:r>
            <a:r>
              <a:rPr lang="en-GB" sz="2800" dirty="0"/>
              <a:t>methods reduced the price of goods like cars in the 1920s, making them affordable to</a:t>
            </a:r>
          </a:p>
          <a:p>
            <a:r>
              <a:rPr lang="en-GB" sz="2800" dirty="0"/>
              <a:t>the middle classes. </a:t>
            </a:r>
          </a:p>
          <a:p>
            <a:endParaRPr lang="en-GB"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455" y="116632"/>
            <a:ext cx="4151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766" y="3933056"/>
            <a:ext cx="2958004" cy="196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145369"/>
            <a:ext cx="28575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02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124744"/>
            <a:ext cx="7542584" cy="4832092"/>
          </a:xfrm>
          <a:prstGeom prst="rect">
            <a:avLst/>
          </a:prstGeom>
        </p:spPr>
        <p:txBody>
          <a:bodyPr wrap="square">
            <a:spAutoFit/>
          </a:bodyPr>
          <a:lstStyle/>
          <a:p>
            <a:endParaRPr lang="en-GB" sz="2800" dirty="0"/>
          </a:p>
          <a:p>
            <a:r>
              <a:rPr lang="en-GB" sz="2800" dirty="0"/>
              <a:t>By the 1950s consumer durables like cars, washing machines and fridges were available at affordable prices to the mass of the population. </a:t>
            </a:r>
          </a:p>
          <a:p>
            <a:endParaRPr lang="en-GB" sz="2800" dirty="0"/>
          </a:p>
          <a:p>
            <a:endParaRPr lang="en-GB" sz="2800" dirty="0"/>
          </a:p>
          <a:p>
            <a:endParaRPr lang="en-GB" sz="2800" dirty="0"/>
          </a:p>
          <a:p>
            <a:endParaRPr lang="en-GB" sz="2800" dirty="0"/>
          </a:p>
          <a:p>
            <a:endParaRPr lang="en-GB" sz="2800" dirty="0"/>
          </a:p>
          <a:p>
            <a:r>
              <a:rPr lang="en-GB" sz="2800" b="1" dirty="0"/>
              <a:t>Technology in production improves efficiency and forces down prices.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262" y="116632"/>
            <a:ext cx="41513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599" y="2996952"/>
            <a:ext cx="3010805" cy="170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041263"/>
            <a:ext cx="2511431" cy="161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39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2357" y="1255986"/>
            <a:ext cx="3465372" cy="4678204"/>
          </a:xfrm>
          <a:prstGeom prst="rect">
            <a:avLst/>
          </a:prstGeom>
          <a:noFill/>
        </p:spPr>
        <p:txBody>
          <a:bodyPr wrap="none" rtlCol="0">
            <a:spAutoFit/>
          </a:bodyPr>
          <a:lstStyle/>
          <a:p>
            <a:endParaRPr lang="en-GB" sz="2800" dirty="0"/>
          </a:p>
          <a:p>
            <a:pPr marL="285750" indent="-285750">
              <a:buFont typeface="Arial" panose="020B0604020202020204" pitchFamily="34" charset="0"/>
              <a:buChar char="•"/>
            </a:pPr>
            <a:r>
              <a:rPr lang="en-GB" sz="2800" dirty="0"/>
              <a:t>CAD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Computer modelling</a:t>
            </a:r>
          </a:p>
          <a:p>
            <a:r>
              <a:rPr lang="en-GB" sz="2800" dirty="0"/>
              <a:t> </a:t>
            </a:r>
          </a:p>
          <a:p>
            <a:pPr marL="285750" indent="-285750">
              <a:buFont typeface="Arial" panose="020B0604020202020204" pitchFamily="34" charset="0"/>
              <a:buChar char="•"/>
            </a:pPr>
            <a:r>
              <a:rPr lang="en-GB" sz="2800" dirty="0"/>
              <a:t>CAM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IT </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Robotics </a:t>
            </a:r>
          </a:p>
          <a:p>
            <a:endParaRPr lang="en-GB" dirty="0"/>
          </a:p>
        </p:txBody>
      </p:sp>
      <p:sp>
        <p:nvSpPr>
          <p:cNvPr id="3" name="Rectangle 2"/>
          <p:cNvSpPr/>
          <p:nvPr/>
        </p:nvSpPr>
        <p:spPr>
          <a:xfrm>
            <a:off x="2483768" y="332656"/>
            <a:ext cx="3420616"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Technology</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2843634" cy="194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933056"/>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40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192" y="1556792"/>
            <a:ext cx="7560840" cy="4401205"/>
          </a:xfrm>
          <a:prstGeom prst="rect">
            <a:avLst/>
          </a:prstGeom>
        </p:spPr>
        <p:txBody>
          <a:bodyPr wrap="square">
            <a:spAutoFit/>
          </a:bodyPr>
          <a:lstStyle/>
          <a:p>
            <a:r>
              <a:rPr lang="en-GB" sz="2800" dirty="0"/>
              <a:t>Computer-aided design is an interactive computer system which is capable of generating, storing and using computer graphics. </a:t>
            </a:r>
          </a:p>
          <a:p>
            <a:endParaRPr lang="en-GB" sz="2800" dirty="0"/>
          </a:p>
          <a:p>
            <a:endParaRPr lang="en-GB" sz="2800" dirty="0"/>
          </a:p>
          <a:p>
            <a:endParaRPr lang="en-GB" sz="2800" dirty="0"/>
          </a:p>
          <a:p>
            <a:endParaRPr lang="en-GB" sz="2800" dirty="0"/>
          </a:p>
          <a:p>
            <a:endParaRPr lang="en-GB" sz="2800" dirty="0"/>
          </a:p>
          <a:p>
            <a:r>
              <a:rPr lang="en-GB" sz="2800" dirty="0"/>
              <a:t>It assists design engineers in solving design problems. </a:t>
            </a:r>
          </a:p>
        </p:txBody>
      </p:sp>
      <p:sp>
        <p:nvSpPr>
          <p:cNvPr id="3" name="Rectangle 2"/>
          <p:cNvSpPr/>
          <p:nvPr/>
        </p:nvSpPr>
        <p:spPr>
          <a:xfrm>
            <a:off x="134414" y="332656"/>
            <a:ext cx="8707385" cy="923330"/>
          </a:xfrm>
          <a:prstGeom prst="rect">
            <a:avLst/>
          </a:prstGeom>
          <a:noFill/>
        </p:spPr>
        <p:txBody>
          <a:bodyPr wrap="none" lIns="91440" tIns="45720" rIns="91440" bIns="45720">
            <a:spAutoFit/>
          </a:bodyPr>
          <a:lstStyle/>
          <a:p>
            <a:pPr algn="ctr"/>
            <a:r>
              <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Computer-aided design (CAD)</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42590"/>
            <a:ext cx="3865612" cy="115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744188"/>
            <a:ext cx="2643029" cy="175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644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196752"/>
            <a:ext cx="7470576" cy="3108543"/>
          </a:xfrm>
          <a:prstGeom prst="rect">
            <a:avLst/>
          </a:prstGeom>
        </p:spPr>
        <p:txBody>
          <a:bodyPr wrap="square">
            <a:spAutoFit/>
          </a:bodyPr>
          <a:lstStyle/>
          <a:p>
            <a:endParaRPr lang="en-GB" sz="2800" dirty="0"/>
          </a:p>
          <a:p>
            <a:r>
              <a:rPr lang="en-GB" sz="2800" dirty="0"/>
              <a:t>CAD has </a:t>
            </a:r>
            <a:r>
              <a:rPr lang="en-GB" sz="2800" b="1" dirty="0"/>
              <a:t>reduced the length of time</a:t>
            </a:r>
            <a:r>
              <a:rPr lang="en-GB" sz="2800" dirty="0"/>
              <a:t> between the initial design concept and actual production. The shorter the time between an original idea and getting a product on the shelves or into the showroom, the more competitive the business can be.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4" y="188640"/>
            <a:ext cx="93710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1" y="4159019"/>
            <a:ext cx="23145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4437112"/>
            <a:ext cx="28575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53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340768"/>
            <a:ext cx="7127776" cy="4832092"/>
          </a:xfrm>
          <a:prstGeom prst="rect">
            <a:avLst/>
          </a:prstGeom>
        </p:spPr>
        <p:txBody>
          <a:bodyPr wrap="square">
            <a:spAutoFit/>
          </a:bodyPr>
          <a:lstStyle/>
          <a:p>
            <a:r>
              <a:rPr lang="en-GB" sz="2800" dirty="0"/>
              <a:t>In the 1970s it could take five years from the initial car concept to actual production. Businesses like </a:t>
            </a:r>
            <a:r>
              <a:rPr lang="en-GB" sz="2800" b="1" dirty="0"/>
              <a:t>Kia and Honda </a:t>
            </a:r>
            <a:r>
              <a:rPr lang="en-GB" sz="2800" dirty="0"/>
              <a:t>can now do the same thing in 14 months. </a:t>
            </a:r>
          </a:p>
          <a:p>
            <a:endParaRPr lang="en-GB" sz="2800" dirty="0"/>
          </a:p>
          <a:p>
            <a:endParaRPr lang="en-GB" sz="2800" dirty="0"/>
          </a:p>
          <a:p>
            <a:endParaRPr lang="en-GB" sz="2800" dirty="0"/>
          </a:p>
          <a:p>
            <a:endParaRPr lang="en-GB" sz="2800" dirty="0"/>
          </a:p>
          <a:p>
            <a:r>
              <a:rPr lang="en-GB" sz="2800" dirty="0"/>
              <a:t>Computer-aided design also allows an infinite variation on design themes, allowing all possibilities to be tested.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88640"/>
            <a:ext cx="93710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936709"/>
            <a:ext cx="2343157" cy="1640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7583" y="3212976"/>
            <a:ext cx="2214571" cy="12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032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1490</Words>
  <Application>Microsoft Office PowerPoint</Application>
  <PresentationFormat>On-screen Show (4:3)</PresentationFormat>
  <Paragraphs>197</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Tregoning, Daniel</cp:lastModifiedBy>
  <cp:revision>12</cp:revision>
  <cp:lastPrinted>2016-12-12T15:32:23Z</cp:lastPrinted>
  <dcterms:created xsi:type="dcterms:W3CDTF">2016-12-12T14:08:39Z</dcterms:created>
  <dcterms:modified xsi:type="dcterms:W3CDTF">2017-02-27T08:48:01Z</dcterms:modified>
</cp:coreProperties>
</file>