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58" r:id="rId3"/>
    <p:sldId id="259" r:id="rId4"/>
    <p:sldId id="290" r:id="rId5"/>
    <p:sldId id="291" r:id="rId6"/>
    <p:sldId id="260" r:id="rId7"/>
    <p:sldId id="261" r:id="rId8"/>
    <p:sldId id="262" r:id="rId9"/>
    <p:sldId id="263" r:id="rId10"/>
    <p:sldId id="264" r:id="rId11"/>
    <p:sldId id="265" r:id="rId12"/>
    <p:sldId id="292" r:id="rId13"/>
    <p:sldId id="266" r:id="rId14"/>
    <p:sldId id="267" r:id="rId15"/>
    <p:sldId id="293" r:id="rId16"/>
    <p:sldId id="294" r:id="rId17"/>
    <p:sldId id="268" r:id="rId18"/>
    <p:sldId id="269" r:id="rId19"/>
    <p:sldId id="295" r:id="rId20"/>
    <p:sldId id="270" r:id="rId21"/>
    <p:sldId id="296" r:id="rId22"/>
    <p:sldId id="271" r:id="rId23"/>
    <p:sldId id="297" r:id="rId24"/>
    <p:sldId id="272" r:id="rId25"/>
    <p:sldId id="298" r:id="rId26"/>
    <p:sldId id="273" r:id="rId27"/>
    <p:sldId id="299" r:id="rId28"/>
    <p:sldId id="274" r:id="rId29"/>
    <p:sldId id="300" r:id="rId30"/>
    <p:sldId id="275" r:id="rId31"/>
    <p:sldId id="276" r:id="rId32"/>
    <p:sldId id="301" r:id="rId33"/>
    <p:sldId id="302" r:id="rId34"/>
    <p:sldId id="303" r:id="rId35"/>
    <p:sldId id="278" r:id="rId36"/>
    <p:sldId id="304" r:id="rId37"/>
    <p:sldId id="305" r:id="rId38"/>
    <p:sldId id="277" r:id="rId39"/>
    <p:sldId id="279" r:id="rId40"/>
    <p:sldId id="280" r:id="rId41"/>
    <p:sldId id="281" r:id="rId42"/>
    <p:sldId id="285" r:id="rId43"/>
    <p:sldId id="306" r:id="rId44"/>
    <p:sldId id="307" r:id="rId45"/>
    <p:sldId id="286" r:id="rId46"/>
    <p:sldId id="308" r:id="rId47"/>
    <p:sldId id="287" r:id="rId48"/>
    <p:sldId id="288" r:id="rId49"/>
    <p:sldId id="309" r:id="rId50"/>
    <p:sldId id="289" r:id="rId51"/>
    <p:sldId id="310" r:id="rId52"/>
    <p:sldId id="284" r:id="rId53"/>
    <p:sldId id="283" r:id="rId54"/>
    <p:sldId id="28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660"/>
  </p:normalViewPr>
  <p:slideViewPr>
    <p:cSldViewPr>
      <p:cViewPr varScale="1">
        <p:scale>
          <a:sx n="63" d="100"/>
          <a:sy n="63" d="100"/>
        </p:scale>
        <p:origin x="16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B7676-4A38-453B-A028-2B0B6ABA1B1C}" type="datetimeFigureOut">
              <a:rPr lang="en-GB" smtClean="0"/>
              <a:t>18/12/2016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86CAAF-BC38-4C61-A603-A03F57668F32}" type="slidenum">
              <a:rPr lang="en-GB" smtClean="0"/>
              <a:t>‹#›</a:t>
            </a:fld>
            <a:endParaRPr lang="en-GB"/>
          </a:p>
        </p:txBody>
      </p:sp>
    </p:spTree>
    <p:extLst>
      <p:ext uri="{BB962C8B-B14F-4D97-AF65-F5344CB8AC3E}">
        <p14:creationId xmlns:p14="http://schemas.microsoft.com/office/powerpoint/2010/main" val="264972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86CAAF-BC38-4C61-A603-A03F57668F32}" type="slidenum">
              <a:rPr lang="en-GB" smtClean="0"/>
              <a:t>32</a:t>
            </a:fld>
            <a:endParaRPr lang="en-GB"/>
          </a:p>
        </p:txBody>
      </p:sp>
    </p:spTree>
    <p:extLst>
      <p:ext uri="{BB962C8B-B14F-4D97-AF65-F5344CB8AC3E}">
        <p14:creationId xmlns:p14="http://schemas.microsoft.com/office/powerpoint/2010/main" val="414347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86CAAF-BC38-4C61-A603-A03F57668F32}" type="slidenum">
              <a:rPr lang="en-GB" smtClean="0"/>
              <a:t>33</a:t>
            </a:fld>
            <a:endParaRPr lang="en-GB"/>
          </a:p>
        </p:txBody>
      </p:sp>
    </p:spTree>
    <p:extLst>
      <p:ext uri="{BB962C8B-B14F-4D97-AF65-F5344CB8AC3E}">
        <p14:creationId xmlns:p14="http://schemas.microsoft.com/office/powerpoint/2010/main" val="225558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86CAAF-BC38-4C61-A603-A03F57668F32}" type="slidenum">
              <a:rPr lang="en-GB" smtClean="0"/>
              <a:t>39</a:t>
            </a:fld>
            <a:endParaRPr lang="en-GB"/>
          </a:p>
        </p:txBody>
      </p:sp>
    </p:spTree>
    <p:extLst>
      <p:ext uri="{BB962C8B-B14F-4D97-AF65-F5344CB8AC3E}">
        <p14:creationId xmlns:p14="http://schemas.microsoft.com/office/powerpoint/2010/main" val="368553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86CAAF-BC38-4C61-A603-A03F57668F32}" type="slidenum">
              <a:rPr lang="en-GB" smtClean="0"/>
              <a:t>46</a:t>
            </a:fld>
            <a:endParaRPr lang="en-GB"/>
          </a:p>
        </p:txBody>
      </p:sp>
    </p:spTree>
    <p:extLst>
      <p:ext uri="{BB962C8B-B14F-4D97-AF65-F5344CB8AC3E}">
        <p14:creationId xmlns:p14="http://schemas.microsoft.com/office/powerpoint/2010/main" val="257567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86CAAF-BC38-4C61-A603-A03F57668F32}" type="slidenum">
              <a:rPr lang="en-GB" smtClean="0"/>
              <a:t>53</a:t>
            </a:fld>
            <a:endParaRPr lang="en-GB"/>
          </a:p>
        </p:txBody>
      </p:sp>
    </p:spTree>
    <p:extLst>
      <p:ext uri="{BB962C8B-B14F-4D97-AF65-F5344CB8AC3E}">
        <p14:creationId xmlns:p14="http://schemas.microsoft.com/office/powerpoint/2010/main" val="149475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DF0AD4-4D84-4AD0-A087-EC82C526CAD7}" type="datetimeFigureOut">
              <a:rPr lang="en-GB" smtClean="0"/>
              <a:t>18/12/2016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31591-C2A8-4B30-BD98-B6DE98046E4F}" type="slidenum">
              <a:rPr lang="en-GB" smtClean="0"/>
              <a:t>‹#›</a:t>
            </a:fld>
            <a:endParaRPr lang="en-GB"/>
          </a:p>
        </p:txBody>
      </p:sp>
    </p:spTree>
    <p:extLst>
      <p:ext uri="{BB962C8B-B14F-4D97-AF65-F5344CB8AC3E}">
        <p14:creationId xmlns:p14="http://schemas.microsoft.com/office/powerpoint/2010/main" val="163734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DF0AD4-4D84-4AD0-A087-EC82C526CAD7}" type="datetimeFigureOut">
              <a:rPr lang="en-GB" smtClean="0"/>
              <a:t>18/12/2016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31591-C2A8-4B30-BD98-B6DE98046E4F}" type="slidenum">
              <a:rPr lang="en-GB" smtClean="0"/>
              <a:t>‹#›</a:t>
            </a:fld>
            <a:endParaRPr lang="en-GB"/>
          </a:p>
        </p:txBody>
      </p:sp>
    </p:spTree>
    <p:extLst>
      <p:ext uri="{BB962C8B-B14F-4D97-AF65-F5344CB8AC3E}">
        <p14:creationId xmlns:p14="http://schemas.microsoft.com/office/powerpoint/2010/main" val="138014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DF0AD4-4D84-4AD0-A087-EC82C526CAD7}" type="datetimeFigureOut">
              <a:rPr lang="en-GB" smtClean="0"/>
              <a:t>18/12/2016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31591-C2A8-4B30-BD98-B6DE98046E4F}" type="slidenum">
              <a:rPr lang="en-GB" smtClean="0"/>
              <a:t>‹#›</a:t>
            </a:fld>
            <a:endParaRPr lang="en-GB"/>
          </a:p>
        </p:txBody>
      </p:sp>
    </p:spTree>
    <p:extLst>
      <p:ext uri="{BB962C8B-B14F-4D97-AF65-F5344CB8AC3E}">
        <p14:creationId xmlns:p14="http://schemas.microsoft.com/office/powerpoint/2010/main" val="1341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DF0AD4-4D84-4AD0-A087-EC82C526CAD7}" type="datetimeFigureOut">
              <a:rPr lang="en-GB" smtClean="0"/>
              <a:t>18/12/2016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31591-C2A8-4B30-BD98-B6DE98046E4F}" type="slidenum">
              <a:rPr lang="en-GB" smtClean="0"/>
              <a:t>‹#›</a:t>
            </a:fld>
            <a:endParaRPr lang="en-GB"/>
          </a:p>
        </p:txBody>
      </p:sp>
    </p:spTree>
    <p:extLst>
      <p:ext uri="{BB962C8B-B14F-4D97-AF65-F5344CB8AC3E}">
        <p14:creationId xmlns:p14="http://schemas.microsoft.com/office/powerpoint/2010/main" val="408376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DF0AD4-4D84-4AD0-A087-EC82C526CAD7}" type="datetimeFigureOut">
              <a:rPr lang="en-GB" smtClean="0"/>
              <a:t>18/12/2016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31591-C2A8-4B30-BD98-B6DE98046E4F}" type="slidenum">
              <a:rPr lang="en-GB" smtClean="0"/>
              <a:t>‹#›</a:t>
            </a:fld>
            <a:endParaRPr lang="en-GB"/>
          </a:p>
        </p:txBody>
      </p:sp>
    </p:spTree>
    <p:extLst>
      <p:ext uri="{BB962C8B-B14F-4D97-AF65-F5344CB8AC3E}">
        <p14:creationId xmlns:p14="http://schemas.microsoft.com/office/powerpoint/2010/main" val="163142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DF0AD4-4D84-4AD0-A087-EC82C526CAD7}" type="datetimeFigureOut">
              <a:rPr lang="en-GB" smtClean="0"/>
              <a:t>18/12/2016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731591-C2A8-4B30-BD98-B6DE98046E4F}" type="slidenum">
              <a:rPr lang="en-GB" smtClean="0"/>
              <a:t>‹#›</a:t>
            </a:fld>
            <a:endParaRPr lang="en-GB"/>
          </a:p>
        </p:txBody>
      </p:sp>
    </p:spTree>
    <p:extLst>
      <p:ext uri="{BB962C8B-B14F-4D97-AF65-F5344CB8AC3E}">
        <p14:creationId xmlns:p14="http://schemas.microsoft.com/office/powerpoint/2010/main" val="250797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DF0AD4-4D84-4AD0-A087-EC82C526CAD7}" type="datetimeFigureOut">
              <a:rPr lang="en-GB" smtClean="0"/>
              <a:t>18/12/2016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731591-C2A8-4B30-BD98-B6DE98046E4F}" type="slidenum">
              <a:rPr lang="en-GB" smtClean="0"/>
              <a:t>‹#›</a:t>
            </a:fld>
            <a:endParaRPr lang="en-GB"/>
          </a:p>
        </p:txBody>
      </p:sp>
    </p:spTree>
    <p:extLst>
      <p:ext uri="{BB962C8B-B14F-4D97-AF65-F5344CB8AC3E}">
        <p14:creationId xmlns:p14="http://schemas.microsoft.com/office/powerpoint/2010/main" val="329699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DF0AD4-4D84-4AD0-A087-EC82C526CAD7}" type="datetimeFigureOut">
              <a:rPr lang="en-GB" smtClean="0"/>
              <a:t>18/12/2016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731591-C2A8-4B30-BD98-B6DE98046E4F}" type="slidenum">
              <a:rPr lang="en-GB" smtClean="0"/>
              <a:t>‹#›</a:t>
            </a:fld>
            <a:endParaRPr lang="en-GB"/>
          </a:p>
        </p:txBody>
      </p:sp>
    </p:spTree>
    <p:extLst>
      <p:ext uri="{BB962C8B-B14F-4D97-AF65-F5344CB8AC3E}">
        <p14:creationId xmlns:p14="http://schemas.microsoft.com/office/powerpoint/2010/main" val="343302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F0AD4-4D84-4AD0-A087-EC82C526CAD7}" type="datetimeFigureOut">
              <a:rPr lang="en-GB" smtClean="0"/>
              <a:t>18/12/2016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731591-C2A8-4B30-BD98-B6DE98046E4F}" type="slidenum">
              <a:rPr lang="en-GB" smtClean="0"/>
              <a:t>‹#›</a:t>
            </a:fld>
            <a:endParaRPr lang="en-GB"/>
          </a:p>
        </p:txBody>
      </p:sp>
    </p:spTree>
    <p:extLst>
      <p:ext uri="{BB962C8B-B14F-4D97-AF65-F5344CB8AC3E}">
        <p14:creationId xmlns:p14="http://schemas.microsoft.com/office/powerpoint/2010/main" val="86950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DF0AD4-4D84-4AD0-A087-EC82C526CAD7}" type="datetimeFigureOut">
              <a:rPr lang="en-GB" smtClean="0"/>
              <a:t>18/12/2016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731591-C2A8-4B30-BD98-B6DE98046E4F}" type="slidenum">
              <a:rPr lang="en-GB" smtClean="0"/>
              <a:t>‹#›</a:t>
            </a:fld>
            <a:endParaRPr lang="en-GB"/>
          </a:p>
        </p:txBody>
      </p:sp>
    </p:spTree>
    <p:extLst>
      <p:ext uri="{BB962C8B-B14F-4D97-AF65-F5344CB8AC3E}">
        <p14:creationId xmlns:p14="http://schemas.microsoft.com/office/powerpoint/2010/main" val="1322650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DF0AD4-4D84-4AD0-A087-EC82C526CAD7}" type="datetimeFigureOut">
              <a:rPr lang="en-GB" smtClean="0"/>
              <a:t>18/12/2016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731591-C2A8-4B30-BD98-B6DE98046E4F}" type="slidenum">
              <a:rPr lang="en-GB" smtClean="0"/>
              <a:t>‹#›</a:t>
            </a:fld>
            <a:endParaRPr lang="en-GB"/>
          </a:p>
        </p:txBody>
      </p:sp>
    </p:spTree>
    <p:extLst>
      <p:ext uri="{BB962C8B-B14F-4D97-AF65-F5344CB8AC3E}">
        <p14:creationId xmlns:p14="http://schemas.microsoft.com/office/powerpoint/2010/main" val="320321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F0AD4-4D84-4AD0-A087-EC82C526CAD7}" type="datetimeFigureOut">
              <a:rPr lang="en-GB" smtClean="0"/>
              <a:t>18/12/2016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31591-C2A8-4B30-BD98-B6DE98046E4F}" type="slidenum">
              <a:rPr lang="en-GB" smtClean="0"/>
              <a:t>‹#›</a:t>
            </a:fld>
            <a:endParaRPr lang="en-GB"/>
          </a:p>
        </p:txBody>
      </p:sp>
    </p:spTree>
    <p:extLst>
      <p:ext uri="{BB962C8B-B14F-4D97-AF65-F5344CB8AC3E}">
        <p14:creationId xmlns:p14="http://schemas.microsoft.com/office/powerpoint/2010/main" val="413748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4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97.png"/></Relationships>
</file>

<file path=ppt/slides/_rels/slide4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6.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4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4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5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018" y="1196752"/>
            <a:ext cx="7398568" cy="4832092"/>
          </a:xfrm>
          <a:prstGeom prst="rect">
            <a:avLst/>
          </a:prstGeom>
        </p:spPr>
        <p:txBody>
          <a:bodyPr wrap="square">
            <a:spAutoFit/>
          </a:bodyPr>
          <a:lstStyle/>
          <a:p>
            <a:pPr marL="457200" indent="-457200">
              <a:buFont typeface="Arial" panose="020B0604020202020204" pitchFamily="34" charset="0"/>
              <a:buChar char="•"/>
            </a:pPr>
            <a:r>
              <a:rPr lang="en-GB" sz="2800" dirty="0">
                <a:solidFill>
                  <a:prstClr val="black"/>
                </a:solidFill>
              </a:rPr>
              <a:t>Introduce the aims and objectives for the session. </a:t>
            </a:r>
          </a:p>
          <a:p>
            <a:pPr marL="457200" indent="-457200">
              <a:buFont typeface="Arial" panose="020B0604020202020204" pitchFamily="34" charset="0"/>
              <a:buChar char="•"/>
            </a:pPr>
            <a:r>
              <a:rPr lang="en-GB" sz="2800" dirty="0">
                <a:solidFill>
                  <a:prstClr val="black"/>
                </a:solidFill>
              </a:rPr>
              <a:t>Discuss lean production, JIT and Kaizen production methods. </a:t>
            </a:r>
          </a:p>
          <a:p>
            <a:pPr marL="457200" indent="-457200">
              <a:buFont typeface="Arial" panose="020B0604020202020204" pitchFamily="34" charset="0"/>
              <a:buChar char="•"/>
            </a:pPr>
            <a:r>
              <a:rPr lang="en-GB" sz="2800" dirty="0">
                <a:solidFill>
                  <a:prstClr val="black"/>
                </a:solidFill>
              </a:rPr>
              <a:t>Give examples of each method. </a:t>
            </a:r>
          </a:p>
          <a:p>
            <a:pPr marL="457200" indent="-457200">
              <a:buFont typeface="Arial" panose="020B0604020202020204" pitchFamily="34" charset="0"/>
              <a:buChar char="•"/>
            </a:pPr>
            <a:r>
              <a:rPr lang="en-GB" sz="2800" dirty="0">
                <a:solidFill>
                  <a:prstClr val="black"/>
                </a:solidFill>
              </a:rPr>
              <a:t>Complete a written evaluation of each method of production. </a:t>
            </a:r>
          </a:p>
          <a:p>
            <a:pPr marL="457200" indent="-457200">
              <a:buFont typeface="Arial" panose="020B0604020202020204" pitchFamily="34" charset="0"/>
              <a:buChar char="•"/>
            </a:pPr>
            <a:r>
              <a:rPr lang="en-GB" sz="2800" dirty="0">
                <a:solidFill>
                  <a:prstClr val="black"/>
                </a:solidFill>
              </a:rPr>
              <a:t>Discuss the key points of Kaizen production in groups. </a:t>
            </a:r>
          </a:p>
          <a:p>
            <a:pPr marL="457200" indent="-457200">
              <a:buFont typeface="Arial" panose="020B0604020202020204" pitchFamily="34" charset="0"/>
              <a:buChar char="•"/>
            </a:pPr>
            <a:r>
              <a:rPr lang="en-GB" sz="2800" dirty="0">
                <a:solidFill>
                  <a:prstClr val="black"/>
                </a:solidFill>
              </a:rPr>
              <a:t>Recap the aims and </a:t>
            </a:r>
          </a:p>
          <a:p>
            <a:r>
              <a:rPr lang="en-GB" sz="2800" dirty="0">
                <a:solidFill>
                  <a:prstClr val="black"/>
                </a:solidFill>
              </a:rPr>
              <a:t>     objectives for the session.</a:t>
            </a:r>
          </a:p>
        </p:txBody>
      </p:sp>
      <p:sp>
        <p:nvSpPr>
          <p:cNvPr id="3" name="Rectangle 2"/>
          <p:cNvSpPr/>
          <p:nvPr/>
        </p:nvSpPr>
        <p:spPr>
          <a:xfrm>
            <a:off x="204625" y="116632"/>
            <a:ext cx="8691354"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Lean production – Objectives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941168"/>
            <a:ext cx="1225622" cy="166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80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665713"/>
            <a:ext cx="4697120" cy="4247317"/>
          </a:xfrm>
          <a:prstGeom prst="rect">
            <a:avLst/>
          </a:prstGeom>
          <a:noFill/>
        </p:spPr>
        <p:txBody>
          <a:bodyPr wrap="none" rtlCol="0">
            <a:spAutoFit/>
          </a:bodyPr>
          <a:lstStyle/>
          <a:p>
            <a:pPr marL="285750" indent="-285750">
              <a:buFont typeface="Arial" panose="020B0604020202020204" pitchFamily="34" charset="0"/>
              <a:buChar char="•"/>
            </a:pPr>
            <a:r>
              <a:rPr lang="en-GB" sz="2800" dirty="0">
                <a:solidFill>
                  <a:prstClr val="black"/>
                </a:solidFill>
              </a:rPr>
              <a:t>Management understanding </a:t>
            </a:r>
          </a:p>
          <a:p>
            <a:pPr marL="285750" indent="-285750">
              <a:buFont typeface="Arial" panose="020B0604020202020204" pitchFamily="34" charset="0"/>
              <a:buChar char="•"/>
            </a:pPr>
            <a:endParaRPr lang="en-GB" sz="2800" dirty="0">
              <a:solidFill>
                <a:prstClr val="black"/>
              </a:solidFill>
            </a:endParaRPr>
          </a:p>
          <a:p>
            <a:pPr marL="285750" indent="-285750">
              <a:buFont typeface="Arial" panose="020B0604020202020204" pitchFamily="34" charset="0"/>
              <a:buChar char="•"/>
            </a:pPr>
            <a:r>
              <a:rPr lang="en-GB" sz="2800" dirty="0">
                <a:solidFill>
                  <a:prstClr val="black"/>
                </a:solidFill>
              </a:rPr>
              <a:t>Supplier relationships</a:t>
            </a:r>
          </a:p>
          <a:p>
            <a:pPr marL="285750" indent="-285750">
              <a:buFont typeface="Arial" panose="020B0604020202020204" pitchFamily="34" charset="0"/>
              <a:buChar char="•"/>
            </a:pPr>
            <a:endParaRPr lang="en-GB" sz="2800" dirty="0">
              <a:solidFill>
                <a:prstClr val="black"/>
              </a:solidFill>
            </a:endParaRPr>
          </a:p>
          <a:p>
            <a:pPr marL="285750" indent="-285750">
              <a:buFont typeface="Arial" panose="020B0604020202020204" pitchFamily="34" charset="0"/>
              <a:buChar char="•"/>
            </a:pPr>
            <a:r>
              <a:rPr lang="en-GB" sz="2800" dirty="0">
                <a:solidFill>
                  <a:prstClr val="black"/>
                </a:solidFill>
              </a:rPr>
              <a:t>Customer relationships </a:t>
            </a:r>
          </a:p>
          <a:p>
            <a:pPr marL="285750" indent="-285750">
              <a:buFont typeface="Arial" panose="020B0604020202020204" pitchFamily="34" charset="0"/>
              <a:buChar char="•"/>
            </a:pPr>
            <a:endParaRPr lang="en-GB" sz="2800" dirty="0">
              <a:solidFill>
                <a:prstClr val="black"/>
              </a:solidFill>
            </a:endParaRPr>
          </a:p>
          <a:p>
            <a:pPr marL="285750" indent="-285750">
              <a:buFont typeface="Arial" panose="020B0604020202020204" pitchFamily="34" charset="0"/>
              <a:buChar char="•"/>
            </a:pPr>
            <a:r>
              <a:rPr lang="en-GB" sz="2800" dirty="0">
                <a:solidFill>
                  <a:prstClr val="black"/>
                </a:solidFill>
              </a:rPr>
              <a:t>Employee involvement </a:t>
            </a:r>
          </a:p>
          <a:p>
            <a:pPr marL="285750" indent="-285750">
              <a:buFont typeface="Arial" panose="020B0604020202020204" pitchFamily="34" charset="0"/>
              <a:buChar char="•"/>
            </a:pPr>
            <a:endParaRPr lang="en-GB" sz="2800" dirty="0">
              <a:solidFill>
                <a:prstClr val="black"/>
              </a:solidFill>
            </a:endParaRPr>
          </a:p>
          <a:p>
            <a:pPr marL="285750" indent="-285750">
              <a:buFont typeface="Arial" panose="020B0604020202020204" pitchFamily="34" charset="0"/>
              <a:buChar char="•"/>
            </a:pPr>
            <a:r>
              <a:rPr lang="en-GB" sz="2800" dirty="0">
                <a:solidFill>
                  <a:prstClr val="black"/>
                </a:solidFill>
              </a:rPr>
              <a:t>Kanban </a:t>
            </a:r>
          </a:p>
          <a:p>
            <a:endParaRPr lang="en-GB" dirty="0">
              <a:solidFill>
                <a:prstClr val="black"/>
              </a:solidFill>
            </a:endParaRPr>
          </a:p>
        </p:txBody>
      </p:sp>
      <p:sp>
        <p:nvSpPr>
          <p:cNvPr id="3" name="Rectangle 2"/>
          <p:cNvSpPr/>
          <p:nvPr/>
        </p:nvSpPr>
        <p:spPr>
          <a:xfrm>
            <a:off x="1763688" y="404664"/>
            <a:ext cx="5208414"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Just in time tools </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007" y="1654016"/>
            <a:ext cx="1958931" cy="1790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947" y="3946316"/>
            <a:ext cx="2963542" cy="196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53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055" y="1556792"/>
            <a:ext cx="7892213" cy="4401205"/>
          </a:xfrm>
          <a:prstGeom prst="rect">
            <a:avLst/>
          </a:prstGeom>
        </p:spPr>
        <p:txBody>
          <a:bodyPr wrap="square">
            <a:spAutoFit/>
          </a:bodyPr>
          <a:lstStyle/>
          <a:p>
            <a:r>
              <a:rPr lang="en-GB" sz="2800" dirty="0">
                <a:solidFill>
                  <a:prstClr val="black"/>
                </a:solidFill>
              </a:rPr>
              <a:t>The first stage in incorporating an effective just-in-time programme is a full understanding of the production process.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Managers must </a:t>
            </a:r>
            <a:r>
              <a:rPr lang="en-GB" sz="2800" b="1" dirty="0">
                <a:solidFill>
                  <a:prstClr val="black"/>
                </a:solidFill>
              </a:rPr>
              <a:t>‘walk the line’ </a:t>
            </a:r>
            <a:r>
              <a:rPr lang="en-GB" sz="2800" dirty="0">
                <a:solidFill>
                  <a:prstClr val="black"/>
                </a:solidFill>
              </a:rPr>
              <a:t>(follow the whole production process from start to end) to understand the processes used to complete the finished product. </a:t>
            </a:r>
          </a:p>
        </p:txBody>
      </p:sp>
      <p:sp>
        <p:nvSpPr>
          <p:cNvPr id="3" name="Rectangle 2"/>
          <p:cNvSpPr/>
          <p:nvPr/>
        </p:nvSpPr>
        <p:spPr>
          <a:xfrm>
            <a:off x="539552" y="332656"/>
            <a:ext cx="8347221"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Management understanding</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131202"/>
            <a:ext cx="21907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708920"/>
            <a:ext cx="2511656" cy="167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81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796" y="1484784"/>
            <a:ext cx="7613612" cy="4401205"/>
          </a:xfrm>
          <a:prstGeom prst="rect">
            <a:avLst/>
          </a:prstGeom>
        </p:spPr>
        <p:txBody>
          <a:bodyPr wrap="square">
            <a:spAutoFit/>
          </a:bodyPr>
          <a:lstStyle/>
          <a:p>
            <a:r>
              <a:rPr lang="en-GB" sz="2800" dirty="0"/>
              <a:t>Only when managers fully understand the production process can just-in-time be incorporated. </a:t>
            </a:r>
          </a:p>
          <a:p>
            <a:endParaRPr lang="en-GB" sz="2800" dirty="0"/>
          </a:p>
          <a:p>
            <a:endParaRPr lang="en-GB" sz="2800" dirty="0"/>
          </a:p>
          <a:p>
            <a:endParaRPr lang="en-GB" sz="2800" dirty="0"/>
          </a:p>
          <a:p>
            <a:endParaRPr lang="en-GB" sz="2800" dirty="0"/>
          </a:p>
          <a:p>
            <a:r>
              <a:rPr lang="en-GB" sz="2800" dirty="0"/>
              <a:t>It may seem surprising that managers do not fully understand the production process, but it is not unusual.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96" y="116632"/>
            <a:ext cx="90297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085311"/>
            <a:ext cx="21717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490" y="2541829"/>
            <a:ext cx="1780939" cy="179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921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4123" y="2204864"/>
            <a:ext cx="7623723" cy="3970318"/>
          </a:xfrm>
          <a:prstGeom prst="rect">
            <a:avLst/>
          </a:prstGeom>
        </p:spPr>
        <p:txBody>
          <a:bodyPr wrap="square">
            <a:spAutoFit/>
          </a:bodyPr>
          <a:lstStyle/>
          <a:p>
            <a:r>
              <a:rPr lang="en-GB" sz="2800" dirty="0">
                <a:solidFill>
                  <a:prstClr val="black"/>
                </a:solidFill>
              </a:rPr>
              <a:t>Effective incorporation of just-in-time systems requires that </a:t>
            </a:r>
            <a:r>
              <a:rPr lang="en-GB" sz="2800" b="1" dirty="0">
                <a:solidFill>
                  <a:prstClr val="black"/>
                </a:solidFill>
              </a:rPr>
              <a:t>relationships with suppliers</a:t>
            </a:r>
            <a:r>
              <a:rPr lang="en-GB" sz="2800" dirty="0">
                <a:solidFill>
                  <a:prstClr val="black"/>
                </a:solidFill>
              </a:rPr>
              <a:t> are strong and communications systems are effective.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There is no point in reducing stockholdings if stock cannot be topped up at the appropriate time.</a:t>
            </a:r>
          </a:p>
        </p:txBody>
      </p:sp>
      <p:sp>
        <p:nvSpPr>
          <p:cNvPr id="2" name="Rectangle 1"/>
          <p:cNvSpPr/>
          <p:nvPr/>
        </p:nvSpPr>
        <p:spPr>
          <a:xfrm>
            <a:off x="658876" y="260648"/>
            <a:ext cx="7826245" cy="1754326"/>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Supplier relationships and </a:t>
            </a:r>
          </a:p>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stockholding</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664" y="3717032"/>
            <a:ext cx="4782668" cy="120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60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060848"/>
            <a:ext cx="7740352" cy="4247317"/>
          </a:xfrm>
          <a:prstGeom prst="rect">
            <a:avLst/>
          </a:prstGeom>
        </p:spPr>
        <p:txBody>
          <a:bodyPr wrap="square">
            <a:spAutoFit/>
          </a:bodyPr>
          <a:lstStyle/>
          <a:p>
            <a:r>
              <a:rPr lang="en-GB" sz="2800" dirty="0">
                <a:solidFill>
                  <a:prstClr val="black"/>
                </a:solidFill>
              </a:rPr>
              <a:t>Suppliers must be told when stock is needed and how much stock is required. Many businesses have </a:t>
            </a:r>
            <a:r>
              <a:rPr lang="en-GB" sz="2800" b="1" dirty="0">
                <a:solidFill>
                  <a:prstClr val="black"/>
                </a:solidFill>
              </a:rPr>
              <a:t>bar codes on work in progress</a:t>
            </a:r>
            <a:r>
              <a:rPr lang="en-GB" sz="2800" dirty="0">
                <a:solidFill>
                  <a:prstClr val="black"/>
                </a:solidFill>
              </a:rPr>
              <a:t>, which are read as the product moves along the production line.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These bar codes, when read, automatically order stock from suppliers at the appropriate time. </a:t>
            </a:r>
          </a:p>
          <a:p>
            <a:endParaRPr lang="en-GB"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39" y="0"/>
            <a:ext cx="849312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933056"/>
            <a:ext cx="1428751"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660" y="3943874"/>
            <a:ext cx="2358211" cy="99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26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276872"/>
            <a:ext cx="7480244" cy="2677656"/>
          </a:xfrm>
          <a:prstGeom prst="rect">
            <a:avLst/>
          </a:prstGeom>
        </p:spPr>
        <p:txBody>
          <a:bodyPr wrap="square">
            <a:spAutoFit/>
          </a:bodyPr>
          <a:lstStyle/>
          <a:p>
            <a:r>
              <a:rPr lang="en-GB" sz="2800" dirty="0"/>
              <a:t>Some car manufacturers use such sophisticated just-in-time systems that </a:t>
            </a:r>
            <a:r>
              <a:rPr lang="en-GB" sz="2800" b="1" dirty="0"/>
              <a:t>suppliers can be automatically notified when a car starts on the production line</a:t>
            </a:r>
            <a:r>
              <a:rPr lang="en-GB" sz="2800" dirty="0"/>
              <a:t>, so that components can be delivered to the production line at exactly the right time.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85" y="36513"/>
            <a:ext cx="849312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594" y="4797152"/>
            <a:ext cx="20002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673327"/>
            <a:ext cx="21907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022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348880"/>
            <a:ext cx="7560840" cy="1815882"/>
          </a:xfrm>
          <a:prstGeom prst="rect">
            <a:avLst/>
          </a:prstGeom>
        </p:spPr>
        <p:txBody>
          <a:bodyPr wrap="square">
            <a:spAutoFit/>
          </a:bodyPr>
          <a:lstStyle/>
          <a:p>
            <a:r>
              <a:rPr lang="en-GB" sz="2800" dirty="0"/>
              <a:t>The effectiveness of such a process would of course depend on proximity and flexibility of suppliers and the use of electronic ordering systems.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49312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861048"/>
            <a:ext cx="2538053" cy="1688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146" y="4401095"/>
            <a:ext cx="20955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701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268760"/>
            <a:ext cx="7758608" cy="4832092"/>
          </a:xfrm>
          <a:prstGeom prst="rect">
            <a:avLst/>
          </a:prstGeom>
        </p:spPr>
        <p:txBody>
          <a:bodyPr wrap="square">
            <a:spAutoFit/>
          </a:bodyPr>
          <a:lstStyle/>
          <a:p>
            <a:r>
              <a:rPr lang="en-GB" sz="2800" dirty="0">
                <a:solidFill>
                  <a:prstClr val="black"/>
                </a:solidFill>
              </a:rPr>
              <a:t>Another example of a just-in-time system is the idea of Kanban. </a:t>
            </a:r>
            <a:r>
              <a:rPr lang="en-GB" sz="2800" b="1" dirty="0">
                <a:solidFill>
                  <a:prstClr val="black"/>
                </a:solidFill>
              </a:rPr>
              <a:t>This involves the use of order cards to ensure a regular and timely supply of components</a:t>
            </a:r>
            <a:r>
              <a:rPr lang="en-GB" sz="2800" dirty="0">
                <a:solidFill>
                  <a:prstClr val="black"/>
                </a:solidFill>
              </a:rPr>
              <a:t>.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It is not unusual when using a Kanban system to find an </a:t>
            </a:r>
            <a:r>
              <a:rPr lang="en-GB" sz="2800" b="1" dirty="0">
                <a:solidFill>
                  <a:prstClr val="black"/>
                </a:solidFill>
              </a:rPr>
              <a:t>employee of the supplier continually working on a shop floor</a:t>
            </a:r>
            <a:r>
              <a:rPr lang="en-GB" sz="2800" dirty="0">
                <a:solidFill>
                  <a:prstClr val="black"/>
                </a:solidFill>
              </a:rPr>
              <a:t>, ensuring that the parts arrive in the right place and at the right time.</a:t>
            </a:r>
          </a:p>
        </p:txBody>
      </p:sp>
      <p:sp>
        <p:nvSpPr>
          <p:cNvPr id="3" name="Rectangle 2"/>
          <p:cNvSpPr/>
          <p:nvPr/>
        </p:nvSpPr>
        <p:spPr>
          <a:xfrm>
            <a:off x="3059832" y="260648"/>
            <a:ext cx="2352760"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Kanban</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708942"/>
            <a:ext cx="140017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755446"/>
            <a:ext cx="13906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067" y="2801251"/>
            <a:ext cx="19145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40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700808"/>
            <a:ext cx="7686600" cy="4401205"/>
          </a:xfrm>
          <a:prstGeom prst="rect">
            <a:avLst/>
          </a:prstGeom>
        </p:spPr>
        <p:txBody>
          <a:bodyPr wrap="square">
            <a:spAutoFit/>
          </a:bodyPr>
          <a:lstStyle/>
          <a:p>
            <a:r>
              <a:rPr lang="en-GB" sz="2800" dirty="0">
                <a:solidFill>
                  <a:prstClr val="black"/>
                </a:solidFill>
              </a:rPr>
              <a:t>Another key element of just-in-time is a </a:t>
            </a:r>
            <a:r>
              <a:rPr lang="en-GB" sz="2800" b="1" dirty="0">
                <a:solidFill>
                  <a:prstClr val="black"/>
                </a:solidFill>
              </a:rPr>
              <a:t>strong relationship with employees.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Cells of production are an important part of this process. Cell working will encourage the use of job enrichment.</a:t>
            </a:r>
          </a:p>
        </p:txBody>
      </p:sp>
      <p:sp>
        <p:nvSpPr>
          <p:cNvPr id="3" name="Rectangle 2"/>
          <p:cNvSpPr/>
          <p:nvPr/>
        </p:nvSpPr>
        <p:spPr>
          <a:xfrm>
            <a:off x="971600" y="332656"/>
            <a:ext cx="6748194"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Employee involvement</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973" y="2852936"/>
            <a:ext cx="300182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068960"/>
            <a:ext cx="160972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371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628800"/>
            <a:ext cx="7083747" cy="4401205"/>
          </a:xfrm>
          <a:prstGeom prst="rect">
            <a:avLst/>
          </a:prstGeom>
        </p:spPr>
        <p:txBody>
          <a:bodyPr wrap="square">
            <a:spAutoFit/>
          </a:bodyPr>
          <a:lstStyle/>
          <a:p>
            <a:r>
              <a:rPr lang="en-GB" sz="2800" dirty="0"/>
              <a:t>There must be a </a:t>
            </a:r>
            <a:r>
              <a:rPr lang="en-GB" sz="2800" b="1" dirty="0"/>
              <a:t>people-centred</a:t>
            </a:r>
            <a:r>
              <a:rPr lang="en-GB" sz="2800" dirty="0"/>
              <a:t> approach from managers. </a:t>
            </a:r>
          </a:p>
          <a:p>
            <a:endParaRPr lang="en-GB" sz="2800" dirty="0"/>
          </a:p>
          <a:p>
            <a:endParaRPr lang="en-GB" sz="2800" dirty="0"/>
          </a:p>
          <a:p>
            <a:endParaRPr lang="en-GB" sz="2800" dirty="0"/>
          </a:p>
          <a:p>
            <a:endParaRPr lang="en-GB" sz="2800" dirty="0"/>
          </a:p>
          <a:p>
            <a:r>
              <a:rPr lang="en-GB" sz="2800" dirty="0"/>
              <a:t>Employees must be </a:t>
            </a:r>
            <a:r>
              <a:rPr lang="en-GB" sz="2800" b="1" dirty="0"/>
              <a:t>trained to use the systems of lean production</a:t>
            </a:r>
            <a:r>
              <a:rPr lang="en-GB" sz="2800" dirty="0"/>
              <a:t> effectively and understand their role in ensuring that the system continues to work.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44378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726" y="2549442"/>
            <a:ext cx="2281386" cy="144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960" y="2358533"/>
            <a:ext cx="2445754" cy="176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65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567813"/>
            <a:ext cx="7470576" cy="1815882"/>
          </a:xfrm>
          <a:prstGeom prst="rect">
            <a:avLst/>
          </a:prstGeom>
        </p:spPr>
        <p:txBody>
          <a:bodyPr wrap="square">
            <a:spAutoFit/>
          </a:bodyPr>
          <a:lstStyle/>
          <a:p>
            <a:r>
              <a:rPr lang="en-GB" sz="2800" dirty="0">
                <a:solidFill>
                  <a:prstClr val="black"/>
                </a:solidFill>
              </a:rPr>
              <a:t>The idea of lean production encompasses theories of modern Japanese industrial management that are all designed to achieve the </a:t>
            </a:r>
            <a:r>
              <a:rPr lang="en-GB" sz="2800" b="1" dirty="0">
                <a:solidFill>
                  <a:prstClr val="black"/>
                </a:solidFill>
              </a:rPr>
              <a:t>reduction and removal of waste within a business.</a:t>
            </a:r>
          </a:p>
        </p:txBody>
      </p:sp>
      <p:sp>
        <p:nvSpPr>
          <p:cNvPr id="3" name="Rectangle 2"/>
          <p:cNvSpPr/>
          <p:nvPr/>
        </p:nvSpPr>
        <p:spPr>
          <a:xfrm>
            <a:off x="1983972" y="332656"/>
            <a:ext cx="4866590"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Lean production</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573016"/>
            <a:ext cx="2374709" cy="2374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744" y="3573016"/>
            <a:ext cx="2742384" cy="200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2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9057" y="1628800"/>
            <a:ext cx="7331335" cy="4401205"/>
          </a:xfrm>
          <a:prstGeom prst="rect">
            <a:avLst/>
          </a:prstGeom>
        </p:spPr>
        <p:txBody>
          <a:bodyPr wrap="square">
            <a:spAutoFit/>
          </a:bodyPr>
          <a:lstStyle/>
          <a:p>
            <a:r>
              <a:rPr lang="en-GB" sz="2800" dirty="0">
                <a:solidFill>
                  <a:prstClr val="black"/>
                </a:solidFill>
              </a:rPr>
              <a:t>There will be more employee </a:t>
            </a:r>
            <a:r>
              <a:rPr lang="en-GB" sz="2800" b="1" dirty="0">
                <a:solidFill>
                  <a:prstClr val="black"/>
                </a:solidFill>
              </a:rPr>
              <a:t>control over tasks. </a:t>
            </a:r>
            <a:r>
              <a:rPr lang="en-GB" sz="2800" dirty="0">
                <a:solidFill>
                  <a:prstClr val="black"/>
                </a:solidFill>
              </a:rPr>
              <a:t>This helps ensure employee commitment to the JIT system.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It is always worth involving employees when designing a just-in-time system, as employees often understand their part of the process of </a:t>
            </a:r>
            <a:r>
              <a:rPr lang="en-GB" sz="2800" b="1" dirty="0">
                <a:solidFill>
                  <a:prstClr val="black"/>
                </a:solidFill>
              </a:rPr>
              <a:t>manufacturing better than management.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744378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708920"/>
            <a:ext cx="1349037" cy="121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661010"/>
            <a:ext cx="2559968"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796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412776"/>
            <a:ext cx="7920880" cy="4832092"/>
          </a:xfrm>
          <a:prstGeom prst="rect">
            <a:avLst/>
          </a:prstGeom>
        </p:spPr>
        <p:txBody>
          <a:bodyPr wrap="square">
            <a:spAutoFit/>
          </a:bodyPr>
          <a:lstStyle/>
          <a:p>
            <a:r>
              <a:rPr lang="en-GB" sz="2800" dirty="0"/>
              <a:t>There is a strong relationship between the use of just-in-time and the use of the latest </a:t>
            </a:r>
            <a:r>
              <a:rPr lang="en-GB" sz="2800" b="1" dirty="0"/>
              <a:t>motivation theories</a:t>
            </a:r>
            <a:r>
              <a:rPr lang="en-GB" sz="2800" dirty="0"/>
              <a:t> and human resource management principles. </a:t>
            </a:r>
          </a:p>
          <a:p>
            <a:endParaRPr lang="en-GB" sz="2800" dirty="0"/>
          </a:p>
          <a:p>
            <a:endParaRPr lang="en-GB" sz="2800" dirty="0"/>
          </a:p>
          <a:p>
            <a:endParaRPr lang="en-GB" sz="2800" dirty="0"/>
          </a:p>
          <a:p>
            <a:r>
              <a:rPr lang="en-GB" sz="2800" b="1" dirty="0"/>
              <a:t>Flexible working practices </a:t>
            </a:r>
            <a:r>
              <a:rPr lang="en-GB" sz="2800" dirty="0"/>
              <a:t>must exist within the organisation and the view must be held that quality and production problems are best solved by workers and management together.</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132"/>
            <a:ext cx="744378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238" y="2881511"/>
            <a:ext cx="18669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852936"/>
            <a:ext cx="21717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08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556792"/>
            <a:ext cx="7632848" cy="4401205"/>
          </a:xfrm>
          <a:prstGeom prst="rect">
            <a:avLst/>
          </a:prstGeom>
        </p:spPr>
        <p:txBody>
          <a:bodyPr wrap="square">
            <a:spAutoFit/>
          </a:bodyPr>
          <a:lstStyle/>
          <a:p>
            <a:r>
              <a:rPr lang="en-GB" sz="2800" dirty="0">
                <a:solidFill>
                  <a:prstClr val="black"/>
                </a:solidFill>
              </a:rPr>
              <a:t>The final part of incorporating a just-in-time system is strengthening relationships with customers.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Often customers are able to use electronic point of sales systems (EPOS), and these can be tied in with the manufacturing process. </a:t>
            </a:r>
          </a:p>
        </p:txBody>
      </p:sp>
      <p:sp>
        <p:nvSpPr>
          <p:cNvPr id="3" name="Rectangle 2"/>
          <p:cNvSpPr/>
          <p:nvPr/>
        </p:nvSpPr>
        <p:spPr>
          <a:xfrm>
            <a:off x="899592" y="260648"/>
            <a:ext cx="6819496"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Customer relationships</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60643"/>
            <a:ext cx="1640582" cy="168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840" y="2823439"/>
            <a:ext cx="28575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265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731690"/>
            <a:ext cx="7470576" cy="2246769"/>
          </a:xfrm>
          <a:prstGeom prst="rect">
            <a:avLst/>
          </a:prstGeom>
        </p:spPr>
        <p:txBody>
          <a:bodyPr wrap="square">
            <a:spAutoFit/>
          </a:bodyPr>
          <a:lstStyle/>
          <a:p>
            <a:r>
              <a:rPr lang="en-GB" sz="2800" dirty="0"/>
              <a:t>Orders can be placed electronically so that finished product can go straight from the production line to delivery, rather than being stored in a warehouse where storage can lead to loss of value.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5168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149080"/>
            <a:ext cx="3069550" cy="172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282045"/>
            <a:ext cx="220027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086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059" y="1484784"/>
            <a:ext cx="7614592" cy="4401205"/>
          </a:xfrm>
          <a:prstGeom prst="rect">
            <a:avLst/>
          </a:prstGeom>
        </p:spPr>
        <p:txBody>
          <a:bodyPr wrap="square">
            <a:spAutoFit/>
          </a:bodyPr>
          <a:lstStyle/>
          <a:p>
            <a:r>
              <a:rPr lang="en-GB" sz="2800" b="1" dirty="0">
                <a:solidFill>
                  <a:prstClr val="black"/>
                </a:solidFill>
              </a:rPr>
              <a:t>Kaizen is a Japanese word meaning continuous improvement.</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b="1" dirty="0">
                <a:solidFill>
                  <a:prstClr val="black"/>
                </a:solidFill>
              </a:rPr>
              <a:t>Continuous improvement is an important aspect of lean production </a:t>
            </a:r>
            <a:r>
              <a:rPr lang="en-GB" sz="2800" dirty="0">
                <a:solidFill>
                  <a:prstClr val="black"/>
                </a:solidFill>
              </a:rPr>
              <a:t>and is a theme of all world-class businesses. </a:t>
            </a:r>
          </a:p>
        </p:txBody>
      </p:sp>
      <p:sp>
        <p:nvSpPr>
          <p:cNvPr id="3" name="Rectangle 2"/>
          <p:cNvSpPr/>
          <p:nvPr/>
        </p:nvSpPr>
        <p:spPr>
          <a:xfrm>
            <a:off x="3203848" y="260648"/>
            <a:ext cx="2048189"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Kaizen</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276872"/>
            <a:ext cx="28479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695972"/>
            <a:ext cx="14097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557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909" y="1484784"/>
            <a:ext cx="7344816" cy="2246769"/>
          </a:xfrm>
          <a:prstGeom prst="rect">
            <a:avLst/>
          </a:prstGeom>
        </p:spPr>
        <p:txBody>
          <a:bodyPr wrap="square">
            <a:spAutoFit/>
          </a:bodyPr>
          <a:lstStyle/>
          <a:p>
            <a:r>
              <a:rPr lang="en-GB" sz="2800" dirty="0"/>
              <a:t>These world-class businesses take the view that one of the main objectives of their existence is to be continually making small incremental steps in the improvement of quality, design and waste reduction.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16632"/>
            <a:ext cx="27924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31553"/>
            <a:ext cx="2435032" cy="1817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437" y="4005064"/>
            <a:ext cx="2600697" cy="1864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459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997" y="1256184"/>
            <a:ext cx="7686600" cy="5109091"/>
          </a:xfrm>
          <a:prstGeom prst="rect">
            <a:avLst/>
          </a:prstGeom>
        </p:spPr>
        <p:txBody>
          <a:bodyPr wrap="square">
            <a:spAutoFit/>
          </a:bodyPr>
          <a:lstStyle/>
          <a:p>
            <a:r>
              <a:rPr lang="en-GB" sz="2800" dirty="0">
                <a:solidFill>
                  <a:prstClr val="black"/>
                </a:solidFill>
              </a:rPr>
              <a:t>Before the use of Kaizen became widespread amongst leading British businesses, improvements in </a:t>
            </a:r>
            <a:r>
              <a:rPr lang="en-GB" sz="2800" b="1" dirty="0">
                <a:solidFill>
                  <a:prstClr val="black"/>
                </a:solidFill>
              </a:rPr>
              <a:t>quality of output </a:t>
            </a:r>
            <a:r>
              <a:rPr lang="en-GB" sz="2800" dirty="0">
                <a:solidFill>
                  <a:prstClr val="black"/>
                </a:solidFill>
              </a:rPr>
              <a:t>were made in large one-off steps.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These stepped improvements were often forced upon businesses because of the actions of competitors. </a:t>
            </a:r>
          </a:p>
          <a:p>
            <a:endParaRPr lang="en-GB" dirty="0">
              <a:solidFill>
                <a:prstClr val="black"/>
              </a:solidFill>
            </a:endParaRPr>
          </a:p>
        </p:txBody>
      </p:sp>
      <p:sp>
        <p:nvSpPr>
          <p:cNvPr id="3" name="Rectangle 2"/>
          <p:cNvSpPr/>
          <p:nvPr/>
        </p:nvSpPr>
        <p:spPr>
          <a:xfrm>
            <a:off x="2286000" y="260648"/>
            <a:ext cx="4104009"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Before Kaizen</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996952"/>
            <a:ext cx="22288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892176"/>
            <a:ext cx="19526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248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340768"/>
            <a:ext cx="7686600" cy="4832092"/>
          </a:xfrm>
          <a:prstGeom prst="rect">
            <a:avLst/>
          </a:prstGeom>
        </p:spPr>
        <p:txBody>
          <a:bodyPr wrap="square">
            <a:spAutoFit/>
          </a:bodyPr>
          <a:lstStyle/>
          <a:p>
            <a:r>
              <a:rPr lang="en-GB" sz="2800" dirty="0"/>
              <a:t>Therefore, a business would be under </a:t>
            </a:r>
            <a:r>
              <a:rPr lang="en-GB" sz="2800" b="1" dirty="0"/>
              <a:t>competitive pressure </a:t>
            </a:r>
            <a:r>
              <a:rPr lang="en-GB" sz="2800" dirty="0"/>
              <a:t>to invest in retooling the workplace or to purchase new technology: thereby creating a one-off improvement in productivity. </a:t>
            </a:r>
          </a:p>
          <a:p>
            <a:endParaRPr lang="en-GB" sz="2800" dirty="0"/>
          </a:p>
          <a:p>
            <a:endParaRPr lang="en-GB" sz="2800" dirty="0"/>
          </a:p>
          <a:p>
            <a:endParaRPr lang="en-GB" sz="2800" dirty="0"/>
          </a:p>
          <a:p>
            <a:endParaRPr lang="en-GB" sz="2800" dirty="0"/>
          </a:p>
          <a:p>
            <a:r>
              <a:rPr lang="en-GB" sz="2800" dirty="0"/>
              <a:t>Things would then remain pretty much the same until external pressures forced a new process to be implemented or staff to be retrained etc.</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44904"/>
            <a:ext cx="48291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429000"/>
            <a:ext cx="28479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023389"/>
            <a:ext cx="28479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607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010" y="1484784"/>
            <a:ext cx="7541977" cy="4832092"/>
          </a:xfrm>
          <a:prstGeom prst="rect">
            <a:avLst/>
          </a:prstGeom>
        </p:spPr>
        <p:txBody>
          <a:bodyPr wrap="square">
            <a:spAutoFit/>
          </a:bodyPr>
          <a:lstStyle/>
          <a:p>
            <a:r>
              <a:rPr lang="en-GB" sz="2800" dirty="0">
                <a:solidFill>
                  <a:prstClr val="black"/>
                </a:solidFill>
              </a:rPr>
              <a:t>The problem with this approach was that businesses were often playing </a:t>
            </a:r>
            <a:r>
              <a:rPr lang="en-GB" sz="2800" b="1" dirty="0">
                <a:solidFill>
                  <a:prstClr val="black"/>
                </a:solidFill>
              </a:rPr>
              <a:t>‘catch-up’ </a:t>
            </a:r>
            <a:r>
              <a:rPr lang="en-GB" sz="2800" dirty="0">
                <a:solidFill>
                  <a:prstClr val="black"/>
                </a:solidFill>
              </a:rPr>
              <a:t>in terms of quality and productive efficiency.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As soon as businesses had finished implementing new processes that were supposed to make them competitive, the competition had already moved on.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412" y="188640"/>
            <a:ext cx="48291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212976"/>
            <a:ext cx="22669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970417"/>
            <a:ext cx="2919586"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866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519536"/>
            <a:ext cx="7398568" cy="4401205"/>
          </a:xfrm>
          <a:prstGeom prst="rect">
            <a:avLst/>
          </a:prstGeom>
        </p:spPr>
        <p:txBody>
          <a:bodyPr wrap="square">
            <a:spAutoFit/>
          </a:bodyPr>
          <a:lstStyle/>
          <a:p>
            <a:r>
              <a:rPr lang="en-GB" sz="2800" dirty="0"/>
              <a:t>This was because the competition, often foreign, was using the idea of continuous improvement.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Also British businesses had other problems which resulted from using the stepped approach.</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8640"/>
            <a:ext cx="48291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924944"/>
            <a:ext cx="2569468" cy="1695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934" y="2828195"/>
            <a:ext cx="1721945" cy="178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4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535155"/>
            <a:ext cx="7092280" cy="4832092"/>
          </a:xfrm>
          <a:prstGeom prst="rect">
            <a:avLst/>
          </a:prstGeom>
        </p:spPr>
        <p:txBody>
          <a:bodyPr wrap="square">
            <a:spAutoFit/>
          </a:bodyPr>
          <a:lstStyle/>
          <a:p>
            <a:r>
              <a:rPr lang="en-GB" sz="2800" dirty="0">
                <a:solidFill>
                  <a:prstClr val="black"/>
                </a:solidFill>
              </a:rPr>
              <a:t>Lean production is a term that has come into widespread use within UK industry over the last 25 years.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Lean production methods teach us that waste is </a:t>
            </a:r>
            <a:r>
              <a:rPr lang="en-GB" sz="2800" b="1" dirty="0">
                <a:solidFill>
                  <a:prstClr val="black"/>
                </a:solidFill>
              </a:rPr>
              <a:t>any process that does not give ‘added value’ to a product.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8640"/>
            <a:ext cx="55848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649556"/>
            <a:ext cx="1736973" cy="173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185" y="2647866"/>
            <a:ext cx="1969526" cy="211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029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24744"/>
            <a:ext cx="7686600" cy="5262979"/>
          </a:xfrm>
          <a:prstGeom prst="rect">
            <a:avLst/>
          </a:prstGeom>
        </p:spPr>
        <p:txBody>
          <a:bodyPr wrap="square">
            <a:spAutoFit/>
          </a:bodyPr>
          <a:lstStyle/>
          <a:p>
            <a:r>
              <a:rPr lang="en-GB" sz="2800" dirty="0">
                <a:solidFill>
                  <a:prstClr val="black"/>
                </a:solidFill>
              </a:rPr>
              <a:t>Large-scale changes in production processes often meant lower demand for workers, which led to redundancies. This, in turn, led to a breakdown in relationships with trade unions and caused large-scale disruptions in the workplace.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Also because of the high cost of the large one-off improvements, implementing these depended on </a:t>
            </a:r>
            <a:r>
              <a:rPr lang="en-GB" sz="2800" b="1" dirty="0">
                <a:solidFill>
                  <a:prstClr val="black"/>
                </a:solidFill>
              </a:rPr>
              <a:t>raising finance </a:t>
            </a:r>
            <a:r>
              <a:rPr lang="en-GB" sz="2800" dirty="0">
                <a:solidFill>
                  <a:prstClr val="black"/>
                </a:solidFill>
              </a:rPr>
              <a:t>and this was often expensive or unobtainable</a:t>
            </a:r>
            <a:r>
              <a:rPr lang="en-GB" dirty="0">
                <a:solidFill>
                  <a:prstClr val="black"/>
                </a:solidFill>
              </a:rPr>
              <a: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041" y="0"/>
            <a:ext cx="48291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996952"/>
            <a:ext cx="17526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2227" y="3501008"/>
            <a:ext cx="3616139" cy="90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679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502" y="1700808"/>
            <a:ext cx="7416824" cy="4401205"/>
          </a:xfrm>
          <a:prstGeom prst="rect">
            <a:avLst/>
          </a:prstGeom>
        </p:spPr>
        <p:txBody>
          <a:bodyPr wrap="square">
            <a:spAutoFit/>
          </a:bodyPr>
          <a:lstStyle/>
          <a:p>
            <a:r>
              <a:rPr lang="en-GB" sz="2800" dirty="0">
                <a:solidFill>
                  <a:prstClr val="black"/>
                </a:solidFill>
              </a:rPr>
              <a:t>The main working element of Kaizen is the use of Kaizen groups.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These are groups of workers who have a common stake in part of the production process. </a:t>
            </a:r>
          </a:p>
        </p:txBody>
      </p:sp>
      <p:sp>
        <p:nvSpPr>
          <p:cNvPr id="3" name="Rectangle 2"/>
          <p:cNvSpPr/>
          <p:nvPr/>
        </p:nvSpPr>
        <p:spPr>
          <a:xfrm>
            <a:off x="718366" y="249934"/>
            <a:ext cx="7657097"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Using and applying Kaizen</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887876"/>
            <a:ext cx="2593454" cy="2027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887876"/>
            <a:ext cx="1968404" cy="1968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097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142" y="1765209"/>
            <a:ext cx="7784305" cy="4401205"/>
          </a:xfrm>
          <a:prstGeom prst="rect">
            <a:avLst/>
          </a:prstGeom>
        </p:spPr>
        <p:txBody>
          <a:bodyPr wrap="square">
            <a:spAutoFit/>
          </a:bodyPr>
          <a:lstStyle/>
          <a:p>
            <a:r>
              <a:rPr lang="en-GB" sz="2800" dirty="0"/>
              <a:t>For example, a Kaizen group may involve the designer of a component, the installation workers from the production line and the production managers. </a:t>
            </a:r>
          </a:p>
          <a:p>
            <a:endParaRPr lang="en-GB" sz="2800" dirty="0"/>
          </a:p>
          <a:p>
            <a:endParaRPr lang="en-GB" sz="2800" dirty="0"/>
          </a:p>
          <a:p>
            <a:endParaRPr lang="en-GB" sz="2800" dirty="0"/>
          </a:p>
          <a:p>
            <a:endParaRPr lang="en-GB" sz="2800" dirty="0"/>
          </a:p>
          <a:p>
            <a:r>
              <a:rPr lang="en-GB" sz="2800" dirty="0"/>
              <a:t>These groups will meet regularly to discuss problems and to suggest improvements. </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2159"/>
            <a:ext cx="834548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501008"/>
            <a:ext cx="4569296"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259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556792"/>
            <a:ext cx="7632848" cy="4832092"/>
          </a:xfrm>
          <a:prstGeom prst="rect">
            <a:avLst/>
          </a:prstGeom>
        </p:spPr>
        <p:txBody>
          <a:bodyPr wrap="square">
            <a:spAutoFit/>
          </a:bodyPr>
          <a:lstStyle/>
          <a:p>
            <a:r>
              <a:rPr lang="en-GB" sz="2800" dirty="0"/>
              <a:t>Often improvements can be made at nil or minimal cost. This means that over time the whole cost base of the business can be reduced whilst indicators of quality and levels of production increase.</a:t>
            </a:r>
          </a:p>
          <a:p>
            <a:endParaRPr lang="en-GB" sz="2800" dirty="0"/>
          </a:p>
          <a:p>
            <a:endParaRPr lang="en-GB" sz="2800" dirty="0"/>
          </a:p>
          <a:p>
            <a:endParaRPr lang="en-GB" sz="2800" dirty="0"/>
          </a:p>
          <a:p>
            <a:endParaRPr lang="en-GB" sz="2800" dirty="0"/>
          </a:p>
          <a:p>
            <a:r>
              <a:rPr lang="en-GB" sz="2800" b="1" dirty="0"/>
              <a:t>All this is achieved with minimal capital investment.</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56" y="188640"/>
            <a:ext cx="834548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573016"/>
            <a:ext cx="19240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3753991"/>
            <a:ext cx="22288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843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769" y="1124744"/>
            <a:ext cx="7848872" cy="5262979"/>
          </a:xfrm>
          <a:prstGeom prst="rect">
            <a:avLst/>
          </a:prstGeom>
        </p:spPr>
        <p:txBody>
          <a:bodyPr wrap="square">
            <a:spAutoFit/>
          </a:bodyPr>
          <a:lstStyle/>
          <a:p>
            <a:endParaRPr lang="en-GB" sz="2800" dirty="0"/>
          </a:p>
          <a:p>
            <a:pPr marL="285750" indent="-285750">
              <a:buFont typeface="Arial" panose="020B0604020202020204" pitchFamily="34" charset="0"/>
              <a:buChar char="•"/>
            </a:pPr>
            <a:r>
              <a:rPr lang="en-GB" sz="2800" b="1" dirty="0"/>
              <a:t>A motivated workforce </a:t>
            </a:r>
            <a:r>
              <a:rPr lang="en-GB" sz="2800" dirty="0"/>
              <a:t>– the workers must be committed to the business.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A management with belief in the capabilities of the workforce.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b="1" dirty="0"/>
              <a:t>A trained workforce </a:t>
            </a:r>
            <a:r>
              <a:rPr lang="en-GB" sz="2800" dirty="0"/>
              <a:t>– the workers must have the ability to understand their roles and complete their tasks efficiently.</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2" y="23132"/>
            <a:ext cx="834548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2204864"/>
            <a:ext cx="1351462" cy="101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729" y="3948679"/>
            <a:ext cx="1312501" cy="87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80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731690"/>
            <a:ext cx="7416824" cy="2677656"/>
          </a:xfrm>
          <a:prstGeom prst="rect">
            <a:avLst/>
          </a:prstGeom>
        </p:spPr>
        <p:txBody>
          <a:bodyPr wrap="square">
            <a:spAutoFit/>
          </a:bodyPr>
          <a:lstStyle/>
          <a:p>
            <a:r>
              <a:rPr lang="en-GB" sz="2800" dirty="0">
                <a:solidFill>
                  <a:prstClr val="black"/>
                </a:solidFill>
              </a:rPr>
              <a:t>• </a:t>
            </a:r>
            <a:r>
              <a:rPr lang="en-GB" sz="2800" b="1" dirty="0">
                <a:solidFill>
                  <a:prstClr val="black"/>
                </a:solidFill>
              </a:rPr>
              <a:t>Effective communication systems </a:t>
            </a:r>
            <a:r>
              <a:rPr lang="en-GB" sz="2800" dirty="0">
                <a:solidFill>
                  <a:prstClr val="black"/>
                </a:solidFill>
              </a:rPr>
              <a:t>– workers must be able to communicate suggestions to superiors and other relevant employees. This can be done through Kaizen groups, but other methods of communication must also be available.</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28" y="188640"/>
            <a:ext cx="834548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293096"/>
            <a:ext cx="4248802" cy="186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737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731690"/>
            <a:ext cx="7272808" cy="2677656"/>
          </a:xfrm>
          <a:prstGeom prst="rect">
            <a:avLst/>
          </a:prstGeom>
        </p:spPr>
        <p:txBody>
          <a:bodyPr wrap="square">
            <a:spAutoFit/>
          </a:bodyPr>
          <a:lstStyle/>
          <a:p>
            <a:r>
              <a:rPr lang="en-GB" sz="2800" dirty="0"/>
              <a:t>• </a:t>
            </a:r>
            <a:r>
              <a:rPr lang="en-GB" sz="2800" b="1" dirty="0"/>
              <a:t>Security of jobs. </a:t>
            </a:r>
            <a:r>
              <a:rPr lang="en-GB" sz="2800" dirty="0"/>
              <a:t>Workers will not suggest process improvements if their jobs are threatened by these improvements. Kaizen does suggest that demand for labour will fall, although this should be achieved through natural wastage.</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34548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020" y="4385817"/>
            <a:ext cx="2637656" cy="174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301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638" y="1340767"/>
            <a:ext cx="7182544" cy="3108543"/>
          </a:xfrm>
          <a:prstGeom prst="rect">
            <a:avLst/>
          </a:prstGeom>
        </p:spPr>
        <p:txBody>
          <a:bodyPr wrap="square">
            <a:spAutoFit/>
          </a:bodyPr>
          <a:lstStyle/>
          <a:p>
            <a:endParaRPr lang="en-GB" sz="2800" dirty="0"/>
          </a:p>
          <a:p>
            <a:pPr marL="285750" indent="-285750">
              <a:buFont typeface="Arial" panose="020B0604020202020204" pitchFamily="34" charset="0"/>
              <a:buChar char="•"/>
            </a:pPr>
            <a:r>
              <a:rPr lang="en-GB" sz="2800" dirty="0"/>
              <a:t>Management must have a clear understanding of the production processes in order that they can organise, control and plan to enable workers to meet the needs and quality requirements of the ‘customers’ within the organisation.</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45" y="116632"/>
            <a:ext cx="834548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293096"/>
            <a:ext cx="1830407" cy="177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4661129"/>
            <a:ext cx="15335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471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412776"/>
            <a:ext cx="7614592" cy="4832092"/>
          </a:xfrm>
          <a:prstGeom prst="rect">
            <a:avLst/>
          </a:prstGeom>
        </p:spPr>
        <p:txBody>
          <a:bodyPr wrap="square">
            <a:spAutoFit/>
          </a:bodyPr>
          <a:lstStyle/>
          <a:p>
            <a:r>
              <a:rPr lang="en-GB" sz="2800" dirty="0">
                <a:solidFill>
                  <a:prstClr val="black"/>
                </a:solidFill>
              </a:rPr>
              <a:t>•All employees, from the managing director down to the shop floor workers, should be asking, ‘How can I do what I do better’? – ‘How can we do what we do better’?</a:t>
            </a:r>
          </a:p>
          <a:p>
            <a:endParaRPr lang="en-GB" sz="2800" dirty="0">
              <a:solidFill>
                <a:prstClr val="black"/>
              </a:solidFill>
            </a:endParaRPr>
          </a:p>
          <a:p>
            <a:endParaRPr lang="en-GB" sz="2800" dirty="0">
              <a:solidFill>
                <a:prstClr val="black"/>
              </a:solidFill>
            </a:endParaRPr>
          </a:p>
          <a:p>
            <a:r>
              <a:rPr lang="en-GB" sz="2800" dirty="0">
                <a:solidFill>
                  <a:prstClr val="black"/>
                </a:solidFill>
              </a:rPr>
              <a:t>•Kaizen does not ignore the need for new technology or large-scale capital investment: however, it does recognise that these are not the only methods of achieving increased competitiveness.</a:t>
            </a:r>
          </a:p>
        </p:txBody>
      </p:sp>
      <p:sp>
        <p:nvSpPr>
          <p:cNvPr id="3" name="Rectangle 2"/>
          <p:cNvSpPr/>
          <p:nvPr/>
        </p:nvSpPr>
        <p:spPr>
          <a:xfrm>
            <a:off x="1169690" y="332656"/>
            <a:ext cx="6804620"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Key elements of Kaizen</a:t>
            </a: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797008"/>
            <a:ext cx="3096344" cy="103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411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124744"/>
            <a:ext cx="4572000" cy="3539430"/>
          </a:xfrm>
          <a:prstGeom prst="rect">
            <a:avLst/>
          </a:prstGeom>
        </p:spPr>
        <p:txBody>
          <a:bodyPr>
            <a:spAutoFit/>
          </a:bodyPr>
          <a:lstStyle/>
          <a:p>
            <a:pPr marL="457200" indent="-457200">
              <a:buFont typeface="Arial" panose="020B0604020202020204" pitchFamily="34" charset="0"/>
              <a:buChar char="•"/>
            </a:pPr>
            <a:endParaRPr lang="en-GB" sz="2800" dirty="0">
              <a:solidFill>
                <a:prstClr val="black"/>
              </a:solidFill>
            </a:endParaRPr>
          </a:p>
          <a:p>
            <a:pPr marL="457200" indent="-457200">
              <a:buFont typeface="Arial" panose="020B0604020202020204" pitchFamily="34" charset="0"/>
              <a:buChar char="•"/>
            </a:pPr>
            <a:r>
              <a:rPr lang="en-GB" sz="2800" dirty="0">
                <a:solidFill>
                  <a:prstClr val="black"/>
                </a:solidFill>
              </a:rPr>
              <a:t>Improved labour relations</a:t>
            </a:r>
          </a:p>
          <a:p>
            <a:pPr marL="457200" indent="-457200">
              <a:buFont typeface="Arial" panose="020B0604020202020204" pitchFamily="34" charset="0"/>
              <a:buChar char="•"/>
            </a:pPr>
            <a:r>
              <a:rPr lang="en-GB" sz="2800" dirty="0">
                <a:solidFill>
                  <a:prstClr val="black"/>
                </a:solidFill>
              </a:rPr>
              <a:t>Increased competitiveness</a:t>
            </a:r>
          </a:p>
          <a:p>
            <a:pPr marL="457200" indent="-457200">
              <a:buFont typeface="Arial" panose="020B0604020202020204" pitchFamily="34" charset="0"/>
              <a:buChar char="•"/>
            </a:pPr>
            <a:r>
              <a:rPr lang="en-GB" sz="2800" dirty="0">
                <a:solidFill>
                  <a:prstClr val="black"/>
                </a:solidFill>
              </a:rPr>
              <a:t>Reduction in waste</a:t>
            </a:r>
          </a:p>
          <a:p>
            <a:pPr marL="457200" indent="-457200">
              <a:buFont typeface="Arial" panose="020B0604020202020204" pitchFamily="34" charset="0"/>
              <a:buChar char="•"/>
            </a:pPr>
            <a:r>
              <a:rPr lang="en-GB" sz="2800" dirty="0">
                <a:solidFill>
                  <a:prstClr val="black"/>
                </a:solidFill>
              </a:rPr>
              <a:t>Less large-scale investment</a:t>
            </a:r>
          </a:p>
          <a:p>
            <a:pPr marL="457200" indent="-457200">
              <a:buFont typeface="Arial" panose="020B0604020202020204" pitchFamily="34" charset="0"/>
              <a:buChar char="•"/>
            </a:pPr>
            <a:r>
              <a:rPr lang="en-GB" sz="2800" dirty="0">
                <a:solidFill>
                  <a:prstClr val="black"/>
                </a:solidFill>
              </a:rPr>
              <a:t>Improved motivation </a:t>
            </a:r>
          </a:p>
          <a:p>
            <a:pPr marL="457200" indent="-457200">
              <a:buFont typeface="Arial" panose="020B0604020202020204" pitchFamily="34" charset="0"/>
              <a:buChar char="•"/>
            </a:pPr>
            <a:r>
              <a:rPr lang="en-GB" sz="2800" dirty="0">
                <a:solidFill>
                  <a:prstClr val="black"/>
                </a:solidFill>
              </a:rPr>
              <a:t>Increased productivity</a:t>
            </a:r>
          </a:p>
          <a:p>
            <a:pPr marL="457200" indent="-457200">
              <a:buFont typeface="Arial" panose="020B0604020202020204" pitchFamily="34" charset="0"/>
              <a:buChar char="•"/>
            </a:pPr>
            <a:r>
              <a:rPr lang="en-GB" sz="2800" dirty="0">
                <a:solidFill>
                  <a:prstClr val="black"/>
                </a:solidFill>
              </a:rPr>
              <a:t>Improved quality</a:t>
            </a:r>
          </a:p>
        </p:txBody>
      </p:sp>
      <p:sp>
        <p:nvSpPr>
          <p:cNvPr id="3" name="Rectangle 2"/>
          <p:cNvSpPr/>
          <p:nvPr/>
        </p:nvSpPr>
        <p:spPr>
          <a:xfrm>
            <a:off x="1691680" y="332656"/>
            <a:ext cx="5467138"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Benefits of Kaizen </a:t>
            </a: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348" y="4797152"/>
            <a:ext cx="4046923"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446" y="1736812"/>
            <a:ext cx="2315294" cy="231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57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340768"/>
            <a:ext cx="7614592" cy="3108543"/>
          </a:xfrm>
          <a:prstGeom prst="rect">
            <a:avLst/>
          </a:prstGeom>
        </p:spPr>
        <p:txBody>
          <a:bodyPr wrap="square">
            <a:spAutoFit/>
          </a:bodyPr>
          <a:lstStyle/>
          <a:p>
            <a:endParaRPr lang="en-GB" sz="2800" dirty="0"/>
          </a:p>
          <a:p>
            <a:r>
              <a:rPr lang="en-GB" sz="2800" dirty="0"/>
              <a:t>• Raw materials lying around unused can be seen as waste.</a:t>
            </a:r>
          </a:p>
          <a:p>
            <a:endParaRPr lang="en-GB" sz="2800" dirty="0"/>
          </a:p>
          <a:p>
            <a:r>
              <a:rPr lang="en-GB" sz="2800" dirty="0"/>
              <a:t>• Work in progress which is sitting in parts bins waiting to be used in production can be seen as waste.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8640"/>
            <a:ext cx="55848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743" y="4433287"/>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692550"/>
            <a:ext cx="14668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962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628506"/>
            <a:ext cx="7272808" cy="3970318"/>
          </a:xfrm>
          <a:prstGeom prst="rect">
            <a:avLst/>
          </a:prstGeom>
        </p:spPr>
        <p:txBody>
          <a:bodyPr wrap="square">
            <a:spAutoFit/>
          </a:bodyPr>
          <a:lstStyle/>
          <a:p>
            <a:r>
              <a:rPr lang="en-GB" sz="2800" b="1" u="sng" dirty="0">
                <a:solidFill>
                  <a:prstClr val="black"/>
                </a:solidFill>
              </a:rPr>
              <a:t>Task: </a:t>
            </a:r>
          </a:p>
          <a:p>
            <a:endParaRPr lang="en-GB" sz="2800" dirty="0">
              <a:solidFill>
                <a:prstClr val="black"/>
              </a:solidFill>
            </a:endParaRPr>
          </a:p>
          <a:p>
            <a:r>
              <a:rPr lang="en-GB" sz="2800" dirty="0">
                <a:solidFill>
                  <a:prstClr val="black"/>
                </a:solidFill>
              </a:rPr>
              <a:t>Explain Just in time and lean production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b="1" dirty="0">
                <a:solidFill>
                  <a:prstClr val="black"/>
                </a:solidFill>
              </a:rPr>
              <a:t>Time: 20 mins </a:t>
            </a:r>
          </a:p>
        </p:txBody>
      </p:sp>
      <p:sp>
        <p:nvSpPr>
          <p:cNvPr id="3" name="Rectangle 2"/>
          <p:cNvSpPr/>
          <p:nvPr/>
        </p:nvSpPr>
        <p:spPr>
          <a:xfrm>
            <a:off x="2915816" y="332656"/>
            <a:ext cx="2879314"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1</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597641"/>
            <a:ext cx="2950325" cy="221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764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1122" y="1499997"/>
            <a:ext cx="4572000" cy="4401205"/>
          </a:xfrm>
          <a:prstGeom prst="rect">
            <a:avLst/>
          </a:prstGeom>
        </p:spPr>
        <p:txBody>
          <a:bodyPr>
            <a:spAutoFit/>
          </a:bodyPr>
          <a:lstStyle/>
          <a:p>
            <a:r>
              <a:rPr lang="en-GB" sz="2800" b="1" u="sng" dirty="0">
                <a:solidFill>
                  <a:prstClr val="black"/>
                </a:solidFill>
              </a:rPr>
              <a:t>Task: </a:t>
            </a:r>
          </a:p>
          <a:p>
            <a:endParaRPr lang="en-GB" sz="2800" dirty="0">
              <a:solidFill>
                <a:prstClr val="black"/>
              </a:solidFill>
            </a:endParaRPr>
          </a:p>
          <a:p>
            <a:r>
              <a:rPr lang="en-GB" sz="2800" dirty="0">
                <a:solidFill>
                  <a:prstClr val="black"/>
                </a:solidFill>
              </a:rPr>
              <a:t>Kaizen – quiz </a:t>
            </a:r>
          </a:p>
          <a:p>
            <a:endParaRPr lang="en-GB" sz="2800" dirty="0">
              <a:solidFill>
                <a:prstClr val="black"/>
              </a:solidFill>
            </a:endParaRPr>
          </a:p>
          <a:p>
            <a:endParaRPr lang="en-GB" sz="2800" dirty="0">
              <a:solidFill>
                <a:prstClr val="black"/>
              </a:solidFill>
            </a:endParaRPr>
          </a:p>
          <a:p>
            <a:endParaRPr lang="en-GB" sz="2800" b="1" dirty="0">
              <a:solidFill>
                <a:prstClr val="black"/>
              </a:solidFill>
            </a:endParaRPr>
          </a:p>
          <a:p>
            <a:endParaRPr lang="en-GB" sz="2800" b="1" dirty="0">
              <a:solidFill>
                <a:prstClr val="black"/>
              </a:solidFill>
            </a:endParaRPr>
          </a:p>
          <a:p>
            <a:endParaRPr lang="en-GB" sz="2800" b="1" dirty="0">
              <a:solidFill>
                <a:prstClr val="black"/>
              </a:solidFill>
            </a:endParaRPr>
          </a:p>
          <a:p>
            <a:endParaRPr lang="en-GB" sz="2800" b="1" dirty="0">
              <a:solidFill>
                <a:prstClr val="black"/>
              </a:solidFill>
            </a:endParaRPr>
          </a:p>
          <a:p>
            <a:r>
              <a:rPr lang="en-GB" sz="2800" b="1" dirty="0">
                <a:solidFill>
                  <a:prstClr val="black"/>
                </a:solidFill>
              </a:rPr>
              <a:t>Time: 10 mins </a:t>
            </a:r>
          </a:p>
        </p:txBody>
      </p:sp>
      <p:sp>
        <p:nvSpPr>
          <p:cNvPr id="3" name="Rectangle 2"/>
          <p:cNvSpPr/>
          <p:nvPr/>
        </p:nvSpPr>
        <p:spPr>
          <a:xfrm>
            <a:off x="2843808" y="332656"/>
            <a:ext cx="2879314"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2</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20887"/>
            <a:ext cx="3046923" cy="3046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001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365485"/>
            <a:ext cx="7272808" cy="5109091"/>
          </a:xfrm>
          <a:prstGeom prst="rect">
            <a:avLst/>
          </a:prstGeom>
        </p:spPr>
        <p:txBody>
          <a:bodyPr wrap="square">
            <a:spAutoFit/>
          </a:bodyPr>
          <a:lstStyle/>
          <a:p>
            <a:r>
              <a:rPr lang="en-GB" sz="2800" dirty="0"/>
              <a:t>With cell production the production line is subdivided into a number of cells. </a:t>
            </a:r>
            <a:r>
              <a:rPr lang="en-GB" sz="2800" b="1" dirty="0"/>
              <a:t>These cells are groups of workers involved in related tasks</a:t>
            </a:r>
            <a:r>
              <a:rPr lang="en-GB" sz="2800" dirty="0"/>
              <a:t>. </a:t>
            </a:r>
          </a:p>
          <a:p>
            <a:endParaRPr lang="en-GB" sz="2800" dirty="0"/>
          </a:p>
          <a:p>
            <a:endParaRPr lang="en-GB" sz="2800" dirty="0"/>
          </a:p>
          <a:p>
            <a:endParaRPr lang="en-GB" sz="2800" dirty="0"/>
          </a:p>
          <a:p>
            <a:endParaRPr lang="en-GB" sz="2800" dirty="0"/>
          </a:p>
          <a:p>
            <a:endParaRPr lang="en-GB" sz="2800" dirty="0"/>
          </a:p>
          <a:p>
            <a:r>
              <a:rPr lang="en-GB" sz="2800" dirty="0"/>
              <a:t>The workers are trained so that they can fulfil a number of tasks within the cell, and this allows job rotation. </a:t>
            </a:r>
          </a:p>
          <a:p>
            <a:endParaRPr lang="en-GB" dirty="0"/>
          </a:p>
        </p:txBody>
      </p:sp>
      <p:sp>
        <p:nvSpPr>
          <p:cNvPr id="3" name="Rectangle 2"/>
          <p:cNvSpPr/>
          <p:nvPr/>
        </p:nvSpPr>
        <p:spPr>
          <a:xfrm>
            <a:off x="2195736" y="260648"/>
            <a:ext cx="4566828"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Cell production</a:t>
            </a: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659" y="2996952"/>
            <a:ext cx="3001491"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996952"/>
            <a:ext cx="2248458"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296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233938"/>
            <a:ext cx="7488832" cy="4832092"/>
          </a:xfrm>
          <a:prstGeom prst="rect">
            <a:avLst/>
          </a:prstGeom>
        </p:spPr>
        <p:txBody>
          <a:bodyPr wrap="square">
            <a:spAutoFit/>
          </a:bodyPr>
          <a:lstStyle/>
          <a:p>
            <a:endParaRPr lang="en-GB" sz="2800" dirty="0"/>
          </a:p>
          <a:p>
            <a:r>
              <a:rPr lang="en-GB" sz="2800" dirty="0"/>
              <a:t>The skills of the workers mean that they can each play a role in improving quality, and also creating flexibility in the production process. </a:t>
            </a:r>
          </a:p>
          <a:p>
            <a:endParaRPr lang="en-GB" sz="2800" dirty="0"/>
          </a:p>
          <a:p>
            <a:endParaRPr lang="en-GB" sz="2800" dirty="0"/>
          </a:p>
          <a:p>
            <a:endParaRPr lang="en-GB" sz="2800" dirty="0"/>
          </a:p>
          <a:p>
            <a:endParaRPr lang="en-GB" sz="2800" dirty="0"/>
          </a:p>
          <a:p>
            <a:r>
              <a:rPr lang="en-GB" sz="2800" dirty="0"/>
              <a:t>Also </a:t>
            </a:r>
            <a:r>
              <a:rPr lang="en-GB" sz="2800" b="1" dirty="0"/>
              <a:t>communication is improved</a:t>
            </a:r>
            <a:r>
              <a:rPr lang="en-GB" sz="2800" dirty="0"/>
              <a:t>, and the job enrichment and enlargement elements of cell design improve motivation.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837" y="148680"/>
            <a:ext cx="52863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837" y="3189540"/>
            <a:ext cx="20669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412" y="3089527"/>
            <a:ext cx="2932361"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790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197" y="1731690"/>
            <a:ext cx="7038528" cy="1815882"/>
          </a:xfrm>
          <a:prstGeom prst="rect">
            <a:avLst/>
          </a:prstGeom>
        </p:spPr>
        <p:txBody>
          <a:bodyPr wrap="square">
            <a:spAutoFit/>
          </a:bodyPr>
          <a:lstStyle/>
          <a:p>
            <a:r>
              <a:rPr lang="en-GB" sz="2800" dirty="0"/>
              <a:t>It is possible for cells to be self-managing with regards to many human resource management issues such as shift arrangements, breaks and holidays.</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82" y="188640"/>
            <a:ext cx="52863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717032"/>
            <a:ext cx="2511280" cy="206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916" y="3890956"/>
            <a:ext cx="2591113" cy="171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537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288" y="2278630"/>
            <a:ext cx="7855257" cy="3970318"/>
          </a:xfrm>
          <a:prstGeom prst="rect">
            <a:avLst/>
          </a:prstGeom>
        </p:spPr>
        <p:txBody>
          <a:bodyPr wrap="square">
            <a:spAutoFit/>
          </a:bodyPr>
          <a:lstStyle/>
          <a:p>
            <a:r>
              <a:rPr lang="en-GB" sz="2800" dirty="0"/>
              <a:t>With this approach time is regarded as a key business resource. </a:t>
            </a:r>
          </a:p>
          <a:p>
            <a:endParaRPr lang="en-GB" sz="2800" dirty="0"/>
          </a:p>
          <a:p>
            <a:endParaRPr lang="en-GB" sz="2800" dirty="0"/>
          </a:p>
          <a:p>
            <a:endParaRPr lang="en-GB" sz="2800" dirty="0"/>
          </a:p>
          <a:p>
            <a:endParaRPr lang="en-GB" sz="2800" dirty="0"/>
          </a:p>
          <a:p>
            <a:endParaRPr lang="en-GB" sz="2800" dirty="0"/>
          </a:p>
          <a:p>
            <a:r>
              <a:rPr lang="en-GB" sz="2800" dirty="0"/>
              <a:t>Speed of development, speed of response and speed of delivery are becoming increasingly important. </a:t>
            </a:r>
          </a:p>
        </p:txBody>
      </p:sp>
      <p:sp>
        <p:nvSpPr>
          <p:cNvPr id="3" name="Rectangle 2"/>
          <p:cNvSpPr/>
          <p:nvPr/>
        </p:nvSpPr>
        <p:spPr>
          <a:xfrm>
            <a:off x="749190" y="260648"/>
            <a:ext cx="7645619" cy="1754326"/>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Time-based management </a:t>
            </a:r>
          </a:p>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methods</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3212976"/>
            <a:ext cx="17430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463" y="3598985"/>
            <a:ext cx="2713484" cy="1329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154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481" y="2276872"/>
            <a:ext cx="7236296" cy="1815882"/>
          </a:xfrm>
          <a:prstGeom prst="rect">
            <a:avLst/>
          </a:prstGeom>
        </p:spPr>
        <p:txBody>
          <a:bodyPr wrap="square">
            <a:spAutoFit/>
          </a:bodyPr>
          <a:lstStyle/>
          <a:p>
            <a:r>
              <a:rPr lang="en-GB" sz="2800" dirty="0"/>
              <a:t>Speed </a:t>
            </a:r>
            <a:r>
              <a:rPr lang="en-GB" sz="2800" b="1" dirty="0"/>
              <a:t>adds value</a:t>
            </a:r>
            <a:r>
              <a:rPr lang="en-GB" sz="2800" dirty="0"/>
              <a:t>, as we can witness in the battle between internet retailers when seeking to get their products to their customers’ doorsteps as quickly as possible.</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6632"/>
            <a:ext cx="831532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437112"/>
            <a:ext cx="2136643" cy="160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476286"/>
            <a:ext cx="3832215" cy="1598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827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988840"/>
            <a:ext cx="7632848" cy="4401205"/>
          </a:xfrm>
          <a:prstGeom prst="rect">
            <a:avLst/>
          </a:prstGeom>
        </p:spPr>
        <p:txBody>
          <a:bodyPr wrap="square">
            <a:spAutoFit/>
          </a:bodyPr>
          <a:lstStyle/>
          <a:p>
            <a:r>
              <a:rPr lang="en-GB" sz="2800" dirty="0"/>
              <a:t>With time-based management, emphasis is placed on reducing time taken in all aspects of the whole production process. </a:t>
            </a:r>
          </a:p>
          <a:p>
            <a:endParaRPr lang="en-GB" sz="2800" dirty="0"/>
          </a:p>
          <a:p>
            <a:endParaRPr lang="en-GB" sz="2800" dirty="0"/>
          </a:p>
          <a:p>
            <a:endParaRPr lang="en-GB" sz="2800" dirty="0"/>
          </a:p>
          <a:p>
            <a:r>
              <a:rPr lang="en-GB" sz="2800" dirty="0"/>
              <a:t>It involves concepts such as just-in-time, the use of CAD (computer-aided design) and CAM (computer-aided manufacture), critical path analysis and simultaneous engineering.</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0"/>
            <a:ext cx="831532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626" y="2996952"/>
            <a:ext cx="2538214" cy="1332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464344"/>
            <a:ext cx="2235493" cy="93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065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204864"/>
            <a:ext cx="7470576" cy="2092881"/>
          </a:xfrm>
          <a:prstGeom prst="rect">
            <a:avLst/>
          </a:prstGeom>
        </p:spPr>
        <p:txBody>
          <a:bodyPr wrap="square">
            <a:spAutoFit/>
          </a:bodyPr>
          <a:lstStyle/>
          <a:p>
            <a:r>
              <a:rPr lang="en-GB" sz="2800" dirty="0"/>
              <a:t>When engaging in simultaneous engineering, emphasis is placed on carrying out, as near as possible at the same time, the functions involved in designing, producing and marketing a product. </a:t>
            </a:r>
          </a:p>
          <a:p>
            <a:endParaRPr lang="en-GB"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75" y="116632"/>
            <a:ext cx="831532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50912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509120"/>
            <a:ext cx="218122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417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21" y="-171400"/>
            <a:ext cx="831532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99592" y="1773396"/>
            <a:ext cx="7398568" cy="4832092"/>
          </a:xfrm>
          <a:prstGeom prst="rect">
            <a:avLst/>
          </a:prstGeom>
        </p:spPr>
        <p:txBody>
          <a:bodyPr wrap="square">
            <a:spAutoFit/>
          </a:bodyPr>
          <a:lstStyle/>
          <a:p>
            <a:r>
              <a:rPr lang="en-GB" sz="2800" dirty="0"/>
              <a:t>Obviously it is impossible to manufacture a product before it has been designed, but it may be possible to get the production lines ready or to work out at least the basics of a marketing plan. </a:t>
            </a:r>
          </a:p>
          <a:p>
            <a:endParaRPr lang="en-GB" sz="2800" dirty="0"/>
          </a:p>
          <a:p>
            <a:r>
              <a:rPr lang="en-GB" sz="2800" dirty="0"/>
              <a:t>This strategy can be effective in </a:t>
            </a:r>
          </a:p>
          <a:p>
            <a:r>
              <a:rPr lang="en-GB" sz="2800" dirty="0"/>
              <a:t>reducing the time a product </a:t>
            </a:r>
          </a:p>
          <a:p>
            <a:r>
              <a:rPr lang="en-GB" sz="2800" dirty="0"/>
              <a:t>takes to reach the market </a:t>
            </a:r>
          </a:p>
          <a:p>
            <a:r>
              <a:rPr lang="en-GB" sz="2800" dirty="0"/>
              <a:t>and is of increasing </a:t>
            </a:r>
          </a:p>
          <a:p>
            <a:r>
              <a:rPr lang="en-GB" sz="2800" dirty="0"/>
              <a:t>importance as product</a:t>
            </a:r>
          </a:p>
          <a:p>
            <a:r>
              <a:rPr lang="en-GB" sz="2800" dirty="0"/>
              <a:t> life cycles continue to shorten.</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765" y="4509120"/>
            <a:ext cx="2118423" cy="158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21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858" y="1340768"/>
            <a:ext cx="7758608" cy="4401205"/>
          </a:xfrm>
          <a:prstGeom prst="rect">
            <a:avLst/>
          </a:prstGeom>
        </p:spPr>
        <p:txBody>
          <a:bodyPr wrap="square">
            <a:spAutoFit/>
          </a:bodyPr>
          <a:lstStyle/>
          <a:p>
            <a:endParaRPr lang="en-GB" sz="2800" dirty="0"/>
          </a:p>
          <a:p>
            <a:r>
              <a:rPr lang="en-GB" sz="2800" dirty="0"/>
              <a:t>• The finished product sitting in a warehouse waiting to be delivered to customers is an example of waste.</a:t>
            </a:r>
          </a:p>
          <a:p>
            <a:endParaRPr lang="en-GB" sz="2800" dirty="0"/>
          </a:p>
          <a:p>
            <a:endParaRPr lang="en-GB" sz="2800" dirty="0"/>
          </a:p>
          <a:p>
            <a:endParaRPr lang="en-GB" sz="2800" dirty="0"/>
          </a:p>
          <a:p>
            <a:endParaRPr lang="en-GB" sz="2800" dirty="0"/>
          </a:p>
          <a:p>
            <a:r>
              <a:rPr lang="en-GB" sz="2800" dirty="0"/>
              <a:t>• Skills and knowledge of workers not being used by management is an example of waste.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6632"/>
            <a:ext cx="55848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160017"/>
            <a:ext cx="21431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140968"/>
            <a:ext cx="2901482"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686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060848"/>
            <a:ext cx="7344816" cy="2523768"/>
          </a:xfrm>
          <a:prstGeom prst="rect">
            <a:avLst/>
          </a:prstGeom>
        </p:spPr>
        <p:txBody>
          <a:bodyPr wrap="square">
            <a:spAutoFit/>
          </a:bodyPr>
          <a:lstStyle/>
          <a:p>
            <a:r>
              <a:rPr lang="en-GB" sz="2800" dirty="0"/>
              <a:t>For simultaneous engineering to be effective, there must be </a:t>
            </a:r>
            <a:r>
              <a:rPr lang="en-GB" sz="2800" b="1" dirty="0"/>
              <a:t>effective communicatio</a:t>
            </a:r>
            <a:r>
              <a:rPr lang="en-GB" sz="2800" dirty="0"/>
              <a:t>n between the functional departments involved, as well as regular product meetings involving all those taking part in the product development. </a:t>
            </a:r>
          </a:p>
          <a:p>
            <a:endParaRPr lang="en-GB" dirty="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0"/>
            <a:ext cx="831532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437112"/>
            <a:ext cx="28575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569931"/>
            <a:ext cx="2332087"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860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4" y="2132856"/>
            <a:ext cx="7523237" cy="3970318"/>
          </a:xfrm>
          <a:prstGeom prst="rect">
            <a:avLst/>
          </a:prstGeom>
        </p:spPr>
        <p:txBody>
          <a:bodyPr wrap="square">
            <a:spAutoFit/>
          </a:bodyPr>
          <a:lstStyle/>
          <a:p>
            <a:r>
              <a:rPr lang="en-GB" sz="2800" dirty="0"/>
              <a:t>Project teams are created from the different business and engineering functions. </a:t>
            </a:r>
          </a:p>
          <a:p>
            <a:endParaRPr lang="en-GB" sz="2800" dirty="0"/>
          </a:p>
          <a:p>
            <a:endParaRPr lang="en-GB" sz="2800" dirty="0"/>
          </a:p>
          <a:p>
            <a:endParaRPr lang="en-GB" sz="2800" dirty="0"/>
          </a:p>
          <a:p>
            <a:r>
              <a:rPr lang="en-GB" sz="2800" dirty="0"/>
              <a:t>Specialists drawn from R&amp;D, design, transport, market research, accounting etc., work together to ensure that activities are carried out in conjunction with one another.</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963"/>
            <a:ext cx="831532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828" y="3266208"/>
            <a:ext cx="22764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165347"/>
            <a:ext cx="2675288" cy="996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4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556792"/>
            <a:ext cx="6750496" cy="3970318"/>
          </a:xfrm>
          <a:prstGeom prst="rect">
            <a:avLst/>
          </a:prstGeom>
        </p:spPr>
        <p:txBody>
          <a:bodyPr wrap="square">
            <a:spAutoFit/>
          </a:bodyPr>
          <a:lstStyle/>
          <a:p>
            <a:r>
              <a:rPr lang="en-GB" sz="2800" b="1" dirty="0"/>
              <a:t>Cell and time based video </a:t>
            </a:r>
          </a:p>
          <a:p>
            <a:endParaRPr lang="en-GB" sz="2800" dirty="0"/>
          </a:p>
          <a:p>
            <a:endParaRPr lang="en-GB" sz="2800" dirty="0"/>
          </a:p>
          <a:p>
            <a:endParaRPr lang="en-GB" sz="2800" dirty="0"/>
          </a:p>
          <a:p>
            <a:endParaRPr lang="en-GB" sz="2800" dirty="0"/>
          </a:p>
          <a:p>
            <a:endParaRPr lang="en-GB" sz="2800" dirty="0"/>
          </a:p>
          <a:p>
            <a:r>
              <a:rPr lang="en-GB" sz="2800" dirty="0"/>
              <a:t> http://www.youtube.com/watch?v=uufjHlLLnE4</a:t>
            </a:r>
          </a:p>
        </p:txBody>
      </p:sp>
      <p:sp>
        <p:nvSpPr>
          <p:cNvPr id="3" name="Rectangle 2"/>
          <p:cNvSpPr/>
          <p:nvPr/>
        </p:nvSpPr>
        <p:spPr>
          <a:xfrm>
            <a:off x="1979712" y="332656"/>
            <a:ext cx="4533678"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YouTube video </a:t>
            </a: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687" y="2420888"/>
            <a:ext cx="4263727" cy="196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487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796" y="1412776"/>
            <a:ext cx="6318448" cy="4401205"/>
          </a:xfrm>
          <a:prstGeom prst="rect">
            <a:avLst/>
          </a:prstGeom>
        </p:spPr>
        <p:txBody>
          <a:bodyPr wrap="square">
            <a:spAutoFit/>
          </a:bodyPr>
          <a:lstStyle/>
          <a:p>
            <a:r>
              <a:rPr lang="en-GB" sz="2800" b="1" u="sng" dirty="0"/>
              <a:t>Task: </a:t>
            </a:r>
          </a:p>
          <a:p>
            <a:endParaRPr lang="en-GB" sz="2800" dirty="0"/>
          </a:p>
          <a:p>
            <a:r>
              <a:rPr lang="en-GB" sz="2800" dirty="0"/>
              <a:t>Written task – Cell and time based. </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20 mins </a:t>
            </a:r>
          </a:p>
        </p:txBody>
      </p:sp>
      <p:sp>
        <p:nvSpPr>
          <p:cNvPr id="3" name="Rectangle 2"/>
          <p:cNvSpPr/>
          <p:nvPr/>
        </p:nvSpPr>
        <p:spPr>
          <a:xfrm>
            <a:off x="2915816" y="260648"/>
            <a:ext cx="3036408"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3 </a:t>
            </a: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164" y="3212976"/>
            <a:ext cx="3600120" cy="238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817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018" y="1196752"/>
            <a:ext cx="7398568" cy="4832092"/>
          </a:xfrm>
          <a:prstGeom prst="rect">
            <a:avLst/>
          </a:prstGeom>
        </p:spPr>
        <p:txBody>
          <a:bodyPr wrap="square">
            <a:spAutoFit/>
          </a:bodyPr>
          <a:lstStyle/>
          <a:p>
            <a:pPr marL="457200" indent="-457200">
              <a:buFont typeface="Arial" panose="020B0604020202020204" pitchFamily="34" charset="0"/>
              <a:buChar char="•"/>
            </a:pPr>
            <a:r>
              <a:rPr lang="en-GB" sz="2800" dirty="0">
                <a:solidFill>
                  <a:prstClr val="black"/>
                </a:solidFill>
              </a:rPr>
              <a:t>Introduce the aims and objectives for the session. </a:t>
            </a:r>
          </a:p>
          <a:p>
            <a:pPr marL="457200" indent="-457200">
              <a:buFont typeface="Arial" panose="020B0604020202020204" pitchFamily="34" charset="0"/>
              <a:buChar char="•"/>
            </a:pPr>
            <a:r>
              <a:rPr lang="en-GB" sz="2800" dirty="0">
                <a:solidFill>
                  <a:prstClr val="black"/>
                </a:solidFill>
              </a:rPr>
              <a:t>Discuss lean production, JIT and Kaizen production methods. </a:t>
            </a:r>
          </a:p>
          <a:p>
            <a:pPr marL="457200" indent="-457200">
              <a:buFont typeface="Arial" panose="020B0604020202020204" pitchFamily="34" charset="0"/>
              <a:buChar char="•"/>
            </a:pPr>
            <a:r>
              <a:rPr lang="en-GB" sz="2800" dirty="0">
                <a:solidFill>
                  <a:prstClr val="black"/>
                </a:solidFill>
              </a:rPr>
              <a:t>Give examples of each method. </a:t>
            </a:r>
          </a:p>
          <a:p>
            <a:pPr marL="457200" indent="-457200">
              <a:buFont typeface="Arial" panose="020B0604020202020204" pitchFamily="34" charset="0"/>
              <a:buChar char="•"/>
            </a:pPr>
            <a:r>
              <a:rPr lang="en-GB" sz="2800" dirty="0">
                <a:solidFill>
                  <a:prstClr val="black"/>
                </a:solidFill>
              </a:rPr>
              <a:t>Complete a written evaluation of each method of production. </a:t>
            </a:r>
          </a:p>
          <a:p>
            <a:pPr marL="457200" indent="-457200">
              <a:buFont typeface="Arial" panose="020B0604020202020204" pitchFamily="34" charset="0"/>
              <a:buChar char="•"/>
            </a:pPr>
            <a:r>
              <a:rPr lang="en-GB" sz="2800" dirty="0">
                <a:solidFill>
                  <a:prstClr val="black"/>
                </a:solidFill>
              </a:rPr>
              <a:t>Discuss the key points of Kaizen production in groups. </a:t>
            </a:r>
          </a:p>
          <a:p>
            <a:pPr marL="457200" indent="-457200">
              <a:buFont typeface="Arial" panose="020B0604020202020204" pitchFamily="34" charset="0"/>
              <a:buChar char="•"/>
            </a:pPr>
            <a:r>
              <a:rPr lang="en-GB" sz="2800" dirty="0">
                <a:solidFill>
                  <a:prstClr val="black"/>
                </a:solidFill>
              </a:rPr>
              <a:t>Recap the aims and </a:t>
            </a:r>
          </a:p>
          <a:p>
            <a:r>
              <a:rPr lang="en-GB" sz="2800" dirty="0">
                <a:solidFill>
                  <a:prstClr val="black"/>
                </a:solidFill>
              </a:rPr>
              <a:t>     objectives for the session.</a:t>
            </a:r>
          </a:p>
        </p:txBody>
      </p:sp>
      <p:sp>
        <p:nvSpPr>
          <p:cNvPr id="3" name="Rectangle 2"/>
          <p:cNvSpPr/>
          <p:nvPr/>
        </p:nvSpPr>
        <p:spPr>
          <a:xfrm>
            <a:off x="204625" y="116632"/>
            <a:ext cx="8691354"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Lean production – Objectives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941168"/>
            <a:ext cx="1225622" cy="166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60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700808"/>
            <a:ext cx="7758608" cy="1384995"/>
          </a:xfrm>
          <a:prstGeom prst="rect">
            <a:avLst/>
          </a:prstGeom>
        </p:spPr>
        <p:txBody>
          <a:bodyPr wrap="square">
            <a:spAutoFit/>
          </a:bodyPr>
          <a:lstStyle/>
          <a:p>
            <a:r>
              <a:rPr lang="en-GB" sz="2800" dirty="0">
                <a:solidFill>
                  <a:prstClr val="black"/>
                </a:solidFill>
              </a:rPr>
              <a:t>Lean production aims to remove all these elements of waste from the production process and as a result increase productivity and reduce costs.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32656"/>
            <a:ext cx="55848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717032"/>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4032" y="3573016"/>
            <a:ext cx="2817130" cy="195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55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628800"/>
            <a:ext cx="8064896" cy="4401205"/>
          </a:xfrm>
          <a:prstGeom prst="rect">
            <a:avLst/>
          </a:prstGeom>
        </p:spPr>
        <p:txBody>
          <a:bodyPr wrap="square">
            <a:spAutoFit/>
          </a:bodyPr>
          <a:lstStyle/>
          <a:p>
            <a:r>
              <a:rPr lang="en-GB" sz="2800" dirty="0">
                <a:solidFill>
                  <a:prstClr val="black"/>
                </a:solidFill>
              </a:rPr>
              <a:t>For lean production to work there must be a complete change of business approach, away from the traditional hierarchical, function-centred business (so typical of many UK businesses) to a </a:t>
            </a:r>
            <a:r>
              <a:rPr lang="en-GB" sz="2800" b="1" dirty="0">
                <a:solidFill>
                  <a:prstClr val="black"/>
                </a:solidFill>
              </a:rPr>
              <a:t>more modern, flexible, people-based structur</a:t>
            </a:r>
            <a:r>
              <a:rPr lang="en-GB" sz="2800" dirty="0">
                <a:solidFill>
                  <a:prstClr val="black"/>
                </a:solidFill>
              </a:rPr>
              <a:t>e.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Also a number of complex systems must be adopted before effective lean production can take place.</a:t>
            </a:r>
          </a:p>
        </p:txBody>
      </p:sp>
      <p:sp>
        <p:nvSpPr>
          <p:cNvPr id="3" name="Rectangle 2"/>
          <p:cNvSpPr/>
          <p:nvPr/>
        </p:nvSpPr>
        <p:spPr>
          <a:xfrm>
            <a:off x="323528" y="404664"/>
            <a:ext cx="8006102"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Lean production in practice</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429000"/>
            <a:ext cx="214312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834338"/>
            <a:ext cx="321754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39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7038" y="1916832"/>
            <a:ext cx="7488832" cy="4401205"/>
          </a:xfrm>
          <a:prstGeom prst="rect">
            <a:avLst/>
          </a:prstGeom>
        </p:spPr>
        <p:txBody>
          <a:bodyPr wrap="square">
            <a:spAutoFit/>
          </a:bodyPr>
          <a:lstStyle/>
          <a:p>
            <a:r>
              <a:rPr lang="en-GB" sz="2800" b="1" dirty="0">
                <a:solidFill>
                  <a:prstClr val="black"/>
                </a:solidFill>
              </a:rPr>
              <a:t>The most important component parts of an effective lean production system are:</a:t>
            </a:r>
          </a:p>
          <a:p>
            <a:endParaRPr lang="en-GB" sz="2800" b="1" dirty="0">
              <a:solidFill>
                <a:prstClr val="black"/>
              </a:solidFill>
            </a:endParaRPr>
          </a:p>
          <a:p>
            <a:r>
              <a:rPr lang="en-GB" sz="2800" dirty="0">
                <a:solidFill>
                  <a:prstClr val="black"/>
                </a:solidFill>
              </a:rPr>
              <a:t>•Just-in-time;</a:t>
            </a:r>
          </a:p>
          <a:p>
            <a:endParaRPr lang="en-GB" sz="2800" dirty="0">
              <a:solidFill>
                <a:prstClr val="black"/>
              </a:solidFill>
            </a:endParaRPr>
          </a:p>
          <a:p>
            <a:r>
              <a:rPr lang="en-GB" sz="2800" dirty="0">
                <a:solidFill>
                  <a:prstClr val="black"/>
                </a:solidFill>
              </a:rPr>
              <a:t>•Kaizen;</a:t>
            </a:r>
          </a:p>
          <a:p>
            <a:endParaRPr lang="en-GB" sz="2800" dirty="0">
              <a:solidFill>
                <a:prstClr val="black"/>
              </a:solidFill>
            </a:endParaRPr>
          </a:p>
          <a:p>
            <a:r>
              <a:rPr lang="en-GB" sz="2800" dirty="0">
                <a:solidFill>
                  <a:prstClr val="black"/>
                </a:solidFill>
              </a:rPr>
              <a:t>•Cell production;</a:t>
            </a:r>
          </a:p>
          <a:p>
            <a:endParaRPr lang="en-GB" sz="2800" dirty="0">
              <a:solidFill>
                <a:prstClr val="black"/>
              </a:solidFill>
            </a:endParaRPr>
          </a:p>
          <a:p>
            <a:r>
              <a:rPr lang="en-GB" sz="2800" dirty="0">
                <a:solidFill>
                  <a:prstClr val="black"/>
                </a:solidFill>
              </a:rPr>
              <a:t>•Time-based management methods.</a:t>
            </a:r>
          </a:p>
        </p:txBody>
      </p:sp>
      <p:sp>
        <p:nvSpPr>
          <p:cNvPr id="3" name="Rectangle 2"/>
          <p:cNvSpPr/>
          <p:nvPr/>
        </p:nvSpPr>
        <p:spPr>
          <a:xfrm>
            <a:off x="1658757" y="21162"/>
            <a:ext cx="6125395" cy="1754326"/>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Components of lean </a:t>
            </a:r>
          </a:p>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production </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5734" y="3151031"/>
            <a:ext cx="2924980" cy="193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14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775" y="1207575"/>
            <a:ext cx="7560840" cy="4832092"/>
          </a:xfrm>
          <a:prstGeom prst="rect">
            <a:avLst/>
          </a:prstGeom>
        </p:spPr>
        <p:txBody>
          <a:bodyPr wrap="square">
            <a:spAutoFit/>
          </a:bodyPr>
          <a:lstStyle/>
          <a:p>
            <a:r>
              <a:rPr lang="en-GB" sz="2800" dirty="0">
                <a:solidFill>
                  <a:prstClr val="black"/>
                </a:solidFill>
              </a:rPr>
              <a:t>Perhaps the best known of the lean production processes is just-in-time. </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Just-in-time (JIT) tries to ensure that parts, raw materials and </a:t>
            </a:r>
            <a:r>
              <a:rPr lang="en-GB" sz="2800" b="1" dirty="0">
                <a:solidFill>
                  <a:prstClr val="black"/>
                </a:solidFill>
              </a:rPr>
              <a:t>components are received and products are made only when there is demand for the parts and demand for the products.</a:t>
            </a:r>
            <a:r>
              <a:rPr lang="en-GB" sz="2800" dirty="0">
                <a:solidFill>
                  <a:prstClr val="black"/>
                </a:solidFill>
              </a:rPr>
              <a:t> In other words; ‘If it isn’t wanted don’t order it; if it isn’t sold don’t make it’.</a:t>
            </a:r>
          </a:p>
        </p:txBody>
      </p:sp>
      <p:sp>
        <p:nvSpPr>
          <p:cNvPr id="3" name="Rectangle 2"/>
          <p:cNvSpPr/>
          <p:nvPr/>
        </p:nvSpPr>
        <p:spPr>
          <a:xfrm>
            <a:off x="2555776" y="260648"/>
            <a:ext cx="3580084"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Just-in-time</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916832"/>
            <a:ext cx="1999600" cy="1256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247485"/>
            <a:ext cx="2728888" cy="1006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563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2158</Words>
  <Application>Microsoft Office PowerPoint</Application>
  <PresentationFormat>On-screen Show (4:3)</PresentationFormat>
  <Paragraphs>317</Paragraphs>
  <Slides>54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Geoff</cp:lastModifiedBy>
  <cp:revision>11</cp:revision>
  <dcterms:created xsi:type="dcterms:W3CDTF">2016-12-12T15:02:30Z</dcterms:created>
  <dcterms:modified xsi:type="dcterms:W3CDTF">2016-12-18T19:38:40Z</dcterms:modified>
</cp:coreProperties>
</file>