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86" r:id="rId9"/>
    <p:sldId id="263" r:id="rId10"/>
    <p:sldId id="264" r:id="rId11"/>
    <p:sldId id="265" r:id="rId12"/>
    <p:sldId id="275" r:id="rId13"/>
    <p:sldId id="287" r:id="rId14"/>
    <p:sldId id="274" r:id="rId15"/>
    <p:sldId id="276" r:id="rId16"/>
    <p:sldId id="277" r:id="rId17"/>
    <p:sldId id="278" r:id="rId18"/>
    <p:sldId id="279" r:id="rId19"/>
    <p:sldId id="288" r:id="rId20"/>
    <p:sldId id="280" r:id="rId21"/>
    <p:sldId id="289" r:id="rId22"/>
    <p:sldId id="281" r:id="rId23"/>
    <p:sldId id="290" r:id="rId24"/>
    <p:sldId id="266" r:id="rId25"/>
    <p:sldId id="267" r:id="rId26"/>
    <p:sldId id="291" r:id="rId27"/>
    <p:sldId id="269" r:id="rId28"/>
    <p:sldId id="270" r:id="rId29"/>
    <p:sldId id="271" r:id="rId30"/>
    <p:sldId id="272" r:id="rId31"/>
    <p:sldId id="283" r:id="rId32"/>
    <p:sldId id="292" r:id="rId33"/>
    <p:sldId id="273" r:id="rId34"/>
    <p:sldId id="293" r:id="rId35"/>
    <p:sldId id="295" r:id="rId36"/>
    <p:sldId id="294" r:id="rId37"/>
    <p:sldId id="268" r:id="rId38"/>
    <p:sldId id="284" r:id="rId39"/>
    <p:sldId id="285"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503284-D73C-4DC6-9E34-4B91902F5FB9}" type="datetimeFigureOut">
              <a:rPr lang="en-GB" smtClean="0"/>
              <a:t>19/12/2016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D9E6448-FE04-451D-AA74-10A4FDD9AA44}" type="slidenum">
              <a:rPr lang="en-GB" smtClean="0"/>
              <a:t>‹#›</a:t>
            </a:fld>
            <a:endParaRPr lang="en-GB"/>
          </a:p>
        </p:txBody>
      </p:sp>
    </p:spTree>
    <p:extLst>
      <p:ext uri="{BB962C8B-B14F-4D97-AF65-F5344CB8AC3E}">
        <p14:creationId xmlns:p14="http://schemas.microsoft.com/office/powerpoint/2010/main" val="18289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040BE4E-C464-4110-AC5F-C536B647AE12}" type="datetimeFigureOut">
              <a:rPr lang="en-GB" smtClean="0"/>
              <a:t>19/12/2016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326B7D-C089-434B-9BE1-F8D4519432DA}" type="slidenum">
              <a:rPr lang="en-GB" smtClean="0"/>
              <a:t>‹#›</a:t>
            </a:fld>
            <a:endParaRPr lang="en-GB"/>
          </a:p>
        </p:txBody>
      </p:sp>
    </p:spTree>
    <p:extLst>
      <p:ext uri="{BB962C8B-B14F-4D97-AF65-F5344CB8AC3E}">
        <p14:creationId xmlns:p14="http://schemas.microsoft.com/office/powerpoint/2010/main" val="371414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26B7D-C089-434B-9BE1-F8D4519432DA}" type="slidenum">
              <a:rPr lang="en-GB" smtClean="0"/>
              <a:t>20</a:t>
            </a:fld>
            <a:endParaRPr lang="en-GB"/>
          </a:p>
        </p:txBody>
      </p:sp>
    </p:spTree>
    <p:extLst>
      <p:ext uri="{BB962C8B-B14F-4D97-AF65-F5344CB8AC3E}">
        <p14:creationId xmlns:p14="http://schemas.microsoft.com/office/powerpoint/2010/main" val="409834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26B7D-C089-434B-9BE1-F8D4519432DA}" type="slidenum">
              <a:rPr lang="en-GB" smtClean="0"/>
              <a:t>30</a:t>
            </a:fld>
            <a:endParaRPr lang="en-GB"/>
          </a:p>
        </p:txBody>
      </p:sp>
    </p:spTree>
    <p:extLst>
      <p:ext uri="{BB962C8B-B14F-4D97-AF65-F5344CB8AC3E}">
        <p14:creationId xmlns:p14="http://schemas.microsoft.com/office/powerpoint/2010/main" val="92573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9DC650-888C-4B3C-BB60-FBE5493373E5}" type="datetimeFigureOut">
              <a:rPr lang="en-GB" smtClean="0"/>
              <a:t>19/12/2016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299287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DC650-888C-4B3C-BB60-FBE5493373E5}" type="datetimeFigureOut">
              <a:rPr lang="en-GB" smtClean="0"/>
              <a:t>19/12/2016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425991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DC650-888C-4B3C-BB60-FBE5493373E5}" type="datetimeFigureOut">
              <a:rPr lang="en-GB" smtClean="0"/>
              <a:t>19/12/2016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1452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DC650-888C-4B3C-BB60-FBE5493373E5}" type="datetimeFigureOut">
              <a:rPr lang="en-GB" smtClean="0"/>
              <a:t>19/12/2016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156989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DC650-888C-4B3C-BB60-FBE5493373E5}" type="datetimeFigureOut">
              <a:rPr lang="en-GB" smtClean="0"/>
              <a:t>19/12/2016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74676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9DC650-888C-4B3C-BB60-FBE5493373E5}" type="datetimeFigureOut">
              <a:rPr lang="en-GB" smtClean="0"/>
              <a:t>19/12/2016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390539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9DC650-888C-4B3C-BB60-FBE5493373E5}" type="datetimeFigureOut">
              <a:rPr lang="en-GB" smtClean="0"/>
              <a:t>19/12/2016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243258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9DC650-888C-4B3C-BB60-FBE5493373E5}" type="datetimeFigureOut">
              <a:rPr lang="en-GB" smtClean="0"/>
              <a:t>19/12/2016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368000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DC650-888C-4B3C-BB60-FBE5493373E5}" type="datetimeFigureOut">
              <a:rPr lang="en-GB" smtClean="0"/>
              <a:t>19/12/2016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279147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DC650-888C-4B3C-BB60-FBE5493373E5}" type="datetimeFigureOut">
              <a:rPr lang="en-GB" smtClean="0"/>
              <a:t>19/12/2016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349670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DC650-888C-4B3C-BB60-FBE5493373E5}" type="datetimeFigureOut">
              <a:rPr lang="en-GB" smtClean="0"/>
              <a:t>19/12/2016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D2A01-F80D-4CF1-99BA-37B1CE376045}" type="slidenum">
              <a:rPr lang="en-GB" smtClean="0"/>
              <a:t>‹#›</a:t>
            </a:fld>
            <a:endParaRPr lang="en-GB"/>
          </a:p>
        </p:txBody>
      </p:sp>
    </p:spTree>
    <p:extLst>
      <p:ext uri="{BB962C8B-B14F-4D97-AF65-F5344CB8AC3E}">
        <p14:creationId xmlns:p14="http://schemas.microsoft.com/office/powerpoint/2010/main" val="213670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DC650-888C-4B3C-BB60-FBE5493373E5}" type="datetimeFigureOut">
              <a:rPr lang="en-GB" smtClean="0"/>
              <a:t>19/12/2016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D2A01-F80D-4CF1-99BA-37B1CE376045}" type="slidenum">
              <a:rPr lang="en-GB" smtClean="0"/>
              <a:t>‹#›</a:t>
            </a:fld>
            <a:endParaRPr lang="en-GB"/>
          </a:p>
        </p:txBody>
      </p:sp>
    </p:spTree>
    <p:extLst>
      <p:ext uri="{BB962C8B-B14F-4D97-AF65-F5344CB8AC3E}">
        <p14:creationId xmlns:p14="http://schemas.microsoft.com/office/powerpoint/2010/main" val="192964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941" y="1196752"/>
            <a:ext cx="7560840" cy="4893647"/>
          </a:xfrm>
          <a:prstGeom prst="rect">
            <a:avLst/>
          </a:prstGeom>
        </p:spPr>
        <p:txBody>
          <a:bodyPr wrap="square">
            <a:spAutoFit/>
          </a:bodyPr>
          <a:lstStyle/>
          <a:p>
            <a:pPr marL="457200" indent="-457200">
              <a:buFont typeface="Arial" panose="020B0604020202020204" pitchFamily="34" charset="0"/>
              <a:buChar char="•"/>
            </a:pPr>
            <a:r>
              <a:rPr lang="en-GB" sz="2400" dirty="0" smtClean="0"/>
              <a:t>Introduce the aims and objectives for the session.</a:t>
            </a:r>
          </a:p>
          <a:p>
            <a:pPr marL="457200" indent="-457200">
              <a:buFont typeface="Arial" panose="020B0604020202020204" pitchFamily="34" charset="0"/>
              <a:buChar char="•"/>
            </a:pPr>
            <a:r>
              <a:rPr lang="en-GB" sz="2400" dirty="0" smtClean="0"/>
              <a:t>Discuss quality in groups. </a:t>
            </a:r>
          </a:p>
          <a:p>
            <a:pPr marL="457200" indent="-457200">
              <a:buFont typeface="Arial" panose="020B0604020202020204" pitchFamily="34" charset="0"/>
              <a:buChar char="•"/>
            </a:pPr>
            <a:r>
              <a:rPr lang="en-GB" sz="2400" dirty="0" smtClean="0"/>
              <a:t>Explain the benefits of quality and quality assurance. </a:t>
            </a:r>
          </a:p>
          <a:p>
            <a:pPr marL="457200" indent="-457200">
              <a:buFont typeface="Arial" panose="020B0604020202020204" pitchFamily="34" charset="0"/>
              <a:buChar char="•"/>
            </a:pPr>
            <a:r>
              <a:rPr lang="en-GB" sz="2400" dirty="0" smtClean="0"/>
              <a:t>Complete a written evaluation of Quality and quality assurance. </a:t>
            </a:r>
          </a:p>
          <a:p>
            <a:pPr marL="457200" indent="-457200">
              <a:buFont typeface="Arial" panose="020B0604020202020204" pitchFamily="34" charset="0"/>
              <a:buChar char="•"/>
            </a:pPr>
            <a:r>
              <a:rPr lang="en-GB" sz="2400" dirty="0" smtClean="0"/>
              <a:t>Discuss the importance of team work and benchmarking. </a:t>
            </a:r>
          </a:p>
          <a:p>
            <a:pPr marL="457200" indent="-457200">
              <a:buFont typeface="Arial" panose="020B0604020202020204" pitchFamily="34" charset="0"/>
              <a:buChar char="•"/>
            </a:pPr>
            <a:r>
              <a:rPr lang="en-GB" sz="2400" dirty="0" smtClean="0"/>
              <a:t>Answer the revision questions as a group. </a:t>
            </a:r>
          </a:p>
          <a:p>
            <a:pPr marL="457200" indent="-457200">
              <a:buFont typeface="Arial" panose="020B0604020202020204" pitchFamily="34" charset="0"/>
              <a:buChar char="•"/>
            </a:pPr>
            <a:r>
              <a:rPr lang="en-GB" sz="2400" dirty="0" smtClean="0"/>
              <a:t>Explain quality control and TQM. </a:t>
            </a:r>
          </a:p>
          <a:p>
            <a:pPr marL="457200" indent="-457200">
              <a:buFont typeface="Arial" panose="020B0604020202020204" pitchFamily="34" charset="0"/>
              <a:buChar char="•"/>
            </a:pPr>
            <a:r>
              <a:rPr lang="en-GB" sz="2400" dirty="0" smtClean="0"/>
              <a:t>Show a YouTube video on quality control. </a:t>
            </a:r>
          </a:p>
          <a:p>
            <a:pPr marL="457200" indent="-457200">
              <a:buFont typeface="Arial" panose="020B0604020202020204" pitchFamily="34" charset="0"/>
              <a:buChar char="•"/>
            </a:pPr>
            <a:r>
              <a:rPr lang="en-GB" sz="2400" dirty="0" smtClean="0"/>
              <a:t>Compete a written evaluation of how stakeholders affect quality. </a:t>
            </a:r>
          </a:p>
          <a:p>
            <a:pPr marL="457200" indent="-457200">
              <a:buFont typeface="Arial" panose="020B0604020202020204" pitchFamily="34" charset="0"/>
              <a:buChar char="•"/>
            </a:pPr>
            <a:r>
              <a:rPr lang="en-GB" sz="2400" dirty="0" smtClean="0"/>
              <a:t>Recap the aims and objectives for the session.</a:t>
            </a:r>
            <a:endParaRPr lang="en-GB" sz="2400" dirty="0"/>
          </a:p>
        </p:txBody>
      </p:sp>
      <p:sp>
        <p:nvSpPr>
          <p:cNvPr id="5" name="Rectangle 4"/>
          <p:cNvSpPr/>
          <p:nvPr/>
        </p:nvSpPr>
        <p:spPr>
          <a:xfrm>
            <a:off x="1290734" y="188640"/>
            <a:ext cx="6263254"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Quality – Objectives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933962"/>
            <a:ext cx="19526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89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340768"/>
            <a:ext cx="4572000" cy="4401205"/>
          </a:xfrm>
          <a:prstGeom prst="rect">
            <a:avLst/>
          </a:prstGeom>
        </p:spPr>
        <p:txBody>
          <a:bodyPr>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Recognised standards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Team working</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Product  design checking</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Production control</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Bench-marking</a:t>
            </a:r>
            <a:endParaRPr lang="en-GB" sz="2800" dirty="0"/>
          </a:p>
        </p:txBody>
      </p:sp>
      <p:sp>
        <p:nvSpPr>
          <p:cNvPr id="3" name="Rectangle 2"/>
          <p:cNvSpPr/>
          <p:nvPr/>
        </p:nvSpPr>
        <p:spPr>
          <a:xfrm>
            <a:off x="581516" y="260648"/>
            <a:ext cx="798096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Quality assurance methods</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592" y="1700808"/>
            <a:ext cx="2620888" cy="196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736787"/>
            <a:ext cx="1746498" cy="178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36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632848" cy="4893647"/>
          </a:xfrm>
          <a:prstGeom prst="rect">
            <a:avLst/>
          </a:prstGeom>
        </p:spPr>
        <p:txBody>
          <a:bodyPr wrap="square">
            <a:spAutoFit/>
          </a:bodyPr>
          <a:lstStyle/>
          <a:p>
            <a:r>
              <a:rPr lang="en-GB" sz="2400" dirty="0" smtClean="0"/>
              <a:t>A team is responsible for a production process, such as the installation of a conservatory. The team is empowered to check the quality of raw materials, interact during the installation process and check the quality of the finished product. </a:t>
            </a:r>
          </a:p>
          <a:p>
            <a:endParaRPr lang="en-GB" sz="2400" dirty="0"/>
          </a:p>
          <a:p>
            <a:endParaRPr lang="en-GB" sz="2400" dirty="0" smtClean="0"/>
          </a:p>
          <a:p>
            <a:endParaRPr lang="en-GB" sz="2400" dirty="0"/>
          </a:p>
          <a:p>
            <a:r>
              <a:rPr lang="en-GB" sz="2400" dirty="0" smtClean="0"/>
              <a:t>This implies that responsibility lies with the team – we know exactly where the ‘buck stops’. Team work can build trust and morale, whilst improving communication between members. It is regarded as a key element in achieving quality.</a:t>
            </a:r>
            <a:endParaRPr lang="en-GB" sz="2400" dirty="0"/>
          </a:p>
        </p:txBody>
      </p:sp>
      <p:sp>
        <p:nvSpPr>
          <p:cNvPr id="3" name="Rectangle 2"/>
          <p:cNvSpPr/>
          <p:nvPr/>
        </p:nvSpPr>
        <p:spPr>
          <a:xfrm>
            <a:off x="2195736" y="260648"/>
            <a:ext cx="4208332"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Team working</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123" y="2924944"/>
            <a:ext cx="1638779" cy="103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080" y="2845407"/>
            <a:ext cx="20859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09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84784"/>
            <a:ext cx="7326560" cy="2677656"/>
          </a:xfrm>
          <a:prstGeom prst="rect">
            <a:avLst/>
          </a:prstGeom>
        </p:spPr>
        <p:txBody>
          <a:bodyPr wrap="square">
            <a:spAutoFit/>
          </a:bodyPr>
          <a:lstStyle/>
          <a:p>
            <a:r>
              <a:rPr lang="en-GB" sz="2400" dirty="0" smtClean="0"/>
              <a:t>In addition to monitoring raw materials and components, the total design of the product must also be checked for quality. </a:t>
            </a:r>
            <a:r>
              <a:rPr lang="en-GB" sz="2400" b="1" dirty="0" smtClean="0"/>
              <a:t>The failure of the Mercedes A Class to reach independent test standards is an example of poor design. </a:t>
            </a:r>
            <a:r>
              <a:rPr lang="en-GB" sz="2400" dirty="0" smtClean="0"/>
              <a:t>The problem has since been rectified, but only at great cost, both financially and with regard to corporate image. </a:t>
            </a:r>
            <a:endParaRPr lang="en-GB" sz="2400" dirty="0"/>
          </a:p>
        </p:txBody>
      </p:sp>
      <p:sp>
        <p:nvSpPr>
          <p:cNvPr id="3" name="Rectangle 2"/>
          <p:cNvSpPr/>
          <p:nvPr/>
        </p:nvSpPr>
        <p:spPr>
          <a:xfrm>
            <a:off x="899592" y="332656"/>
            <a:ext cx="7120411"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Product design checking</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509120"/>
            <a:ext cx="2405156" cy="141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335055"/>
            <a:ext cx="2490589" cy="158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8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556792"/>
            <a:ext cx="6858000" cy="4524315"/>
          </a:xfrm>
          <a:prstGeom prst="rect">
            <a:avLst/>
          </a:prstGeom>
        </p:spPr>
        <p:txBody>
          <a:bodyPr wrap="square">
            <a:spAutoFit/>
          </a:bodyPr>
          <a:lstStyle/>
          <a:p>
            <a:r>
              <a:rPr lang="en-GB" sz="2400" dirty="0" smtClean="0"/>
              <a:t>Another example was Persil Power washing powder, which was so powerful that it seemed to shred and dissolve clothes – a serious design problem!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dirty="0" smtClean="0"/>
              <a:t>Time, effort and money must be put into product design.</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78089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007450"/>
            <a:ext cx="1410841" cy="162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000" y="2800543"/>
            <a:ext cx="3089548" cy="20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61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7326560" cy="4893647"/>
          </a:xfrm>
          <a:prstGeom prst="rect">
            <a:avLst/>
          </a:prstGeom>
        </p:spPr>
        <p:txBody>
          <a:bodyPr wrap="square">
            <a:spAutoFit/>
          </a:bodyPr>
          <a:lstStyle/>
          <a:p>
            <a:r>
              <a:rPr lang="en-GB" sz="2400" dirty="0" smtClean="0"/>
              <a:t>If the highest standards are to be achieved, what standards are to be targeted? There is no point in saying that we intend to improve our standard from one fault in 50 to one fault in 100, if our competitors are achieving one fault in 1000. </a:t>
            </a:r>
            <a:r>
              <a:rPr lang="en-GB" sz="2400" b="1" dirty="0" smtClean="0"/>
              <a:t>This is where benchmarking comes in. </a:t>
            </a:r>
          </a:p>
          <a:p>
            <a:endParaRPr lang="en-GB" sz="2400" dirty="0"/>
          </a:p>
          <a:p>
            <a:endParaRPr lang="en-GB" sz="2400" dirty="0" smtClean="0"/>
          </a:p>
          <a:p>
            <a:endParaRPr lang="en-GB" sz="2400" dirty="0"/>
          </a:p>
          <a:p>
            <a:endParaRPr lang="en-GB" sz="2400" dirty="0" smtClean="0"/>
          </a:p>
          <a:p>
            <a:endParaRPr lang="en-GB" sz="2400" dirty="0"/>
          </a:p>
          <a:p>
            <a:r>
              <a:rPr lang="en-GB" sz="2400" dirty="0" smtClean="0"/>
              <a:t>Benchmarking is the process of setting standards of quality and output which are based on the best that competitors can offer</a:t>
            </a:r>
            <a:r>
              <a:rPr lang="en-GB" dirty="0" smtClean="0"/>
              <a:t>.</a:t>
            </a:r>
            <a:endParaRPr lang="en-GB" dirty="0"/>
          </a:p>
        </p:txBody>
      </p:sp>
      <p:sp>
        <p:nvSpPr>
          <p:cNvPr id="3" name="Rectangle 2"/>
          <p:cNvSpPr/>
          <p:nvPr/>
        </p:nvSpPr>
        <p:spPr>
          <a:xfrm>
            <a:off x="1979712" y="260648"/>
            <a:ext cx="430758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Benchmarking</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29000"/>
            <a:ext cx="1880507" cy="124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52613"/>
            <a:ext cx="2674303"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26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762" y="1340768"/>
            <a:ext cx="7776864" cy="4524315"/>
          </a:xfrm>
          <a:prstGeom prst="rect">
            <a:avLst/>
          </a:prstGeom>
        </p:spPr>
        <p:txBody>
          <a:bodyPr wrap="square">
            <a:spAutoFit/>
          </a:bodyPr>
          <a:lstStyle/>
          <a:p>
            <a:r>
              <a:rPr lang="en-GB" sz="2400" dirty="0" smtClean="0"/>
              <a:t>The first stage in the benchmarking process is discovering the </a:t>
            </a:r>
            <a:r>
              <a:rPr lang="en-GB" sz="2400" b="1" dirty="0" smtClean="0"/>
              <a:t>appropriate figures for competitors.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dirty="0" smtClean="0"/>
              <a:t>This information may be hard to come by, but research organisations may be able to produce figures on competitors’ levels of sales, quality and consumer satisfaction.</a:t>
            </a:r>
            <a:endParaRPr lang="en-GB"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246"/>
            <a:ext cx="5029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176" y="2229371"/>
            <a:ext cx="1912640" cy="189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348880"/>
            <a:ext cx="3546783"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27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84784"/>
            <a:ext cx="7416824" cy="4524315"/>
          </a:xfrm>
          <a:prstGeom prst="rect">
            <a:avLst/>
          </a:prstGeom>
        </p:spPr>
        <p:txBody>
          <a:bodyPr wrap="square">
            <a:spAutoFit/>
          </a:bodyPr>
          <a:lstStyle/>
          <a:p>
            <a:r>
              <a:rPr lang="en-GB" sz="2400" dirty="0" smtClean="0"/>
              <a:t>The second stage in the benchmarking process is setting new targets to be achieved in the manufacturing process which match those of the best competitor.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Methods of production need to be designed which ensure that the benchmark levels of productivity and quality are achieved.</a:t>
            </a:r>
            <a:endParaRPr lang="en-GB" sz="2400" dirty="0"/>
          </a:p>
        </p:txBody>
      </p:sp>
      <p:sp>
        <p:nvSpPr>
          <p:cNvPr id="3" name="Rectangle 2"/>
          <p:cNvSpPr/>
          <p:nvPr/>
        </p:nvSpPr>
        <p:spPr>
          <a:xfrm>
            <a:off x="2286000" y="260648"/>
            <a:ext cx="4307589" cy="923330"/>
          </a:xfrm>
          <a:prstGeom prst="rect">
            <a:avLst/>
          </a:prstGeom>
        </p:spPr>
        <p:txBody>
          <a:bodyPr wrap="none">
            <a:spAutoFit/>
          </a:bodyPr>
          <a:lstStyle/>
          <a:p>
            <a:pPr lvl="0"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Benchmarking</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708920"/>
            <a:ext cx="1807840" cy="181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819" y="3013516"/>
            <a:ext cx="28479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14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88638"/>
            <a:ext cx="7542584" cy="4524315"/>
          </a:xfrm>
          <a:prstGeom prst="rect">
            <a:avLst/>
          </a:prstGeom>
        </p:spPr>
        <p:txBody>
          <a:bodyPr wrap="square">
            <a:spAutoFit/>
          </a:bodyPr>
          <a:lstStyle/>
          <a:p>
            <a:r>
              <a:rPr lang="en-GB" sz="2400" dirty="0" smtClean="0"/>
              <a:t>The key stage in benchmarking is gaining a </a:t>
            </a:r>
            <a:r>
              <a:rPr lang="en-GB" sz="2400" b="1" dirty="0" smtClean="0"/>
              <a:t>commitment from the whole work force.</a:t>
            </a:r>
            <a:r>
              <a:rPr lang="en-GB" sz="2400" dirty="0" smtClean="0"/>
              <a:t> All levels of hierarchy must be committed to the achievement of these standards.</a:t>
            </a:r>
          </a:p>
          <a:p>
            <a:endParaRPr lang="en-GB" sz="2400" dirty="0"/>
          </a:p>
          <a:p>
            <a:endParaRPr lang="en-GB" sz="2400" dirty="0" smtClean="0"/>
          </a:p>
          <a:p>
            <a:endParaRPr lang="en-GB" sz="2400" dirty="0" smtClean="0"/>
          </a:p>
          <a:p>
            <a:endParaRPr lang="en-GB" sz="2400" dirty="0"/>
          </a:p>
          <a:p>
            <a:endParaRPr lang="en-GB" sz="2400" dirty="0" smtClean="0"/>
          </a:p>
          <a:p>
            <a:endParaRPr lang="en-GB" sz="2400" dirty="0" smtClean="0"/>
          </a:p>
          <a:p>
            <a:r>
              <a:rPr lang="en-GB" sz="2400" dirty="0" smtClean="0"/>
              <a:t>The great advantage of benchmarking is that targets set are based on the activities of competitors. </a:t>
            </a:r>
            <a:r>
              <a:rPr lang="en-GB" sz="2400" b="1" dirty="0" smtClean="0"/>
              <a:t>This increases the focus on the market and so increases market orientation.</a:t>
            </a:r>
            <a:endParaRPr lang="en-GB" sz="2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246"/>
            <a:ext cx="5029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42018"/>
            <a:ext cx="2724169" cy="141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93545"/>
            <a:ext cx="2857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16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828191"/>
            <a:ext cx="7128792" cy="4401205"/>
          </a:xfrm>
          <a:prstGeom prst="rect">
            <a:avLst/>
          </a:prstGeom>
        </p:spPr>
        <p:txBody>
          <a:bodyPr wrap="square">
            <a:spAutoFit/>
          </a:bodyPr>
          <a:lstStyle/>
          <a:p>
            <a:r>
              <a:rPr lang="en-GB" sz="2400" dirty="0" smtClean="0"/>
              <a:t>The use of recognised standards such as ISO 9000 is widespread amongst businesses. Achievement of these standards by businesses is often an indication of achievement and maintenance of quality.</a:t>
            </a:r>
          </a:p>
          <a:p>
            <a:endParaRPr lang="en-GB" sz="2400" dirty="0"/>
          </a:p>
          <a:p>
            <a:endParaRPr lang="en-GB" sz="3200" dirty="0" smtClean="0"/>
          </a:p>
          <a:p>
            <a:endParaRPr lang="en-GB" sz="3200" dirty="0" smtClean="0"/>
          </a:p>
          <a:p>
            <a:r>
              <a:rPr lang="en-GB" sz="2400" b="1" dirty="0" smtClean="0"/>
              <a:t>ISO 9000 is supposed to guarantee quality of management of the whole organisation</a:t>
            </a:r>
            <a:r>
              <a:rPr lang="en-GB" sz="2400" dirty="0" smtClean="0"/>
              <a:t>. Achievement of this standard depends on proving that quality targets for all parts of the organisation have been met. </a:t>
            </a:r>
          </a:p>
        </p:txBody>
      </p:sp>
      <p:sp>
        <p:nvSpPr>
          <p:cNvPr id="3" name="Rectangle 2"/>
          <p:cNvSpPr/>
          <p:nvPr/>
        </p:nvSpPr>
        <p:spPr>
          <a:xfrm>
            <a:off x="1251335" y="116632"/>
            <a:ext cx="6806672" cy="1569660"/>
          </a:xfrm>
          <a:prstGeom prst="rect">
            <a:avLst/>
          </a:prstGeom>
          <a:noFill/>
        </p:spPr>
        <p:txBody>
          <a:bodyPr wrap="none" lIns="91440" tIns="45720" rIns="91440" bIns="45720">
            <a:spAutoFit/>
          </a:bodyPr>
          <a:lstStyle/>
          <a:p>
            <a:pPr algn="ctr"/>
            <a:r>
              <a:rPr lang="en-GB"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Application of recognised </a:t>
            </a:r>
          </a:p>
          <a:p>
            <a:pPr algn="ctr"/>
            <a:r>
              <a:rPr lang="en-GB"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standards</a:t>
            </a:r>
            <a:endParaRPr lang="en-GB"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924944"/>
            <a:ext cx="1860798" cy="186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01008"/>
            <a:ext cx="32178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31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56792"/>
            <a:ext cx="7868728" cy="4893647"/>
          </a:xfrm>
          <a:prstGeom prst="rect">
            <a:avLst/>
          </a:prstGeom>
        </p:spPr>
        <p:txBody>
          <a:bodyPr wrap="square">
            <a:spAutoFit/>
          </a:bodyPr>
          <a:lstStyle/>
          <a:p>
            <a:endParaRPr lang="en-GB" sz="2400" dirty="0" smtClean="0"/>
          </a:p>
          <a:p>
            <a:r>
              <a:rPr lang="en-GB" sz="2400" b="1" dirty="0" smtClean="0"/>
              <a:t>However, critics often state that if low target levels are set then there is no real guarantee of quality. </a:t>
            </a:r>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Another failing of using recognised standards to achieve quality is that unless targets are related to external benchmarks then the quality process only results in increased product orientation – when often what is required is increased market orientation.</a:t>
            </a:r>
            <a:endParaRPr lang="en-GB"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03" y="0"/>
            <a:ext cx="737711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719387"/>
            <a:ext cx="13906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49" y="2924944"/>
            <a:ext cx="4088284" cy="135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556792"/>
            <a:ext cx="4572000" cy="4154984"/>
          </a:xfrm>
          <a:prstGeom prst="rect">
            <a:avLst/>
          </a:prstGeom>
        </p:spPr>
        <p:txBody>
          <a:bodyPr>
            <a:spAutoFit/>
          </a:bodyPr>
          <a:lstStyle/>
          <a:p>
            <a:r>
              <a:rPr lang="en-GB" sz="2400" b="1" u="sng" dirty="0" smtClean="0"/>
              <a:t>Task: </a:t>
            </a:r>
          </a:p>
          <a:p>
            <a:endParaRPr lang="en-GB" sz="2400" dirty="0" smtClean="0"/>
          </a:p>
          <a:p>
            <a:r>
              <a:rPr lang="en-GB" sz="2400" dirty="0" smtClean="0"/>
              <a:t>What is quality?</a:t>
            </a:r>
          </a:p>
          <a:p>
            <a:endParaRPr lang="en-GB" sz="2400" dirty="0" smtClean="0"/>
          </a:p>
          <a:p>
            <a:endParaRPr lang="en-GB" sz="2400" dirty="0" smtClean="0"/>
          </a:p>
          <a:p>
            <a:endParaRPr lang="en-GB" sz="2400" dirty="0"/>
          </a:p>
          <a:p>
            <a:endParaRPr lang="en-GB" sz="2400" dirty="0" smtClean="0"/>
          </a:p>
          <a:p>
            <a:endParaRPr lang="en-GB" sz="2400" dirty="0"/>
          </a:p>
          <a:p>
            <a:endParaRPr lang="en-GB" sz="2400" dirty="0"/>
          </a:p>
          <a:p>
            <a:endParaRPr lang="en-GB" sz="2400" b="1" dirty="0" smtClean="0"/>
          </a:p>
          <a:p>
            <a:r>
              <a:rPr lang="en-GB" sz="2400" b="1" dirty="0" smtClean="0"/>
              <a:t>Time: 5 mins </a:t>
            </a:r>
            <a:endParaRPr lang="en-GB" sz="2400" b="1" dirty="0"/>
          </a:p>
        </p:txBody>
      </p:sp>
      <p:sp>
        <p:nvSpPr>
          <p:cNvPr id="3" name="Rectangle 2"/>
          <p:cNvSpPr/>
          <p:nvPr/>
        </p:nvSpPr>
        <p:spPr>
          <a:xfrm>
            <a:off x="2699792" y="260648"/>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96" y="3212976"/>
            <a:ext cx="3288421" cy="227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032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27379"/>
            <a:ext cx="6966520" cy="4524315"/>
          </a:xfrm>
          <a:prstGeom prst="rect">
            <a:avLst/>
          </a:prstGeom>
        </p:spPr>
        <p:txBody>
          <a:bodyPr wrap="square">
            <a:spAutoFit/>
          </a:bodyPr>
          <a:lstStyle/>
          <a:p>
            <a:r>
              <a:rPr lang="en-GB" sz="2400" dirty="0" smtClean="0"/>
              <a:t>This is the method of ensuring that standards set, and processes designed to meet these targets, are actually being used in the workplace.</a:t>
            </a:r>
          </a:p>
          <a:p>
            <a:endParaRPr lang="en-GB" sz="2400" b="1" dirty="0" smtClean="0"/>
          </a:p>
          <a:p>
            <a:endParaRPr lang="en-GB" sz="2400" b="1" dirty="0"/>
          </a:p>
          <a:p>
            <a:r>
              <a:rPr lang="en-GB" sz="2400" b="1" dirty="0" smtClean="0"/>
              <a:t>Production control involves:</a:t>
            </a:r>
          </a:p>
          <a:p>
            <a:endParaRPr lang="en-GB" sz="2400" dirty="0" smtClean="0"/>
          </a:p>
          <a:p>
            <a:r>
              <a:rPr lang="en-GB" sz="2400" dirty="0" smtClean="0"/>
              <a:t>• monitoring of costs through use of budgeting and variance analysis;</a:t>
            </a:r>
          </a:p>
          <a:p>
            <a:endParaRPr lang="en-GB" sz="2400" dirty="0" smtClean="0"/>
          </a:p>
          <a:p>
            <a:r>
              <a:rPr lang="en-GB" sz="2400" dirty="0" smtClean="0"/>
              <a:t>•control of operations through use of critical path analysis and monitoring of individual processes;</a:t>
            </a:r>
          </a:p>
        </p:txBody>
      </p:sp>
      <p:sp>
        <p:nvSpPr>
          <p:cNvPr id="3" name="Rectangle 2"/>
          <p:cNvSpPr/>
          <p:nvPr/>
        </p:nvSpPr>
        <p:spPr>
          <a:xfrm>
            <a:off x="1691680" y="188640"/>
            <a:ext cx="5553636"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Production control</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52" y="2246785"/>
            <a:ext cx="2516260" cy="121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82" y="4183293"/>
            <a:ext cx="1266825" cy="200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75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905" y="1268760"/>
            <a:ext cx="7470576" cy="2739211"/>
          </a:xfrm>
          <a:prstGeom prst="rect">
            <a:avLst/>
          </a:prstGeom>
        </p:spPr>
        <p:txBody>
          <a:bodyPr wrap="square">
            <a:spAutoFit/>
          </a:bodyPr>
          <a:lstStyle/>
          <a:p>
            <a:endParaRPr lang="en-GB" sz="2800" dirty="0" smtClean="0"/>
          </a:p>
          <a:p>
            <a:r>
              <a:rPr lang="en-GB" sz="2400" dirty="0" smtClean="0"/>
              <a:t>•supervision of output (now largely replaced by cell and teamwork);</a:t>
            </a:r>
          </a:p>
          <a:p>
            <a:endParaRPr lang="en-GB" sz="2400" dirty="0" smtClean="0"/>
          </a:p>
          <a:p>
            <a:r>
              <a:rPr lang="en-GB" sz="2400" dirty="0" smtClean="0"/>
              <a:t>•feedback methods, involving the monitoring of customer satisfaction, and the feedback of problems to the relevant department.</a:t>
            </a:r>
            <a:endParaRPr lang="en-GB"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254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221088"/>
            <a:ext cx="2010147" cy="201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221088"/>
            <a:ext cx="3191229" cy="169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4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015" y="1388638"/>
            <a:ext cx="6935489" cy="4801314"/>
          </a:xfrm>
          <a:prstGeom prst="rect">
            <a:avLst/>
          </a:prstGeom>
        </p:spPr>
        <p:txBody>
          <a:bodyPr wrap="square">
            <a:spAutoFit/>
          </a:bodyPr>
          <a:lstStyle/>
          <a:p>
            <a:r>
              <a:rPr lang="en-GB" sz="2400" dirty="0" smtClean="0"/>
              <a:t>These methods of control have now spread from the manufacturing industry to service industries and have found a new home in call centres.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dirty="0" smtClean="0"/>
              <a:t>Call centres are centralised departments that deal with customer enquiries. </a:t>
            </a:r>
          </a:p>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385" y="188640"/>
            <a:ext cx="6254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116" y="2806013"/>
            <a:ext cx="2632590" cy="173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900067"/>
            <a:ext cx="2857599" cy="177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54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24744"/>
            <a:ext cx="7305533" cy="5262979"/>
          </a:xfrm>
          <a:prstGeom prst="rect">
            <a:avLst/>
          </a:prstGeom>
        </p:spPr>
        <p:txBody>
          <a:bodyPr wrap="square">
            <a:spAutoFit/>
          </a:bodyPr>
          <a:lstStyle/>
          <a:p>
            <a:endParaRPr lang="en-GB" sz="2400" dirty="0" smtClean="0"/>
          </a:p>
          <a:p>
            <a:r>
              <a:rPr lang="en-GB" sz="2400" dirty="0" smtClean="0"/>
              <a:t>Each worker will have a requirement to answer calls in a specific period of time, spend a certain amount of time on each call and achieve a targeted level of sales. </a:t>
            </a:r>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Information Technology (IT) allows the performance of each worker to be monitored and any variation from required standards and targets will be responded to by management. Workers will be retrained to ensure that standards can be met.</a:t>
            </a:r>
            <a:endParaRPr lang="en-GB" sz="24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982" y="51250"/>
            <a:ext cx="6254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96952"/>
            <a:ext cx="1626659" cy="105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841270"/>
            <a:ext cx="2742803"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34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628800"/>
            <a:ext cx="6318448" cy="4154984"/>
          </a:xfrm>
          <a:prstGeom prst="rect">
            <a:avLst/>
          </a:prstGeom>
        </p:spPr>
        <p:txBody>
          <a:bodyPr wrap="square">
            <a:spAutoFit/>
          </a:bodyPr>
          <a:lstStyle/>
          <a:p>
            <a:r>
              <a:rPr lang="en-GB" sz="2400" b="1" u="sng" dirty="0" smtClean="0"/>
              <a:t>Task: </a:t>
            </a:r>
          </a:p>
          <a:p>
            <a:endParaRPr lang="en-GB" sz="2400" dirty="0" smtClean="0"/>
          </a:p>
          <a:p>
            <a:r>
              <a:rPr lang="en-GB" sz="2400" dirty="0" smtClean="0"/>
              <a:t>Written evaluation – Quality/ assurance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b="1" dirty="0"/>
          </a:p>
          <a:p>
            <a:r>
              <a:rPr lang="en-GB" sz="2400" b="1" dirty="0" smtClean="0"/>
              <a:t>Time: 20 mins </a:t>
            </a:r>
            <a:endParaRPr lang="en-GB" sz="2400" b="1" dirty="0"/>
          </a:p>
        </p:txBody>
      </p:sp>
      <p:sp>
        <p:nvSpPr>
          <p:cNvPr id="3" name="Rectangle 2"/>
          <p:cNvSpPr/>
          <p:nvPr/>
        </p:nvSpPr>
        <p:spPr>
          <a:xfrm>
            <a:off x="2915816" y="332656"/>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630" y="3356992"/>
            <a:ext cx="2985120" cy="222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49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68760"/>
            <a:ext cx="7488832" cy="5447645"/>
          </a:xfrm>
          <a:prstGeom prst="rect">
            <a:avLst/>
          </a:prstGeom>
        </p:spPr>
        <p:txBody>
          <a:bodyPr wrap="square">
            <a:spAutoFit/>
          </a:bodyPr>
          <a:lstStyle/>
          <a:p>
            <a:r>
              <a:rPr lang="en-GB" sz="2400" dirty="0" smtClean="0"/>
              <a:t>Quality control is a system of maintaining standards in manufacturing by testing a sample of the output against expected standards. </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The data collected from the sample is then used to make judgements on action to be taken. The sample may indicate that quality is of the required standard, or the reverse may be found. </a:t>
            </a:r>
          </a:p>
          <a:p>
            <a:endParaRPr lang="en-GB" dirty="0"/>
          </a:p>
          <a:p>
            <a:endParaRPr lang="en-GB" dirty="0" smtClean="0"/>
          </a:p>
        </p:txBody>
      </p:sp>
      <p:sp>
        <p:nvSpPr>
          <p:cNvPr id="3" name="Rectangle 2"/>
          <p:cNvSpPr/>
          <p:nvPr/>
        </p:nvSpPr>
        <p:spPr>
          <a:xfrm>
            <a:off x="2123728" y="188640"/>
            <a:ext cx="448327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Quality control</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04864"/>
            <a:ext cx="1860798" cy="186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45397"/>
            <a:ext cx="2891380" cy="132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8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6632"/>
            <a:ext cx="51943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99592" y="1245000"/>
            <a:ext cx="7416824" cy="4524315"/>
          </a:xfrm>
          <a:prstGeom prst="rect">
            <a:avLst/>
          </a:prstGeom>
        </p:spPr>
        <p:txBody>
          <a:bodyPr wrap="square">
            <a:spAutoFit/>
          </a:bodyPr>
          <a:lstStyle/>
          <a:p>
            <a:endParaRPr lang="en-GB" sz="2400" dirty="0" smtClean="0"/>
          </a:p>
          <a:p>
            <a:r>
              <a:rPr lang="en-GB" sz="2400" dirty="0" smtClean="0"/>
              <a:t>If standards have not been achieved then appropriate steps to achieve standards must be made – for example, defective units must be repaired or rejected.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If too many failures to achieve standards occur, a plan must be devised to improve the production process.</a:t>
            </a:r>
            <a:endParaRPr lang="en-GB" sz="2400"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638" y="2924944"/>
            <a:ext cx="1544662" cy="154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438" y="3116829"/>
            <a:ext cx="2532881" cy="142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55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84784"/>
            <a:ext cx="7254552" cy="4524315"/>
          </a:xfrm>
          <a:prstGeom prst="rect">
            <a:avLst/>
          </a:prstGeom>
        </p:spPr>
        <p:txBody>
          <a:bodyPr wrap="square">
            <a:spAutoFit/>
          </a:bodyPr>
          <a:lstStyle/>
          <a:p>
            <a:r>
              <a:rPr lang="en-GB" sz="2400" dirty="0" smtClean="0"/>
              <a:t>Total quality management is an operations management system that </a:t>
            </a:r>
            <a:r>
              <a:rPr lang="en-GB" sz="2400" b="1" dirty="0" smtClean="0"/>
              <a:t>creates structures </a:t>
            </a:r>
            <a:r>
              <a:rPr lang="en-GB" sz="2400" dirty="0" smtClean="0"/>
              <a:t>within an organisation that satisfy internal and external customers and suppliers. </a:t>
            </a:r>
          </a:p>
          <a:p>
            <a:endParaRPr lang="en-GB" sz="2400" dirty="0"/>
          </a:p>
          <a:p>
            <a:endParaRPr lang="en-GB" sz="2400" dirty="0" smtClean="0"/>
          </a:p>
          <a:p>
            <a:endParaRPr lang="en-GB" sz="2400" dirty="0"/>
          </a:p>
          <a:p>
            <a:endParaRPr lang="en-GB" sz="2400" dirty="0" smtClean="0"/>
          </a:p>
          <a:p>
            <a:endParaRPr lang="en-GB" sz="2400" dirty="0"/>
          </a:p>
          <a:p>
            <a:r>
              <a:rPr lang="en-GB" sz="2400" dirty="0" smtClean="0"/>
              <a:t>It creates </a:t>
            </a:r>
            <a:r>
              <a:rPr lang="en-GB" sz="2400" b="1" dirty="0" smtClean="0"/>
              <a:t>quality through continuous improvement, </a:t>
            </a:r>
            <a:r>
              <a:rPr lang="en-GB" sz="2400" dirty="0" smtClean="0"/>
              <a:t>development of systems and products and by creating an organisational culture of quality.</a:t>
            </a:r>
            <a:endParaRPr lang="en-GB" sz="2400" dirty="0"/>
          </a:p>
        </p:txBody>
      </p:sp>
      <p:sp>
        <p:nvSpPr>
          <p:cNvPr id="3" name="Rectangle 2"/>
          <p:cNvSpPr/>
          <p:nvPr/>
        </p:nvSpPr>
        <p:spPr>
          <a:xfrm>
            <a:off x="570310" y="194384"/>
            <a:ext cx="8247835" cy="830997"/>
          </a:xfrm>
          <a:prstGeom prst="rect">
            <a:avLst/>
          </a:prstGeom>
          <a:noFill/>
        </p:spPr>
        <p:txBody>
          <a:bodyPr wrap="none" lIns="91440" tIns="45720" rIns="91440" bIns="45720">
            <a:spAutoFit/>
          </a:bodyPr>
          <a:lstStyle/>
          <a:p>
            <a:pPr algn="ctr"/>
            <a:r>
              <a:rPr lang="en-GB"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Total quality management TQM</a:t>
            </a:r>
            <a:endParaRPr lang="en-GB"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849879"/>
            <a:ext cx="1794123" cy="179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49879"/>
            <a:ext cx="1745357" cy="163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23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391" y="1481882"/>
            <a:ext cx="6966520" cy="4154984"/>
          </a:xfrm>
          <a:prstGeom prst="rect">
            <a:avLst/>
          </a:prstGeom>
        </p:spPr>
        <p:txBody>
          <a:bodyPr wrap="square">
            <a:spAutoFit/>
          </a:bodyPr>
          <a:lstStyle/>
          <a:p>
            <a:r>
              <a:rPr lang="en-GB" sz="2400" b="1" dirty="0" smtClean="0"/>
              <a:t>T stands for Total </a:t>
            </a:r>
            <a:r>
              <a:rPr lang="en-GB" sz="2400" dirty="0" smtClean="0"/>
              <a:t>– it is the integration of the staff, suppliers, customers and other stakeholders. </a:t>
            </a:r>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r>
              <a:rPr lang="en-GB" sz="2400" dirty="0" smtClean="0"/>
              <a:t>These are all seen as part of a single system, an unbroken chain of production – a chain of quality.</a:t>
            </a:r>
            <a:endParaRPr lang="en-GB"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67" y="116632"/>
            <a:ext cx="88026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29" y="2708920"/>
            <a:ext cx="6443496" cy="143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471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239618"/>
            <a:ext cx="7056784" cy="4893647"/>
          </a:xfrm>
          <a:prstGeom prst="rect">
            <a:avLst/>
          </a:prstGeom>
        </p:spPr>
        <p:txBody>
          <a:bodyPr wrap="square">
            <a:spAutoFit/>
          </a:bodyPr>
          <a:lstStyle/>
          <a:p>
            <a:r>
              <a:rPr lang="en-GB" sz="2400" b="1" dirty="0" smtClean="0"/>
              <a:t>Q stands for Quality </a:t>
            </a:r>
            <a:r>
              <a:rPr lang="en-GB" sz="2400" dirty="0" smtClean="0"/>
              <a:t>– quality can be the speed in which a service is delivered. It can be consistency. It can be innovation. It can be reflected in low maintenance or favourable repair history. </a:t>
            </a:r>
          </a:p>
          <a:p>
            <a:endParaRPr lang="en-GB" sz="2400" dirty="0"/>
          </a:p>
          <a:p>
            <a:endParaRPr lang="en-GB" sz="2400" dirty="0" smtClean="0"/>
          </a:p>
          <a:p>
            <a:endParaRPr lang="en-GB" sz="2400" dirty="0"/>
          </a:p>
          <a:p>
            <a:endParaRPr lang="en-GB" sz="2400" dirty="0" smtClean="0"/>
          </a:p>
          <a:p>
            <a:endParaRPr lang="en-GB" sz="2400" dirty="0"/>
          </a:p>
          <a:p>
            <a:r>
              <a:rPr lang="en-GB" sz="2400" b="1" dirty="0" smtClean="0"/>
              <a:t>According to W. Edwards Deming (one of the founders of the TQM system), ‘a product or service possesses quality if it helps somebody and enjoys a good and sustainable market.’</a:t>
            </a:r>
            <a:endParaRPr lang="en-GB" sz="24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4" y="0"/>
            <a:ext cx="88026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719387"/>
            <a:ext cx="14573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534" y="3010166"/>
            <a:ext cx="2952328"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31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11970"/>
            <a:ext cx="7537243" cy="5262979"/>
          </a:xfrm>
          <a:prstGeom prst="rect">
            <a:avLst/>
          </a:prstGeom>
        </p:spPr>
        <p:txBody>
          <a:bodyPr wrap="square">
            <a:spAutoFit/>
          </a:bodyPr>
          <a:lstStyle/>
          <a:p>
            <a:r>
              <a:rPr lang="en-GB" sz="2400" b="1" dirty="0" smtClean="0"/>
              <a:t>Quality is a difficult concept to define. </a:t>
            </a:r>
          </a:p>
          <a:p>
            <a:endParaRPr lang="en-GB" sz="2400" b="1" dirty="0"/>
          </a:p>
          <a:p>
            <a:r>
              <a:rPr lang="en-GB" sz="2400" dirty="0" smtClean="0"/>
              <a:t>W. Edwards Deming, the American quality guru, stated that ‘quality is defined by the customer’. Customers may require certain specifications or demand exceptional levels of comfort. </a:t>
            </a:r>
          </a:p>
          <a:p>
            <a:endParaRPr lang="en-GB" sz="2400" dirty="0" smtClean="0"/>
          </a:p>
          <a:p>
            <a:endParaRPr lang="en-GB" sz="2400" dirty="0"/>
          </a:p>
          <a:p>
            <a:endParaRPr lang="en-GB" sz="2400" dirty="0" smtClean="0"/>
          </a:p>
          <a:p>
            <a:r>
              <a:rPr lang="en-GB" sz="2400" dirty="0" smtClean="0"/>
              <a:t>It is true to say that consumers are increasingly conscious of quality and this is reflected in the mission statement of the successful computer manufacturer Dell. It states: ‘Customers must have a quality experience and be pleased, not just satisfied’.</a:t>
            </a:r>
            <a:endParaRPr lang="en-GB" sz="2400" dirty="0"/>
          </a:p>
        </p:txBody>
      </p:sp>
      <p:sp>
        <p:nvSpPr>
          <p:cNvPr id="3" name="Rectangle 2"/>
          <p:cNvSpPr/>
          <p:nvPr/>
        </p:nvSpPr>
        <p:spPr>
          <a:xfrm>
            <a:off x="1763755" y="188640"/>
            <a:ext cx="4834978"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What is quality?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307" y="3068960"/>
            <a:ext cx="1208854" cy="120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503" y="3140968"/>
            <a:ext cx="1881481" cy="106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78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27" y="1196752"/>
            <a:ext cx="7470576" cy="5262979"/>
          </a:xfrm>
          <a:prstGeom prst="rect">
            <a:avLst/>
          </a:prstGeom>
        </p:spPr>
        <p:txBody>
          <a:bodyPr wrap="square">
            <a:spAutoFit/>
          </a:bodyPr>
          <a:lstStyle/>
          <a:p>
            <a:r>
              <a:rPr lang="en-GB" sz="2400" b="1" dirty="0" smtClean="0"/>
              <a:t>M stands for Management </a:t>
            </a:r>
            <a:r>
              <a:rPr lang="en-GB" sz="2400" dirty="0" smtClean="0"/>
              <a:t>– The need is for management to improve processes and to monitor them continually in order to identify improvement opportunities. The responsibility for ensuring the improvement of the processes in an organisation lies with top management. </a:t>
            </a:r>
          </a:p>
          <a:p>
            <a:endParaRPr lang="en-GB" sz="2400" dirty="0" smtClean="0"/>
          </a:p>
          <a:p>
            <a:endParaRPr lang="en-GB" sz="2400" dirty="0"/>
          </a:p>
          <a:p>
            <a:endParaRPr lang="en-GB" sz="2400" dirty="0" smtClean="0"/>
          </a:p>
          <a:p>
            <a:r>
              <a:rPr lang="en-GB" sz="2400" dirty="0" smtClean="0"/>
              <a:t>As part of the management of quality the system includes ‘process owners’ who coordinate the various functions and work activities at all levels of a process. Process owners have the authority to make changes in the process as required – they manage the process end to end so as to ensure optimal overall performance.</a:t>
            </a:r>
            <a:endParaRPr lang="en-GB"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8" y="81766"/>
            <a:ext cx="88026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40968"/>
            <a:ext cx="1241293" cy="93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301653"/>
            <a:ext cx="3600687"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489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5" y="1029846"/>
            <a:ext cx="7632848" cy="5262979"/>
          </a:xfrm>
          <a:prstGeom prst="rect">
            <a:avLst/>
          </a:prstGeom>
        </p:spPr>
        <p:txBody>
          <a:bodyPr wrap="square">
            <a:spAutoFit/>
          </a:bodyPr>
          <a:lstStyle/>
          <a:p>
            <a:r>
              <a:rPr lang="en-GB" sz="2400" dirty="0" smtClean="0"/>
              <a:t>For TQM to be effective a number of production management and control methods need to be used:</a:t>
            </a:r>
          </a:p>
          <a:p>
            <a:endParaRPr lang="en-GB" sz="2400" dirty="0" smtClean="0"/>
          </a:p>
          <a:p>
            <a:r>
              <a:rPr lang="en-GB" sz="2400" dirty="0" smtClean="0"/>
              <a:t>• Quality chains are based on </a:t>
            </a:r>
            <a:r>
              <a:rPr lang="en-GB" sz="2400" b="1" dirty="0" smtClean="0"/>
              <a:t>cross-functional teams </a:t>
            </a:r>
            <a:r>
              <a:rPr lang="en-GB" sz="2400" dirty="0" smtClean="0"/>
              <a:t>where processes involve internal customers. The next person in the production process is treated as a customer and customer satisfaction is the objective.</a:t>
            </a:r>
          </a:p>
          <a:p>
            <a:endParaRPr lang="en-GB" sz="2400" dirty="0" smtClean="0"/>
          </a:p>
          <a:p>
            <a:r>
              <a:rPr lang="en-GB" sz="2400" dirty="0" smtClean="0"/>
              <a:t>•</a:t>
            </a:r>
            <a:r>
              <a:rPr lang="en-GB" sz="2400" b="1" dirty="0" smtClean="0"/>
              <a:t> Empowerment </a:t>
            </a:r>
            <a:r>
              <a:rPr lang="en-GB" sz="2400" dirty="0" smtClean="0"/>
              <a:t>– giving workers control </a:t>
            </a:r>
          </a:p>
          <a:p>
            <a:r>
              <a:rPr lang="en-GB" sz="2400" dirty="0" smtClean="0"/>
              <a:t>over tasks completed.</a:t>
            </a:r>
          </a:p>
          <a:p>
            <a:endParaRPr lang="en-GB" sz="2400" dirty="0" smtClean="0"/>
          </a:p>
          <a:p>
            <a:r>
              <a:rPr lang="en-GB" sz="2400" dirty="0" smtClean="0"/>
              <a:t>• </a:t>
            </a:r>
            <a:r>
              <a:rPr lang="en-GB" sz="2400" b="1" dirty="0" smtClean="0"/>
              <a:t>Monitoring</a:t>
            </a:r>
            <a:r>
              <a:rPr lang="en-GB" sz="2400" dirty="0" smtClean="0"/>
              <a:t> – checking that standards at each link in the chain are being achieved and the use of statistical tools to measure levels of failure to achieve quality.</a:t>
            </a:r>
          </a:p>
        </p:txBody>
      </p:sp>
      <p:sp>
        <p:nvSpPr>
          <p:cNvPr id="3" name="Rectangle 2"/>
          <p:cNvSpPr/>
          <p:nvPr/>
        </p:nvSpPr>
        <p:spPr>
          <a:xfrm>
            <a:off x="264346" y="188640"/>
            <a:ext cx="8615307" cy="830997"/>
          </a:xfrm>
          <a:prstGeom prst="rect">
            <a:avLst/>
          </a:prstGeom>
          <a:noFill/>
        </p:spPr>
        <p:txBody>
          <a:bodyPr wrap="none" lIns="91440" tIns="45720" rIns="91440" bIns="45720">
            <a:spAutoFit/>
          </a:bodyPr>
          <a:lstStyle/>
          <a:p>
            <a:pPr algn="ctr"/>
            <a:r>
              <a:rPr lang="en-GB"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How does TQM work in practice?</a:t>
            </a:r>
            <a:endParaRPr lang="en-GB"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062" y="3629489"/>
            <a:ext cx="1728191" cy="113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60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200800" cy="4893647"/>
          </a:xfrm>
          <a:prstGeom prst="rect">
            <a:avLst/>
          </a:prstGeom>
        </p:spPr>
        <p:txBody>
          <a:bodyPr wrap="square">
            <a:spAutoFit/>
          </a:bodyPr>
          <a:lstStyle/>
          <a:p>
            <a:endParaRPr lang="en-GB" sz="2400" dirty="0" smtClean="0"/>
          </a:p>
          <a:p>
            <a:r>
              <a:rPr lang="en-GB" sz="2400" dirty="0" smtClean="0"/>
              <a:t>• </a:t>
            </a:r>
            <a:r>
              <a:rPr lang="en-GB" sz="2400" b="1" dirty="0" smtClean="0"/>
              <a:t>Teamwork </a:t>
            </a:r>
            <a:r>
              <a:rPr lang="en-GB" sz="2400" dirty="0" smtClean="0"/>
              <a:t>– cells of production and a team approach to product or service improvement.</a:t>
            </a:r>
          </a:p>
          <a:p>
            <a:endParaRPr lang="en-GB" sz="2400" dirty="0" smtClean="0"/>
          </a:p>
          <a:p>
            <a:r>
              <a:rPr lang="en-GB" sz="2400" dirty="0" smtClean="0"/>
              <a:t>• </a:t>
            </a:r>
            <a:r>
              <a:rPr lang="en-GB" sz="2400" b="1" dirty="0" smtClean="0"/>
              <a:t>Quality circles </a:t>
            </a:r>
            <a:r>
              <a:rPr lang="en-GB" sz="2400" dirty="0" smtClean="0"/>
              <a:t>– Employee involvement in the decision-making and product-improvement process. Employees meet to identify and solve problems.</a:t>
            </a:r>
          </a:p>
          <a:p>
            <a:endParaRPr lang="en-GB" sz="2400" dirty="0" smtClean="0"/>
          </a:p>
          <a:p>
            <a:r>
              <a:rPr lang="en-GB" sz="2400" dirty="0" smtClean="0"/>
              <a:t>• </a:t>
            </a:r>
            <a:r>
              <a:rPr lang="en-GB" sz="2400" b="1" dirty="0" smtClean="0"/>
              <a:t>Zero defects </a:t>
            </a:r>
            <a:r>
              <a:rPr lang="en-GB" sz="2400" dirty="0" smtClean="0"/>
              <a:t>– attempting to achieve perfect product quality, time after time.</a:t>
            </a:r>
          </a:p>
          <a:p>
            <a:endParaRPr lang="en-GB" sz="2400" dirty="0" smtClean="0"/>
          </a:p>
          <a:p>
            <a:r>
              <a:rPr lang="en-GB" sz="2400" dirty="0" smtClean="0"/>
              <a:t>• </a:t>
            </a:r>
            <a:r>
              <a:rPr lang="en-GB" sz="2400" b="1" dirty="0" smtClean="0"/>
              <a:t>Benchmarking </a:t>
            </a:r>
            <a:r>
              <a:rPr lang="en-GB" sz="2400" dirty="0" smtClean="0"/>
              <a:t>– standards based on the best of the competition.</a:t>
            </a:r>
            <a:endParaRPr lang="en-GB"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00" y="188640"/>
            <a:ext cx="91694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661248"/>
            <a:ext cx="3361928" cy="90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516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80" y="1700808"/>
            <a:ext cx="7470576" cy="954107"/>
          </a:xfrm>
          <a:prstGeom prst="rect">
            <a:avLst/>
          </a:prstGeom>
        </p:spPr>
        <p:txBody>
          <a:bodyPr wrap="square">
            <a:spAutoFit/>
          </a:bodyPr>
          <a:lstStyle/>
          <a:p>
            <a:endParaRPr lang="en-GB" sz="2800" dirty="0" smtClean="0"/>
          </a:p>
          <a:p>
            <a:r>
              <a:rPr lang="en-GB" sz="2800" dirty="0" smtClean="0"/>
              <a:t>https://www.youtube.com/watch?v=CCyziyskYuE</a:t>
            </a:r>
            <a:endParaRPr lang="en-GB" sz="2800" dirty="0"/>
          </a:p>
        </p:txBody>
      </p:sp>
      <p:sp>
        <p:nvSpPr>
          <p:cNvPr id="3" name="Rectangle 2"/>
          <p:cNvSpPr/>
          <p:nvPr/>
        </p:nvSpPr>
        <p:spPr>
          <a:xfrm>
            <a:off x="458695" y="332656"/>
            <a:ext cx="8260146"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Lean production and quality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40968"/>
            <a:ext cx="3967329" cy="213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279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867" y="1412776"/>
            <a:ext cx="6948264" cy="5078313"/>
          </a:xfrm>
          <a:prstGeom prst="rect">
            <a:avLst/>
          </a:prstGeom>
          <a:ln>
            <a:solidFill>
              <a:schemeClr val="accent1"/>
            </a:solidFill>
          </a:ln>
        </p:spPr>
        <p:txBody>
          <a:bodyPr wrap="square">
            <a:spAutoFit/>
          </a:bodyPr>
          <a:lstStyle/>
          <a:p>
            <a:r>
              <a:rPr lang="en-GB" sz="2400" dirty="0" smtClean="0"/>
              <a:t>The view that the quality control department takes care of all problems of quality has largely changed – now all employees are responsible and this puts pressure on employees to adapt. </a:t>
            </a:r>
          </a:p>
          <a:p>
            <a:endParaRPr lang="en-GB" sz="2400" dirty="0"/>
          </a:p>
          <a:p>
            <a:endParaRPr lang="en-GB" sz="2400" dirty="0" smtClean="0"/>
          </a:p>
          <a:p>
            <a:endParaRPr lang="en-GB" sz="2400" dirty="0"/>
          </a:p>
          <a:p>
            <a:endParaRPr lang="en-GB" sz="2400" dirty="0" smtClean="0"/>
          </a:p>
          <a:p>
            <a:r>
              <a:rPr lang="en-GB" sz="2400" dirty="0" smtClean="0"/>
              <a:t>When quality is the responsibility of the process operators, jobs may become more stressful. Often a TQM-based product is cheaper to produce because there is no need to repair or scrap the end product. </a:t>
            </a:r>
          </a:p>
          <a:p>
            <a:endParaRPr lang="en-GB" dirty="0"/>
          </a:p>
          <a:p>
            <a:endParaRPr lang="en-GB" dirty="0" smtClean="0"/>
          </a:p>
        </p:txBody>
      </p:sp>
      <p:sp>
        <p:nvSpPr>
          <p:cNvPr id="3" name="Rectangle 2"/>
          <p:cNvSpPr/>
          <p:nvPr/>
        </p:nvSpPr>
        <p:spPr>
          <a:xfrm>
            <a:off x="927636" y="332656"/>
            <a:ext cx="728872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Stakeholders and quality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744912"/>
            <a:ext cx="22479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030" y="3140968"/>
            <a:ext cx="2489622" cy="102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992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911" y="1268760"/>
            <a:ext cx="7182544" cy="5262979"/>
          </a:xfrm>
          <a:prstGeom prst="rect">
            <a:avLst/>
          </a:prstGeom>
        </p:spPr>
        <p:txBody>
          <a:bodyPr wrap="square">
            <a:spAutoFit/>
          </a:bodyPr>
          <a:lstStyle/>
          <a:p>
            <a:r>
              <a:rPr lang="en-GB" sz="2400" dirty="0" smtClean="0"/>
              <a:t>The quality of the final output produces a more marketable product, meaning that consumers of the product will benefit. Management now have to communicate the aims of the organisation to all members of the organisation and this may be difficult for ‘Theory X’ managers to adapt to. </a:t>
            </a:r>
          </a:p>
          <a:p>
            <a:endParaRPr lang="en-GB" sz="2400" dirty="0"/>
          </a:p>
          <a:p>
            <a:endParaRPr lang="en-GB" sz="2400" dirty="0" smtClean="0"/>
          </a:p>
          <a:p>
            <a:endParaRPr lang="en-GB" sz="2400" dirty="0" smtClean="0"/>
          </a:p>
          <a:p>
            <a:endParaRPr lang="en-GB" sz="2400" dirty="0"/>
          </a:p>
          <a:p>
            <a:r>
              <a:rPr lang="en-GB" sz="2400" dirty="0" smtClean="0"/>
              <a:t>The traditional structure of many manufacturing businesses has changed, resulting in less management control and the loss of power of traditional groups such as unions.</a:t>
            </a:r>
            <a:endParaRPr lang="en-GB" sz="2400"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291"/>
            <a:ext cx="79803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73014"/>
            <a:ext cx="2332563" cy="104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948" y="3717032"/>
            <a:ext cx="3555288" cy="97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20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89111"/>
            <a:ext cx="7416824" cy="4893647"/>
          </a:xfrm>
          <a:prstGeom prst="rect">
            <a:avLst/>
          </a:prstGeom>
        </p:spPr>
        <p:txBody>
          <a:bodyPr wrap="square">
            <a:spAutoFit/>
          </a:bodyPr>
          <a:lstStyle/>
          <a:p>
            <a:r>
              <a:rPr lang="en-GB" sz="2400" dirty="0" smtClean="0"/>
              <a:t>Achieving quality is a complex task. We have seen that effective quality control involves the monitoring of the whole production process, feedback of requirements from marketing, management of resources and the use of external standards. </a:t>
            </a:r>
          </a:p>
          <a:p>
            <a:endParaRPr lang="en-GB" sz="2400" dirty="0"/>
          </a:p>
          <a:p>
            <a:endParaRPr lang="en-GB" sz="2400" dirty="0" smtClean="0"/>
          </a:p>
          <a:p>
            <a:endParaRPr lang="en-GB" sz="2400" dirty="0"/>
          </a:p>
          <a:p>
            <a:endParaRPr lang="en-GB" sz="2400" dirty="0" smtClean="0"/>
          </a:p>
          <a:p>
            <a:endParaRPr lang="en-GB" sz="2400" b="1" dirty="0"/>
          </a:p>
          <a:p>
            <a:r>
              <a:rPr lang="en-GB" sz="2400" b="1" dirty="0" smtClean="0"/>
              <a:t>The overall objective is greater efficiency, achieving product quality and improving productivity </a:t>
            </a:r>
            <a:r>
              <a:rPr lang="en-GB" sz="2400" dirty="0" smtClean="0"/>
              <a:t>– all of which help the business achieve customer satisfaction.</a:t>
            </a:r>
            <a:endParaRPr lang="en-GB" sz="24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94" y="260648"/>
            <a:ext cx="79803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84984"/>
            <a:ext cx="1539640" cy="153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868" y="3573016"/>
            <a:ext cx="2519163" cy="111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04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628800"/>
            <a:ext cx="4572000" cy="3785652"/>
          </a:xfrm>
          <a:prstGeom prst="rect">
            <a:avLst/>
          </a:prstGeom>
        </p:spPr>
        <p:txBody>
          <a:bodyPr>
            <a:spAutoFit/>
          </a:bodyPr>
          <a:lstStyle/>
          <a:p>
            <a:r>
              <a:rPr lang="en-GB" sz="2400" b="1" u="sng" dirty="0" smtClean="0"/>
              <a:t>Task: </a:t>
            </a:r>
          </a:p>
          <a:p>
            <a:endParaRPr lang="en-GB" sz="2400" dirty="0" smtClean="0"/>
          </a:p>
          <a:p>
            <a:r>
              <a:rPr lang="en-GB" sz="2400" dirty="0" smtClean="0"/>
              <a:t>Written – What is TQM?</a:t>
            </a:r>
          </a:p>
          <a:p>
            <a:endParaRPr lang="en-GB" sz="2400" b="1" dirty="0" smtClean="0"/>
          </a:p>
          <a:p>
            <a:endParaRPr lang="en-GB" sz="2400" b="1" dirty="0"/>
          </a:p>
          <a:p>
            <a:endParaRPr lang="en-GB" sz="2400" b="1" dirty="0" smtClean="0"/>
          </a:p>
          <a:p>
            <a:endParaRPr lang="en-GB" sz="2400" b="1" dirty="0" smtClean="0"/>
          </a:p>
          <a:p>
            <a:endParaRPr lang="en-GB" sz="2400" b="1" dirty="0"/>
          </a:p>
          <a:p>
            <a:endParaRPr lang="en-GB" sz="2400" b="1" dirty="0" smtClean="0"/>
          </a:p>
          <a:p>
            <a:r>
              <a:rPr lang="en-GB" sz="2400" b="1" dirty="0" smtClean="0"/>
              <a:t>Time: 20 mins </a:t>
            </a:r>
            <a:endParaRPr lang="en-GB" sz="2400" b="1" dirty="0"/>
          </a:p>
        </p:txBody>
      </p:sp>
      <p:sp>
        <p:nvSpPr>
          <p:cNvPr id="3" name="Rectangle 2"/>
          <p:cNvSpPr/>
          <p:nvPr/>
        </p:nvSpPr>
        <p:spPr>
          <a:xfrm>
            <a:off x="2771800" y="332656"/>
            <a:ext cx="2879314"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3</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96952"/>
            <a:ext cx="2701652" cy="270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69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476672"/>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4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TextBox 2"/>
          <p:cNvSpPr txBox="1"/>
          <p:nvPr/>
        </p:nvSpPr>
        <p:spPr>
          <a:xfrm>
            <a:off x="1067871" y="1700808"/>
            <a:ext cx="3263842" cy="4093428"/>
          </a:xfrm>
          <a:prstGeom prst="rect">
            <a:avLst/>
          </a:prstGeom>
          <a:noFill/>
        </p:spPr>
        <p:txBody>
          <a:bodyPr wrap="none" rtlCol="0">
            <a:spAutoFit/>
          </a:bodyPr>
          <a:lstStyle/>
          <a:p>
            <a:r>
              <a:rPr lang="en-GB" sz="2400" b="1" u="sng" dirty="0" smtClean="0"/>
              <a:t>Task: </a:t>
            </a:r>
          </a:p>
          <a:p>
            <a:endParaRPr lang="en-GB" sz="2000" dirty="0"/>
          </a:p>
          <a:p>
            <a:r>
              <a:rPr lang="en-GB" sz="2400" dirty="0" smtClean="0"/>
              <a:t>Complete a quality quiz. </a:t>
            </a:r>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sz="2400" b="1" dirty="0"/>
          </a:p>
          <a:p>
            <a:r>
              <a:rPr lang="en-GB" sz="2400" b="1" dirty="0" smtClean="0"/>
              <a:t>Time: 10 mins </a:t>
            </a:r>
            <a:endParaRPr lang="en-GB" sz="2400" b="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284984"/>
            <a:ext cx="3864055" cy="204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583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941" y="1196752"/>
            <a:ext cx="7560840" cy="4893647"/>
          </a:xfrm>
          <a:prstGeom prst="rect">
            <a:avLst/>
          </a:prstGeom>
        </p:spPr>
        <p:txBody>
          <a:bodyPr wrap="square">
            <a:spAutoFit/>
          </a:bodyPr>
          <a:lstStyle/>
          <a:p>
            <a:pPr marL="457200" indent="-457200">
              <a:buFont typeface="Arial" panose="020B0604020202020204" pitchFamily="34" charset="0"/>
              <a:buChar char="•"/>
            </a:pPr>
            <a:r>
              <a:rPr lang="en-GB" sz="2400" dirty="0">
                <a:solidFill>
                  <a:prstClr val="black"/>
                </a:solidFill>
              </a:rPr>
              <a:t>Introduce the aims and objectives for the session.</a:t>
            </a:r>
          </a:p>
          <a:p>
            <a:pPr marL="457200" indent="-457200">
              <a:buFont typeface="Arial" panose="020B0604020202020204" pitchFamily="34" charset="0"/>
              <a:buChar char="•"/>
            </a:pPr>
            <a:r>
              <a:rPr lang="en-GB" sz="2400" dirty="0">
                <a:solidFill>
                  <a:prstClr val="black"/>
                </a:solidFill>
              </a:rPr>
              <a:t>Discuss quality in groups. </a:t>
            </a:r>
          </a:p>
          <a:p>
            <a:pPr marL="457200" indent="-457200">
              <a:buFont typeface="Arial" panose="020B0604020202020204" pitchFamily="34" charset="0"/>
              <a:buChar char="•"/>
            </a:pPr>
            <a:r>
              <a:rPr lang="en-GB" sz="2400" dirty="0">
                <a:solidFill>
                  <a:prstClr val="black"/>
                </a:solidFill>
              </a:rPr>
              <a:t>Explain the benefits of quality and quality assurance. </a:t>
            </a:r>
          </a:p>
          <a:p>
            <a:pPr marL="457200" indent="-457200">
              <a:buFont typeface="Arial" panose="020B0604020202020204" pitchFamily="34" charset="0"/>
              <a:buChar char="•"/>
            </a:pPr>
            <a:r>
              <a:rPr lang="en-GB" sz="2400" dirty="0">
                <a:solidFill>
                  <a:prstClr val="black"/>
                </a:solidFill>
              </a:rPr>
              <a:t>Complete a written evaluation of Quality and quality assurance. </a:t>
            </a:r>
          </a:p>
          <a:p>
            <a:pPr marL="457200" indent="-457200">
              <a:buFont typeface="Arial" panose="020B0604020202020204" pitchFamily="34" charset="0"/>
              <a:buChar char="•"/>
            </a:pPr>
            <a:r>
              <a:rPr lang="en-GB" sz="2400" dirty="0">
                <a:solidFill>
                  <a:prstClr val="black"/>
                </a:solidFill>
              </a:rPr>
              <a:t>Discuss the importance of team work and benchmarking. </a:t>
            </a:r>
          </a:p>
          <a:p>
            <a:pPr marL="457200" indent="-457200">
              <a:buFont typeface="Arial" panose="020B0604020202020204" pitchFamily="34" charset="0"/>
              <a:buChar char="•"/>
            </a:pPr>
            <a:r>
              <a:rPr lang="en-GB" sz="2400" dirty="0">
                <a:solidFill>
                  <a:prstClr val="black"/>
                </a:solidFill>
              </a:rPr>
              <a:t>Answer the revision questions as a group. </a:t>
            </a:r>
          </a:p>
          <a:p>
            <a:pPr marL="457200" indent="-457200">
              <a:buFont typeface="Arial" panose="020B0604020202020204" pitchFamily="34" charset="0"/>
              <a:buChar char="•"/>
            </a:pPr>
            <a:r>
              <a:rPr lang="en-GB" sz="2400" dirty="0">
                <a:solidFill>
                  <a:prstClr val="black"/>
                </a:solidFill>
              </a:rPr>
              <a:t>Explain quality control and TQM. </a:t>
            </a:r>
          </a:p>
          <a:p>
            <a:pPr marL="457200" indent="-457200">
              <a:buFont typeface="Arial" panose="020B0604020202020204" pitchFamily="34" charset="0"/>
              <a:buChar char="•"/>
            </a:pPr>
            <a:r>
              <a:rPr lang="en-GB" sz="2400" dirty="0">
                <a:solidFill>
                  <a:prstClr val="black"/>
                </a:solidFill>
              </a:rPr>
              <a:t>Show a YouTube video on quality control. </a:t>
            </a:r>
          </a:p>
          <a:p>
            <a:pPr marL="457200" indent="-457200">
              <a:buFont typeface="Arial" panose="020B0604020202020204" pitchFamily="34" charset="0"/>
              <a:buChar char="•"/>
            </a:pPr>
            <a:r>
              <a:rPr lang="en-GB" sz="2400" dirty="0">
                <a:solidFill>
                  <a:prstClr val="black"/>
                </a:solidFill>
              </a:rPr>
              <a:t>Compete a written evaluation of how stakeholders affect quality. </a:t>
            </a:r>
          </a:p>
          <a:p>
            <a:pPr marL="457200" indent="-457200">
              <a:buFont typeface="Arial" panose="020B0604020202020204" pitchFamily="34" charset="0"/>
              <a:buChar char="•"/>
            </a:pPr>
            <a:r>
              <a:rPr lang="en-GB" sz="2400" dirty="0">
                <a:solidFill>
                  <a:prstClr val="black"/>
                </a:solidFill>
              </a:rPr>
              <a:t>Recap the aims and objectives for the session.</a:t>
            </a:r>
          </a:p>
        </p:txBody>
      </p:sp>
      <p:sp>
        <p:nvSpPr>
          <p:cNvPr id="5" name="Rectangle 4"/>
          <p:cNvSpPr/>
          <p:nvPr/>
        </p:nvSpPr>
        <p:spPr>
          <a:xfrm>
            <a:off x="1290734" y="188640"/>
            <a:ext cx="6263254"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Quality – Objectives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933962"/>
            <a:ext cx="19526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53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6858000" cy="4893647"/>
          </a:xfrm>
          <a:prstGeom prst="rect">
            <a:avLst/>
          </a:prstGeom>
        </p:spPr>
        <p:txBody>
          <a:bodyPr wrap="square">
            <a:spAutoFit/>
          </a:bodyPr>
          <a:lstStyle/>
          <a:p>
            <a:r>
              <a:rPr lang="en-GB" sz="2400" dirty="0" smtClean="0"/>
              <a:t>Quality is often defined simply as ‘fitness for purpose’. After all, if the product does the job it was designed to do, it must therefore have some level of quality. </a:t>
            </a:r>
          </a:p>
          <a:p>
            <a:endParaRPr lang="en-GB" sz="2400" dirty="0" smtClean="0"/>
          </a:p>
          <a:p>
            <a:endParaRPr lang="en-GB" sz="2400" dirty="0"/>
          </a:p>
          <a:p>
            <a:endParaRPr lang="en-GB" sz="2400" dirty="0" smtClean="0"/>
          </a:p>
          <a:p>
            <a:endParaRPr lang="en-GB" sz="2400" dirty="0" smtClean="0"/>
          </a:p>
          <a:p>
            <a:endParaRPr lang="en-GB" sz="2400" dirty="0" smtClean="0"/>
          </a:p>
          <a:p>
            <a:endParaRPr lang="en-GB" sz="2400" dirty="0"/>
          </a:p>
          <a:p>
            <a:r>
              <a:rPr lang="en-GB" sz="2400" dirty="0" smtClean="0"/>
              <a:t>Another way to define quality could be the features of a product or service that allows it to satisfy customers’ wants.</a:t>
            </a:r>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6632"/>
            <a:ext cx="5548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920317"/>
            <a:ext cx="1790758" cy="182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636912"/>
            <a:ext cx="2034481" cy="18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66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575368"/>
            <a:ext cx="6678488" cy="4524315"/>
          </a:xfrm>
          <a:prstGeom prst="rect">
            <a:avLst/>
          </a:prstGeom>
        </p:spPr>
        <p:txBody>
          <a:bodyPr wrap="square">
            <a:spAutoFit/>
          </a:bodyPr>
          <a:lstStyle/>
          <a:p>
            <a:r>
              <a:rPr lang="en-GB" sz="2400" dirty="0" smtClean="0"/>
              <a:t>Whichever way we choose to define ‘quality’ the importance of the concept continues to grow. </a:t>
            </a:r>
          </a:p>
          <a:p>
            <a:endParaRPr lang="en-GB" sz="2400" dirty="0"/>
          </a:p>
          <a:p>
            <a:endParaRPr lang="en-GB" sz="2400" dirty="0" smtClean="0"/>
          </a:p>
          <a:p>
            <a:endParaRPr lang="en-GB" sz="2400" dirty="0"/>
          </a:p>
          <a:p>
            <a:endParaRPr lang="en-GB" sz="2400" dirty="0"/>
          </a:p>
          <a:p>
            <a:endParaRPr lang="en-GB" sz="2400" dirty="0" smtClean="0"/>
          </a:p>
          <a:p>
            <a:endParaRPr lang="en-GB" sz="2400" dirty="0"/>
          </a:p>
          <a:p>
            <a:endParaRPr lang="en-GB" sz="2400" dirty="0" smtClean="0"/>
          </a:p>
          <a:p>
            <a:r>
              <a:rPr lang="en-GB" sz="2400" dirty="0" smtClean="0"/>
              <a:t>Businesses are placing greater and greater emphasis on trying to provide quality goods and services in an increasingly competitive global marketplace.</a:t>
            </a: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5548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878" y="2492896"/>
            <a:ext cx="1928986" cy="196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612254"/>
            <a:ext cx="2218475" cy="184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28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82084"/>
            <a:ext cx="4572000" cy="4401205"/>
          </a:xfrm>
          <a:prstGeom prst="rect">
            <a:avLst/>
          </a:prstGeom>
        </p:spPr>
        <p:txBody>
          <a:bodyPr>
            <a:spAutoFit/>
          </a:bodyPr>
          <a:lstStyle/>
          <a:p>
            <a:endParaRPr lang="en-GB" sz="2800" dirty="0" smtClean="0"/>
          </a:p>
          <a:p>
            <a:pPr marL="285750" indent="-285750">
              <a:buFont typeface="Arial" panose="020B0604020202020204" pitchFamily="34" charset="0"/>
              <a:buChar char="•"/>
            </a:pPr>
            <a:r>
              <a:rPr lang="en-GB" sz="2800" dirty="0" smtClean="0"/>
              <a:t>Increased sales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Market orientation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Reduced waste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Customer satisfaction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Reduced costs</a:t>
            </a:r>
            <a:endParaRPr lang="en-GB" sz="2800" dirty="0"/>
          </a:p>
        </p:txBody>
      </p:sp>
      <p:sp>
        <p:nvSpPr>
          <p:cNvPr id="3" name="Rectangle 2"/>
          <p:cNvSpPr/>
          <p:nvPr/>
        </p:nvSpPr>
        <p:spPr>
          <a:xfrm>
            <a:off x="1475656" y="332656"/>
            <a:ext cx="5597751"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Benefits of quality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09594"/>
            <a:ext cx="2325525" cy="210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83114"/>
            <a:ext cx="22955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90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68760"/>
            <a:ext cx="7488832" cy="4893647"/>
          </a:xfrm>
          <a:prstGeom prst="rect">
            <a:avLst/>
          </a:prstGeom>
        </p:spPr>
        <p:txBody>
          <a:bodyPr wrap="square">
            <a:spAutoFit/>
          </a:bodyPr>
          <a:lstStyle/>
          <a:p>
            <a:r>
              <a:rPr lang="en-GB" sz="2400" dirty="0" smtClean="0"/>
              <a:t>For large manufacturing and service companies, achieving quality is a complex task which combines the work of several separate functional departments within an organisation. </a:t>
            </a:r>
          </a:p>
          <a:p>
            <a:endParaRPr lang="en-GB" sz="2400" dirty="0"/>
          </a:p>
          <a:p>
            <a:r>
              <a:rPr lang="en-GB" sz="2400" dirty="0" smtClean="0"/>
              <a:t>These departments typically include:</a:t>
            </a:r>
          </a:p>
          <a:p>
            <a:endParaRPr lang="en-GB" sz="2400" dirty="0" smtClean="0"/>
          </a:p>
          <a:p>
            <a:r>
              <a:rPr lang="en-GB" sz="2400" dirty="0" smtClean="0"/>
              <a:t>•</a:t>
            </a:r>
            <a:r>
              <a:rPr lang="en-GB" sz="2400" b="1" dirty="0" smtClean="0"/>
              <a:t>Purchasing </a:t>
            </a:r>
            <a:r>
              <a:rPr lang="en-GB" sz="2400" dirty="0" smtClean="0"/>
              <a:t>– ensuring that the right quantity and quality of raw materials or components are available for the production process.</a:t>
            </a:r>
          </a:p>
          <a:p>
            <a:endParaRPr lang="en-GB" sz="2400" dirty="0" smtClean="0"/>
          </a:p>
          <a:p>
            <a:r>
              <a:rPr lang="en-GB" sz="2400" dirty="0" smtClean="0"/>
              <a:t>•</a:t>
            </a:r>
            <a:r>
              <a:rPr lang="en-GB" sz="2400" b="1" dirty="0" smtClean="0"/>
              <a:t>Operations</a:t>
            </a:r>
            <a:r>
              <a:rPr lang="en-GB" sz="2400" dirty="0" smtClean="0"/>
              <a:t> – structuring and managing the manufacturing process.</a:t>
            </a:r>
          </a:p>
        </p:txBody>
      </p:sp>
      <p:sp>
        <p:nvSpPr>
          <p:cNvPr id="3" name="Rectangle 2"/>
          <p:cNvSpPr/>
          <p:nvPr/>
        </p:nvSpPr>
        <p:spPr>
          <a:xfrm>
            <a:off x="1835696" y="188640"/>
            <a:ext cx="512973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Achieving quality</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82813"/>
            <a:ext cx="1552256" cy="91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027" y="4772744"/>
            <a:ext cx="1824716" cy="152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13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200" y="1052736"/>
            <a:ext cx="6750496" cy="3785652"/>
          </a:xfrm>
          <a:prstGeom prst="rect">
            <a:avLst/>
          </a:prstGeom>
        </p:spPr>
        <p:txBody>
          <a:bodyPr wrap="square">
            <a:spAutoFit/>
          </a:bodyPr>
          <a:lstStyle/>
          <a:p>
            <a:endParaRPr lang="en-GB" sz="2400" dirty="0" smtClean="0"/>
          </a:p>
          <a:p>
            <a:r>
              <a:rPr lang="en-GB" sz="2400" dirty="0" smtClean="0"/>
              <a:t>•</a:t>
            </a:r>
            <a:r>
              <a:rPr lang="en-GB" sz="2400" b="1" dirty="0" smtClean="0"/>
              <a:t>Finance</a:t>
            </a:r>
            <a:r>
              <a:rPr lang="en-GB" sz="2400" dirty="0" smtClean="0"/>
              <a:t> – ensuring that capital is available for appropriate investment.</a:t>
            </a:r>
          </a:p>
          <a:p>
            <a:endParaRPr lang="en-GB" sz="2400" dirty="0" smtClean="0"/>
          </a:p>
          <a:p>
            <a:r>
              <a:rPr lang="en-GB" sz="2400" dirty="0" smtClean="0"/>
              <a:t>•</a:t>
            </a:r>
            <a:r>
              <a:rPr lang="en-GB" sz="2400" b="1" dirty="0" smtClean="0"/>
              <a:t>Human Resources </a:t>
            </a:r>
            <a:r>
              <a:rPr lang="en-GB" sz="2400" dirty="0" smtClean="0"/>
              <a:t>– ensuring that the factor of production labour is available in the right quantities with the right skills.</a:t>
            </a:r>
          </a:p>
          <a:p>
            <a:endParaRPr lang="en-GB" sz="2400" dirty="0" smtClean="0"/>
          </a:p>
          <a:p>
            <a:r>
              <a:rPr lang="en-GB" sz="2400" dirty="0" smtClean="0"/>
              <a:t>•</a:t>
            </a:r>
            <a:r>
              <a:rPr lang="en-GB" sz="2400" b="1" dirty="0" smtClean="0"/>
              <a:t>Marketing</a:t>
            </a:r>
            <a:r>
              <a:rPr lang="en-GB" sz="2400" dirty="0" smtClean="0"/>
              <a:t> – providing market research information in order that customer wants can be satisfied.</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5840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778" y="4985171"/>
            <a:ext cx="13525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02" y="5085184"/>
            <a:ext cx="19621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4928021"/>
            <a:ext cx="14001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41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12776"/>
            <a:ext cx="7632848" cy="4524315"/>
          </a:xfrm>
          <a:prstGeom prst="rect">
            <a:avLst/>
          </a:prstGeom>
        </p:spPr>
        <p:txBody>
          <a:bodyPr wrap="square">
            <a:spAutoFit/>
          </a:bodyPr>
          <a:lstStyle/>
          <a:p>
            <a:r>
              <a:rPr lang="en-GB" sz="2400" dirty="0" smtClean="0"/>
              <a:t>It is the view of world-class manufacturers that</a:t>
            </a:r>
            <a:r>
              <a:rPr lang="en-GB" sz="2400" b="1" dirty="0" smtClean="0"/>
              <a:t> quality must be ‘built in’. </a:t>
            </a:r>
            <a:r>
              <a:rPr lang="en-GB" sz="2400" dirty="0" smtClean="0"/>
              <a:t>This means that when the finished goods roll off the production line, management is confident that there is no need to check quality. </a:t>
            </a:r>
          </a:p>
          <a:p>
            <a:endParaRPr lang="en-GB" sz="2400" dirty="0"/>
          </a:p>
          <a:p>
            <a:endParaRPr lang="en-GB" sz="2400" dirty="0" smtClean="0"/>
          </a:p>
          <a:p>
            <a:endParaRPr lang="en-GB" sz="2400" dirty="0"/>
          </a:p>
          <a:p>
            <a:endParaRPr lang="en-GB" sz="2400" dirty="0" smtClean="0"/>
          </a:p>
          <a:p>
            <a:r>
              <a:rPr lang="en-GB" sz="2400" b="1" dirty="0" smtClean="0"/>
              <a:t>Inspection is carried out during the production process. </a:t>
            </a:r>
            <a:r>
              <a:rPr lang="en-GB" sz="2400" dirty="0" smtClean="0"/>
              <a:t>The emphasis is placed on preventing the production of poor quality products, as opposed to checking quality at the end of the production line.</a:t>
            </a:r>
            <a:endParaRPr lang="en-GB" sz="2400" dirty="0"/>
          </a:p>
        </p:txBody>
      </p:sp>
      <p:sp>
        <p:nvSpPr>
          <p:cNvPr id="3" name="Rectangle 2"/>
          <p:cNvSpPr/>
          <p:nvPr/>
        </p:nvSpPr>
        <p:spPr>
          <a:xfrm>
            <a:off x="1549162" y="260648"/>
            <a:ext cx="5286255"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Quality assurance</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72672"/>
            <a:ext cx="2335425" cy="145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49" y="3048202"/>
            <a:ext cx="2160240" cy="113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15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2141</Words>
  <Application>Microsoft Office PowerPoint</Application>
  <PresentationFormat>On-screen Show (4:3)</PresentationFormat>
  <Paragraphs>322</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cp:lastPrinted>2016-12-19T14:06:54Z</cp:lastPrinted>
  <dcterms:created xsi:type="dcterms:W3CDTF">2016-12-19T13:00:02Z</dcterms:created>
  <dcterms:modified xsi:type="dcterms:W3CDTF">2016-12-19T14:34:24Z</dcterms:modified>
</cp:coreProperties>
</file>