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Lst>
  <p:handoutMasterIdLst>
    <p:handoutMasterId r:id="rId95"/>
  </p:handoutMasterIdLst>
  <p:sldIdLst>
    <p:sldId id="256" r:id="rId32"/>
    <p:sldId id="284" r:id="rId33"/>
    <p:sldId id="257" r:id="rId34"/>
    <p:sldId id="258" r:id="rId35"/>
    <p:sldId id="285" r:id="rId36"/>
    <p:sldId id="259" r:id="rId37"/>
    <p:sldId id="279" r:id="rId38"/>
    <p:sldId id="286" r:id="rId39"/>
    <p:sldId id="260" r:id="rId40"/>
    <p:sldId id="287" r:id="rId41"/>
    <p:sldId id="261" r:id="rId42"/>
    <p:sldId id="280" r:id="rId43"/>
    <p:sldId id="262" r:id="rId44"/>
    <p:sldId id="263" r:id="rId45"/>
    <p:sldId id="264" r:id="rId46"/>
    <p:sldId id="281" r:id="rId47"/>
    <p:sldId id="265" r:id="rId48"/>
    <p:sldId id="266" r:id="rId49"/>
    <p:sldId id="267" r:id="rId50"/>
    <p:sldId id="268" r:id="rId51"/>
    <p:sldId id="269" r:id="rId52"/>
    <p:sldId id="282" r:id="rId53"/>
    <p:sldId id="283" r:id="rId54"/>
    <p:sldId id="270" r:id="rId55"/>
    <p:sldId id="271" r:id="rId56"/>
    <p:sldId id="272" r:id="rId57"/>
    <p:sldId id="273" r:id="rId58"/>
    <p:sldId id="274" r:id="rId59"/>
    <p:sldId id="275" r:id="rId60"/>
    <p:sldId id="276" r:id="rId61"/>
    <p:sldId id="289" r:id="rId62"/>
    <p:sldId id="290" r:id="rId63"/>
    <p:sldId id="291" r:id="rId64"/>
    <p:sldId id="292" r:id="rId65"/>
    <p:sldId id="293" r:id="rId66"/>
    <p:sldId id="294" r:id="rId67"/>
    <p:sldId id="295" r:id="rId68"/>
    <p:sldId id="296" r:id="rId69"/>
    <p:sldId id="297" r:id="rId70"/>
    <p:sldId id="298" r:id="rId71"/>
    <p:sldId id="299" r:id="rId72"/>
    <p:sldId id="300" r:id="rId73"/>
    <p:sldId id="301" r:id="rId74"/>
    <p:sldId id="305" r:id="rId75"/>
    <p:sldId id="303" r:id="rId76"/>
    <p:sldId id="304"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22" r:id="rId9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84" Type="http://schemas.openxmlformats.org/officeDocument/2006/relationships/slide" Target="slides/slide53.xml"/><Relationship Id="rId89" Type="http://schemas.openxmlformats.org/officeDocument/2006/relationships/slide" Target="slides/slide58.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770047-3D08-4C61-A74A-DA96D33814A5}" type="datetimeFigureOut">
              <a:rPr lang="en-GB" smtClean="0"/>
              <a:t>12/06/2018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5A243F3-D454-4D93-A0B3-A21BE649793E}" type="slidenum">
              <a:rPr lang="en-GB" smtClean="0"/>
              <a:t>‹#›</a:t>
            </a:fld>
            <a:endParaRPr lang="en-GB"/>
          </a:p>
        </p:txBody>
      </p:sp>
    </p:spTree>
    <p:extLst>
      <p:ext uri="{BB962C8B-B14F-4D97-AF65-F5344CB8AC3E}">
        <p14:creationId xmlns:p14="http://schemas.microsoft.com/office/powerpoint/2010/main" val="5321384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D1C880-6C53-42EE-9E2B-B2015F9D9DCE}"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178086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1C880-6C53-42EE-9E2B-B2015F9D9DCE}"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3188268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54803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4835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3800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29506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526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34192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18649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9962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68602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636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1C880-6C53-42EE-9E2B-B2015F9D9DCE}"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42639337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81968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6271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86707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50456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6121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68499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53875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9052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2855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109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31645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8349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66777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4816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57561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20962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72731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51085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17181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47398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675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47814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3513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01195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2136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18650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97575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25766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14695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494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14320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491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21083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20803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5327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08671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72899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3965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01144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13675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07505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87612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67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57365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63509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12235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7250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96534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93765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74307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52539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95366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09944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453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2225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07369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44764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29287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4536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97336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62015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85352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02244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49500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536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52010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9532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29998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52967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7439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54833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4656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9670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55904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72303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725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24001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0105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03511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28838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68955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18937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54024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67926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41062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6986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073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28369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13213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93391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71604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82367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07403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67522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60250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0148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10120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758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1C880-6C53-42EE-9E2B-B2015F9D9DCE}"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1021345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51813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58527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27845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02241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26828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051844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87548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20124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01614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45285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1438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83647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39762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34317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9494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26050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188566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49540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40907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614279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994848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5309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6074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977066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21625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50571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20629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7379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1553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53155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72290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893148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6855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056411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06895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554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864545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86939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95227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61078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360928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70078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31088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8157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11691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42114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06084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47781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703631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41055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29906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36117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13200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3078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247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43716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1761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880762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849531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447608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96530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5882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93373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82261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259783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4549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114621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01565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93266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111033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23989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697743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87784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857198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48739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459637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018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437107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91263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75479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60461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742880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950818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38741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361697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35890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17614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9933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882055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772590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315427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921517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80063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02292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89301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18397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09181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601200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9067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989196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035769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80235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23875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371762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83628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98538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634729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315806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488534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470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1C880-6C53-42EE-9E2B-B2015F9D9DCE}"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936015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015467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67172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783337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389128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400938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17474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454299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239209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926811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099734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576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813590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595270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845934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631352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774577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35351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832724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64651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7894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40491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384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063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137102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942067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526664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201048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831621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28206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055233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97352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607365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6336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882599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731782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00417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442768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996372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024104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362455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69745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130714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97219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7322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806809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802605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7530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5445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6983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5449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126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477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D1C880-6C53-42EE-9E2B-B2015F9D9DCE}"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2457965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241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8773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6043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1066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5001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7869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258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623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6582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897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D1C880-6C53-42EE-9E2B-B2015F9D9DCE}"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976638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0405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2719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1512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6288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6550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9982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412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1930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444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234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D1C880-6C53-42EE-9E2B-B2015F9D9DCE}"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32519942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2848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4912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1212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14288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9163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92903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6045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5650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6496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741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1C880-6C53-42EE-9E2B-B2015F9D9DCE}"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3500512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25751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8956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93251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93431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6134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331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0411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79981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1993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312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D1C880-6C53-42EE-9E2B-B2015F9D9DCE}"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20846466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33416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37249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4577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3465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1389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52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07407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0407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9024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070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D1C880-6C53-42EE-9E2B-B2015F9D9DCE}"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43B13-9975-4FC9-B76A-3574F368EFCA}" type="slidenum">
              <a:rPr lang="en-GB" smtClean="0"/>
              <a:t>‹#›</a:t>
            </a:fld>
            <a:endParaRPr lang="en-GB"/>
          </a:p>
        </p:txBody>
      </p:sp>
    </p:spTree>
    <p:extLst>
      <p:ext uri="{BB962C8B-B14F-4D97-AF65-F5344CB8AC3E}">
        <p14:creationId xmlns:p14="http://schemas.microsoft.com/office/powerpoint/2010/main" val="24115842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77963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9866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46129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4294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0939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030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74843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03555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34132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776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1C880-6C53-42EE-9E2B-B2015F9D9DCE}" type="datetimeFigureOut">
              <a:rPr lang="en-GB" smtClean="0"/>
              <a:t>12/06/2018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43B13-9975-4FC9-B76A-3574F368EFCA}" type="slidenum">
              <a:rPr lang="en-GB" smtClean="0"/>
              <a:t>‹#›</a:t>
            </a:fld>
            <a:endParaRPr lang="en-GB"/>
          </a:p>
        </p:txBody>
      </p:sp>
    </p:spTree>
    <p:extLst>
      <p:ext uri="{BB962C8B-B14F-4D97-AF65-F5344CB8AC3E}">
        <p14:creationId xmlns:p14="http://schemas.microsoft.com/office/powerpoint/2010/main" val="10107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8040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759447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622829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3069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7253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040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91295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739527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31623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66208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2126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099058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74878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98692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05837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838438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027746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618077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780673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130559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854421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8284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334782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088910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980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5328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6456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33356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09667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solidFill>
                  <a:prstClr val="black">
                    <a:tint val="75000"/>
                  </a:prstClr>
                </a:solidFill>
              </a:rPr>
              <a:pPr/>
              <a:t>12/06/2018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28035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0.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1.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2.xml"/><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4.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95.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106.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28.xml"/><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139.xml"/><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61.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0.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61.xml"/><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72.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83.xml"/><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94.xml"/><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05.xml"/><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16.xml"/><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8.png"/><Relationship Id="rId1" Type="http://schemas.openxmlformats.org/officeDocument/2006/relationships/slideLayout" Target="../slideLayouts/slideLayout227.xml"/><Relationship Id="rId4" Type="http://schemas.openxmlformats.org/officeDocument/2006/relationships/image" Target="../media/image112.png"/></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38.xml"/><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3.png"/><Relationship Id="rId1" Type="http://schemas.openxmlformats.org/officeDocument/2006/relationships/slideLayout" Target="../slideLayouts/slideLayout249.xml"/><Relationship Id="rId4" Type="http://schemas.openxmlformats.org/officeDocument/2006/relationships/image" Target="../media/image117.png"/></Relationships>
</file>

<file path=ppt/slides/_rels/slide5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60.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71.xml"/><Relationship Id="rId4" Type="http://schemas.openxmlformats.org/officeDocument/2006/relationships/image" Target="../media/image122.png"/></Relationships>
</file>

<file path=ppt/slides/_rels/slide5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82.xml"/><Relationship Id="rId4" Type="http://schemas.openxmlformats.org/officeDocument/2006/relationships/image" Target="../media/image125.png"/></Relationships>
</file>

<file path=ppt/slides/_rels/slide5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93.xml"/></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04.xml"/><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15.xml"/></Relationships>
</file>

<file path=ppt/slides/_rels/slide6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26.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7V6JO0Rfgas" TargetMode="External"/><Relationship Id="rId2" Type="http://schemas.openxmlformats.org/officeDocument/2006/relationships/hyperlink" Target="https://www.youtube.com/watch?v=RXLAlziEzAE" TargetMode="External"/><Relationship Id="rId1" Type="http://schemas.openxmlformats.org/officeDocument/2006/relationships/slideLayout" Target="../slideLayouts/slideLayout337.xml"/><Relationship Id="rId4" Type="http://schemas.openxmlformats.org/officeDocument/2006/relationships/image" Target="../media/image13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37" y="1476079"/>
            <a:ext cx="9544051" cy="5170646"/>
          </a:xfrm>
          <a:prstGeom prst="rect">
            <a:avLst/>
          </a:prstGeom>
        </p:spPr>
        <p:txBody>
          <a:bodyPr wrap="square">
            <a:spAutoFit/>
          </a:bodyPr>
          <a:lstStyle/>
          <a:p>
            <a:pPr marL="457200" indent="-457200">
              <a:buFont typeface="Arial" panose="020B0604020202020204" pitchFamily="34" charset="0"/>
              <a:buChar char="•"/>
            </a:pPr>
            <a:r>
              <a:rPr lang="en-GB" sz="2400" dirty="0"/>
              <a:t>Introduce the aims and objectives for the session.</a:t>
            </a:r>
          </a:p>
          <a:p>
            <a:pPr marL="457200" indent="-457200">
              <a:buFont typeface="Arial" panose="020B0604020202020204" pitchFamily="34" charset="0"/>
              <a:buChar char="•"/>
            </a:pPr>
            <a:r>
              <a:rPr lang="en-GB" sz="2400" dirty="0"/>
              <a:t>Explain research development and innovation. </a:t>
            </a:r>
          </a:p>
          <a:p>
            <a:pPr marL="457200" indent="-457200">
              <a:buFont typeface="Arial" panose="020B0604020202020204" pitchFamily="34" charset="0"/>
              <a:buChar char="•"/>
            </a:pPr>
            <a:r>
              <a:rPr lang="en-GB" sz="2400" dirty="0"/>
              <a:t>Give examples of research and development methods. </a:t>
            </a:r>
          </a:p>
          <a:p>
            <a:pPr marL="457200" indent="-457200">
              <a:buFont typeface="Arial" panose="020B0604020202020204" pitchFamily="34" charset="0"/>
              <a:buChar char="•"/>
            </a:pPr>
            <a:r>
              <a:rPr lang="en-GB" sz="2400" dirty="0"/>
              <a:t>Complete a research and development written task. </a:t>
            </a:r>
          </a:p>
          <a:p>
            <a:pPr marL="457200" indent="-457200">
              <a:buFont typeface="Arial" panose="020B0604020202020204" pitchFamily="34" charset="0"/>
              <a:buChar char="•"/>
            </a:pPr>
            <a:r>
              <a:rPr lang="en-GB" sz="2400" dirty="0"/>
              <a:t>Discuss your task answers with the group. </a:t>
            </a:r>
          </a:p>
          <a:p>
            <a:pPr marL="457200" indent="-457200">
              <a:buFont typeface="Arial" panose="020B0604020202020204" pitchFamily="34" charset="0"/>
              <a:buChar char="•"/>
            </a:pPr>
            <a:r>
              <a:rPr lang="en-GB" sz="2400" dirty="0"/>
              <a:t>Answer the research and development quiz questions. </a:t>
            </a:r>
          </a:p>
          <a:p>
            <a:pPr marL="457200" indent="-457200">
              <a:buFont typeface="Arial" panose="020B0604020202020204" pitchFamily="34" charset="0"/>
              <a:buChar char="•"/>
            </a:pPr>
            <a:r>
              <a:rPr lang="en-GB" sz="2400" dirty="0"/>
              <a:t>Discuss in groups, what is technology. </a:t>
            </a:r>
          </a:p>
          <a:p>
            <a:pPr marL="457200" indent="-457200">
              <a:buFont typeface="Arial" panose="020B0604020202020204" pitchFamily="34" charset="0"/>
              <a:buChar char="•"/>
            </a:pPr>
            <a:r>
              <a:rPr lang="en-GB" sz="2400" dirty="0"/>
              <a:t>Explain CAD, CAM, computer modelling, robotics and IT usage. </a:t>
            </a:r>
          </a:p>
          <a:p>
            <a:pPr marL="457200" indent="-457200">
              <a:buFont typeface="Arial" panose="020B0604020202020204" pitchFamily="34" charset="0"/>
              <a:buChar char="•"/>
            </a:pPr>
            <a:r>
              <a:rPr lang="en-GB" sz="2400" dirty="0"/>
              <a:t>Describe why companies use technology. </a:t>
            </a:r>
          </a:p>
          <a:p>
            <a:pPr marL="457200" indent="-457200">
              <a:buFont typeface="Arial" panose="020B0604020202020204" pitchFamily="34" charset="0"/>
              <a:buChar char="•"/>
            </a:pPr>
            <a:r>
              <a:rPr lang="en-GB" sz="2400" dirty="0"/>
              <a:t>Complete a description of CAD, CAM, computer modelling, robotics and IT usage.</a:t>
            </a:r>
          </a:p>
          <a:p>
            <a:pPr marL="457200" indent="-457200">
              <a:buFont typeface="Arial" panose="020B0604020202020204" pitchFamily="34" charset="0"/>
              <a:buChar char="•"/>
            </a:pPr>
            <a:r>
              <a:rPr lang="en-GB" sz="2400" dirty="0"/>
              <a:t>Watch Amazon using technology video</a:t>
            </a:r>
          </a:p>
          <a:p>
            <a:pPr marL="457200" indent="-457200">
              <a:buFont typeface="Arial" panose="020B0604020202020204" pitchFamily="34" charset="0"/>
              <a:buChar char="•"/>
            </a:pPr>
            <a:r>
              <a:rPr lang="en-GB" sz="2400" dirty="0" smtClean="0"/>
              <a:t>Recap </a:t>
            </a:r>
            <a:r>
              <a:rPr lang="en-GB" sz="2400" dirty="0"/>
              <a:t>the aims and objectives for the session.</a:t>
            </a:r>
          </a:p>
          <a:p>
            <a:endParaRPr lang="en-GB" dirty="0"/>
          </a:p>
        </p:txBody>
      </p:sp>
      <p:sp>
        <p:nvSpPr>
          <p:cNvPr id="5" name="Rectangle 4"/>
          <p:cNvSpPr/>
          <p:nvPr/>
        </p:nvSpPr>
        <p:spPr>
          <a:xfrm>
            <a:off x="376841" y="352723"/>
            <a:ext cx="11815159"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Research and development – Objectives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AutoShape 2" descr="Image result for research and developmen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8697767" y="1882588"/>
            <a:ext cx="3188312" cy="1205444"/>
          </a:xfrm>
          <a:prstGeom prst="rect">
            <a:avLst/>
          </a:prstGeom>
        </p:spPr>
      </p:pic>
      <p:pic>
        <p:nvPicPr>
          <p:cNvPr id="8" name="Picture 7"/>
          <p:cNvPicPr>
            <a:picLocks noChangeAspect="1"/>
          </p:cNvPicPr>
          <p:nvPr/>
        </p:nvPicPr>
        <p:blipFill>
          <a:blip r:embed="rId3"/>
          <a:stretch>
            <a:fillRect/>
          </a:stretch>
        </p:blipFill>
        <p:spPr>
          <a:xfrm>
            <a:off x="7942729" y="5522409"/>
            <a:ext cx="3943350" cy="1124316"/>
          </a:xfrm>
          <a:prstGeom prst="rect">
            <a:avLst/>
          </a:prstGeom>
        </p:spPr>
      </p:pic>
    </p:spTree>
    <p:extLst>
      <p:ext uri="{BB962C8B-B14F-4D97-AF65-F5344CB8AC3E}">
        <p14:creationId xmlns:p14="http://schemas.microsoft.com/office/powerpoint/2010/main" val="363125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7777" y="1059655"/>
            <a:ext cx="9359152" cy="5262979"/>
          </a:xfrm>
          <a:prstGeom prst="rect">
            <a:avLst/>
          </a:prstGeom>
        </p:spPr>
        <p:txBody>
          <a:bodyPr wrap="square">
            <a:spAutoFit/>
          </a:bodyPr>
          <a:lstStyle/>
          <a:p>
            <a:endParaRPr lang="en-GB" sz="2800" dirty="0"/>
          </a:p>
          <a:p>
            <a:r>
              <a:rPr lang="en-GB" sz="2800" b="1" dirty="0"/>
              <a:t>Concorde</a:t>
            </a:r>
            <a:r>
              <a:rPr lang="en-GB" sz="2800" dirty="0"/>
              <a:t> was originally conceived in 1962, but it did not enter regular service until 1975. </a:t>
            </a:r>
            <a:r>
              <a:rPr lang="en-GB" sz="2800" b="1" dirty="0" smtClean="0"/>
              <a:t>(Development 13 years) </a:t>
            </a:r>
          </a:p>
          <a:p>
            <a:endParaRPr lang="en-GB" sz="2800" dirty="0"/>
          </a:p>
          <a:p>
            <a:endParaRPr lang="en-GB" sz="2800" dirty="0" smtClean="0"/>
          </a:p>
          <a:p>
            <a:endParaRPr lang="en-GB" sz="2800" dirty="0" smtClean="0"/>
          </a:p>
          <a:p>
            <a:endParaRPr lang="en-GB" sz="2800" dirty="0"/>
          </a:p>
          <a:p>
            <a:endParaRPr lang="en-GB" sz="2800" dirty="0" smtClean="0"/>
          </a:p>
          <a:p>
            <a:endParaRPr lang="en-GB" sz="2800" dirty="0"/>
          </a:p>
          <a:p>
            <a:r>
              <a:rPr lang="en-GB" sz="2800" dirty="0" smtClean="0"/>
              <a:t>Development </a:t>
            </a:r>
            <a:r>
              <a:rPr lang="en-GB" sz="2800" dirty="0"/>
              <a:t>of </a:t>
            </a:r>
            <a:r>
              <a:rPr lang="en-GB" sz="2800" b="1" dirty="0"/>
              <a:t>pharmaceuticals can take years </a:t>
            </a:r>
            <a:r>
              <a:rPr lang="en-GB" sz="2800" dirty="0"/>
              <a:t>as they progress through different stages of testing until approval is achieved.</a:t>
            </a:r>
          </a:p>
        </p:txBody>
      </p:sp>
      <p:pic>
        <p:nvPicPr>
          <p:cNvPr id="3" name="Picture 2"/>
          <p:cNvPicPr>
            <a:picLocks noChangeAspect="1"/>
          </p:cNvPicPr>
          <p:nvPr/>
        </p:nvPicPr>
        <p:blipFill>
          <a:blip r:embed="rId2"/>
          <a:stretch>
            <a:fillRect/>
          </a:stretch>
        </p:blipFill>
        <p:spPr>
          <a:xfrm>
            <a:off x="3943945" y="419520"/>
            <a:ext cx="3846909" cy="640135"/>
          </a:xfrm>
          <a:prstGeom prst="rect">
            <a:avLst/>
          </a:prstGeom>
        </p:spPr>
      </p:pic>
      <p:pic>
        <p:nvPicPr>
          <p:cNvPr id="4" name="Picture 3"/>
          <p:cNvPicPr>
            <a:picLocks noChangeAspect="1"/>
          </p:cNvPicPr>
          <p:nvPr/>
        </p:nvPicPr>
        <p:blipFill>
          <a:blip r:embed="rId3"/>
          <a:stretch>
            <a:fillRect/>
          </a:stretch>
        </p:blipFill>
        <p:spPr>
          <a:xfrm>
            <a:off x="1925171" y="2737037"/>
            <a:ext cx="3581400" cy="1767728"/>
          </a:xfrm>
          <a:prstGeom prst="rect">
            <a:avLst/>
          </a:prstGeom>
        </p:spPr>
      </p:pic>
      <p:pic>
        <p:nvPicPr>
          <p:cNvPr id="5" name="Picture 4"/>
          <p:cNvPicPr>
            <a:picLocks noChangeAspect="1"/>
          </p:cNvPicPr>
          <p:nvPr/>
        </p:nvPicPr>
        <p:blipFill>
          <a:blip r:embed="rId4"/>
          <a:stretch>
            <a:fillRect/>
          </a:stretch>
        </p:blipFill>
        <p:spPr>
          <a:xfrm>
            <a:off x="6696636" y="2737037"/>
            <a:ext cx="3702984" cy="1752600"/>
          </a:xfrm>
          <a:prstGeom prst="rect">
            <a:avLst/>
          </a:prstGeom>
        </p:spPr>
      </p:pic>
    </p:spTree>
    <p:extLst>
      <p:ext uri="{BB962C8B-B14F-4D97-AF65-F5344CB8AC3E}">
        <p14:creationId xmlns:p14="http://schemas.microsoft.com/office/powerpoint/2010/main" val="331115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699" y="1264802"/>
            <a:ext cx="10329863" cy="4832092"/>
          </a:xfrm>
          <a:prstGeom prst="rect">
            <a:avLst/>
          </a:prstGeom>
        </p:spPr>
        <p:txBody>
          <a:bodyPr wrap="square">
            <a:spAutoFit/>
          </a:bodyPr>
          <a:lstStyle/>
          <a:p>
            <a:r>
              <a:rPr lang="en-GB" sz="2800" dirty="0"/>
              <a:t>It is important that businesses </a:t>
            </a:r>
            <a:r>
              <a:rPr lang="en-GB" sz="2800" b="1" dirty="0"/>
              <a:t>reduce the development time </a:t>
            </a:r>
            <a:r>
              <a:rPr lang="en-GB" sz="2800" dirty="0"/>
              <a:t>of new products. </a:t>
            </a:r>
            <a:r>
              <a:rPr lang="en-GB" sz="2800" b="1" dirty="0"/>
              <a:t>Shorter product life cycles </a:t>
            </a:r>
            <a:r>
              <a:rPr lang="en-GB" sz="2800" dirty="0"/>
              <a:t>are now the norm</a:t>
            </a:r>
            <a:r>
              <a:rPr lang="en-GB" sz="2800" b="1" dirty="0"/>
              <a:t>. </a:t>
            </a:r>
          </a:p>
          <a:p>
            <a:endParaRPr lang="en-GB" sz="2800" b="1" dirty="0"/>
          </a:p>
          <a:p>
            <a:endParaRPr lang="en-GB" sz="2800" b="1" dirty="0"/>
          </a:p>
          <a:p>
            <a:endParaRPr lang="en-GB" sz="2800" b="1" dirty="0"/>
          </a:p>
          <a:p>
            <a:endParaRPr lang="en-GB" sz="2800" b="1" dirty="0"/>
          </a:p>
          <a:p>
            <a:endParaRPr lang="en-GB" sz="2800" b="1" dirty="0"/>
          </a:p>
          <a:p>
            <a:r>
              <a:rPr lang="en-GB" sz="2800" dirty="0"/>
              <a:t>Prior to the turn of the century, with a few cosmetic adjustments, a </a:t>
            </a:r>
            <a:r>
              <a:rPr lang="en-GB" sz="2800" b="1" dirty="0"/>
              <a:t>car model could last a decade</a:t>
            </a:r>
            <a:r>
              <a:rPr lang="en-GB" sz="2800" dirty="0"/>
              <a:t>. Now, for motor manufacturers to stay competitive, a </a:t>
            </a:r>
            <a:r>
              <a:rPr lang="en-GB" sz="2800" b="1" dirty="0"/>
              <a:t>new model launch </a:t>
            </a:r>
            <a:r>
              <a:rPr lang="en-GB" sz="2800" dirty="0"/>
              <a:t>or major revamp of an existing model </a:t>
            </a:r>
            <a:r>
              <a:rPr lang="en-GB" sz="2800" b="1" dirty="0"/>
              <a:t>three times a decade is the norm. </a:t>
            </a:r>
          </a:p>
        </p:txBody>
      </p:sp>
      <p:pic>
        <p:nvPicPr>
          <p:cNvPr id="3" name="Picture 2"/>
          <p:cNvPicPr>
            <a:picLocks noChangeAspect="1"/>
          </p:cNvPicPr>
          <p:nvPr/>
        </p:nvPicPr>
        <p:blipFill>
          <a:blip r:embed="rId2"/>
          <a:stretch>
            <a:fillRect/>
          </a:stretch>
        </p:blipFill>
        <p:spPr>
          <a:xfrm>
            <a:off x="4043957" y="308582"/>
            <a:ext cx="3846909" cy="640135"/>
          </a:xfrm>
          <a:prstGeom prst="rect">
            <a:avLst/>
          </a:prstGeom>
        </p:spPr>
      </p:pic>
      <p:pic>
        <p:nvPicPr>
          <p:cNvPr id="4" name="Picture 3"/>
          <p:cNvPicPr>
            <a:picLocks noChangeAspect="1"/>
          </p:cNvPicPr>
          <p:nvPr/>
        </p:nvPicPr>
        <p:blipFill>
          <a:blip r:embed="rId3"/>
          <a:stretch>
            <a:fillRect/>
          </a:stretch>
        </p:blipFill>
        <p:spPr>
          <a:xfrm>
            <a:off x="1857375" y="2324100"/>
            <a:ext cx="2952151" cy="1905000"/>
          </a:xfrm>
          <a:prstGeom prst="rect">
            <a:avLst/>
          </a:prstGeom>
        </p:spPr>
      </p:pic>
      <p:pic>
        <p:nvPicPr>
          <p:cNvPr id="5" name="Picture 4"/>
          <p:cNvPicPr>
            <a:picLocks noChangeAspect="1"/>
          </p:cNvPicPr>
          <p:nvPr/>
        </p:nvPicPr>
        <p:blipFill>
          <a:blip r:embed="rId4"/>
          <a:stretch>
            <a:fillRect/>
          </a:stretch>
        </p:blipFill>
        <p:spPr>
          <a:xfrm>
            <a:off x="5967411" y="2324100"/>
            <a:ext cx="4233266" cy="1743075"/>
          </a:xfrm>
          <a:prstGeom prst="rect">
            <a:avLst/>
          </a:prstGeom>
        </p:spPr>
      </p:pic>
    </p:spTree>
    <p:extLst>
      <p:ext uri="{BB962C8B-B14F-4D97-AF65-F5344CB8AC3E}">
        <p14:creationId xmlns:p14="http://schemas.microsoft.com/office/powerpoint/2010/main" val="7318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3" y="1524298"/>
            <a:ext cx="9786938" cy="1384995"/>
          </a:xfrm>
          <a:prstGeom prst="rect">
            <a:avLst/>
          </a:prstGeom>
        </p:spPr>
        <p:txBody>
          <a:bodyPr wrap="square">
            <a:spAutoFit/>
          </a:bodyPr>
          <a:lstStyle/>
          <a:p>
            <a:r>
              <a:rPr lang="en-GB" sz="2800" dirty="0"/>
              <a:t>Development can </a:t>
            </a:r>
            <a:r>
              <a:rPr lang="en-GB" sz="2800" b="1" dirty="0">
                <a:solidFill>
                  <a:srgbClr val="FF0000"/>
                </a:solidFill>
              </a:rPr>
              <a:t>be phenomenally </a:t>
            </a:r>
            <a:r>
              <a:rPr lang="en-GB" sz="2800" b="1" dirty="0" smtClean="0">
                <a:solidFill>
                  <a:srgbClr val="FF0000"/>
                </a:solidFill>
              </a:rPr>
              <a:t>expensive (A04)</a:t>
            </a:r>
            <a:r>
              <a:rPr lang="en-GB" sz="2800" dirty="0" smtClean="0"/>
              <a:t>, </a:t>
            </a:r>
            <a:r>
              <a:rPr lang="en-GB" sz="2800" dirty="0"/>
              <a:t>costing hundreds of millions of pounds for car manufacturers, and even then </a:t>
            </a:r>
            <a:r>
              <a:rPr lang="en-GB" sz="2800" b="1" dirty="0">
                <a:solidFill>
                  <a:srgbClr val="FF0000"/>
                </a:solidFill>
              </a:rPr>
              <a:t>success is not </a:t>
            </a:r>
            <a:r>
              <a:rPr lang="en-GB" sz="2800" b="1" dirty="0" smtClean="0">
                <a:solidFill>
                  <a:srgbClr val="FF0000"/>
                </a:solidFill>
              </a:rPr>
              <a:t>guaranteed</a:t>
            </a:r>
            <a:r>
              <a:rPr lang="en-GB" sz="2800" b="1" dirty="0">
                <a:solidFill>
                  <a:srgbClr val="FF0000"/>
                </a:solidFill>
              </a:rPr>
              <a:t> </a:t>
            </a:r>
            <a:r>
              <a:rPr lang="en-GB" sz="2800" b="1" dirty="0" smtClean="0">
                <a:solidFill>
                  <a:srgbClr val="FF0000"/>
                </a:solidFill>
              </a:rPr>
              <a:t>(A04). </a:t>
            </a:r>
            <a:endParaRPr lang="en-GB" sz="2800" b="1" dirty="0">
              <a:solidFill>
                <a:srgbClr val="FF0000"/>
              </a:solidFill>
            </a:endParaRPr>
          </a:p>
        </p:txBody>
      </p:sp>
      <p:pic>
        <p:nvPicPr>
          <p:cNvPr id="3" name="Picture 2"/>
          <p:cNvPicPr>
            <a:picLocks noChangeAspect="1"/>
          </p:cNvPicPr>
          <p:nvPr/>
        </p:nvPicPr>
        <p:blipFill>
          <a:blip r:embed="rId2"/>
          <a:stretch>
            <a:fillRect/>
          </a:stretch>
        </p:blipFill>
        <p:spPr>
          <a:xfrm>
            <a:off x="3972520" y="522895"/>
            <a:ext cx="3846909" cy="640135"/>
          </a:xfrm>
          <a:prstGeom prst="rect">
            <a:avLst/>
          </a:prstGeom>
        </p:spPr>
      </p:pic>
      <p:pic>
        <p:nvPicPr>
          <p:cNvPr id="4" name="Picture 3"/>
          <p:cNvPicPr>
            <a:picLocks noChangeAspect="1"/>
          </p:cNvPicPr>
          <p:nvPr/>
        </p:nvPicPr>
        <p:blipFill>
          <a:blip r:embed="rId3"/>
          <a:stretch>
            <a:fillRect/>
          </a:stretch>
        </p:blipFill>
        <p:spPr>
          <a:xfrm>
            <a:off x="643440" y="3443289"/>
            <a:ext cx="5495421" cy="1933574"/>
          </a:xfrm>
          <a:prstGeom prst="rect">
            <a:avLst/>
          </a:prstGeom>
        </p:spPr>
      </p:pic>
      <p:pic>
        <p:nvPicPr>
          <p:cNvPr id="5" name="Picture 4"/>
          <p:cNvPicPr>
            <a:picLocks noChangeAspect="1"/>
          </p:cNvPicPr>
          <p:nvPr/>
        </p:nvPicPr>
        <p:blipFill>
          <a:blip r:embed="rId4"/>
          <a:stretch>
            <a:fillRect/>
          </a:stretch>
        </p:blipFill>
        <p:spPr>
          <a:xfrm>
            <a:off x="6647185" y="3114675"/>
            <a:ext cx="4068441" cy="3047404"/>
          </a:xfrm>
          <a:prstGeom prst="rect">
            <a:avLst/>
          </a:prstGeom>
        </p:spPr>
      </p:pic>
    </p:spTree>
    <p:extLst>
      <p:ext uri="{BB962C8B-B14F-4D97-AF65-F5344CB8AC3E}">
        <p14:creationId xmlns:p14="http://schemas.microsoft.com/office/powerpoint/2010/main" val="51093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611" y="1864161"/>
            <a:ext cx="9720823" cy="3970318"/>
          </a:xfrm>
          <a:prstGeom prst="rect">
            <a:avLst/>
          </a:prstGeom>
        </p:spPr>
        <p:txBody>
          <a:bodyPr wrap="square">
            <a:spAutoFit/>
          </a:bodyPr>
          <a:lstStyle/>
          <a:p>
            <a:r>
              <a:rPr lang="en-GB" sz="2800" dirty="0"/>
              <a:t>1. Identification of problem </a:t>
            </a:r>
          </a:p>
          <a:p>
            <a:r>
              <a:rPr lang="en-GB" sz="2800" dirty="0"/>
              <a:t>2. Research </a:t>
            </a:r>
          </a:p>
          <a:p>
            <a:endParaRPr lang="en-GB" sz="2800" dirty="0"/>
          </a:p>
          <a:p>
            <a:r>
              <a:rPr lang="en-GB" sz="2800" dirty="0"/>
              <a:t>3. Development of ideas and solutions </a:t>
            </a:r>
            <a:r>
              <a:rPr lang="en-GB" sz="2800" dirty="0" smtClean="0"/>
              <a:t>to solve </a:t>
            </a:r>
            <a:r>
              <a:rPr lang="en-GB" sz="2800" dirty="0"/>
              <a:t>the problem </a:t>
            </a:r>
          </a:p>
          <a:p>
            <a:r>
              <a:rPr lang="en-GB" sz="2800" dirty="0"/>
              <a:t>4. Development of prototypes </a:t>
            </a:r>
          </a:p>
          <a:p>
            <a:endParaRPr lang="en-GB" sz="2800" dirty="0"/>
          </a:p>
          <a:p>
            <a:r>
              <a:rPr lang="en-GB" sz="2800" dirty="0"/>
              <a:t>5. Final design </a:t>
            </a:r>
          </a:p>
          <a:p>
            <a:r>
              <a:rPr lang="en-GB" sz="2800" dirty="0"/>
              <a:t>6. Testing </a:t>
            </a:r>
          </a:p>
          <a:p>
            <a:r>
              <a:rPr lang="en-GB" sz="2800" dirty="0"/>
              <a:t>7. Manufacturing and launch. </a:t>
            </a:r>
          </a:p>
        </p:txBody>
      </p:sp>
      <p:sp>
        <p:nvSpPr>
          <p:cNvPr id="3" name="Rectangle 2"/>
          <p:cNvSpPr/>
          <p:nvPr/>
        </p:nvSpPr>
        <p:spPr>
          <a:xfrm>
            <a:off x="2354205" y="0"/>
            <a:ext cx="7083541"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product design and </a:t>
            </a:r>
          </a:p>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development process</a:t>
            </a:r>
          </a:p>
        </p:txBody>
      </p:sp>
      <p:pic>
        <p:nvPicPr>
          <p:cNvPr id="4" name="Picture 3"/>
          <p:cNvPicPr>
            <a:picLocks noChangeAspect="1"/>
          </p:cNvPicPr>
          <p:nvPr/>
        </p:nvPicPr>
        <p:blipFill>
          <a:blip r:embed="rId2"/>
          <a:stretch>
            <a:fillRect/>
          </a:stretch>
        </p:blipFill>
        <p:spPr>
          <a:xfrm>
            <a:off x="7181205" y="3849320"/>
            <a:ext cx="3630229" cy="2539743"/>
          </a:xfrm>
          <a:prstGeom prst="rect">
            <a:avLst/>
          </a:prstGeom>
        </p:spPr>
      </p:pic>
    </p:spTree>
    <p:extLst>
      <p:ext uri="{BB962C8B-B14F-4D97-AF65-F5344CB8AC3E}">
        <p14:creationId xmlns:p14="http://schemas.microsoft.com/office/powerpoint/2010/main" val="284473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5418" y="1290250"/>
            <a:ext cx="9729788" cy="3539430"/>
          </a:xfrm>
          <a:prstGeom prst="rect">
            <a:avLst/>
          </a:prstGeom>
        </p:spPr>
        <p:txBody>
          <a:bodyPr wrap="square">
            <a:spAutoFit/>
          </a:bodyPr>
          <a:lstStyle/>
          <a:p>
            <a:pPr marL="285750" indent="-285750">
              <a:buFont typeface="Arial" panose="020B0604020202020204" pitchFamily="34" charset="0"/>
              <a:buChar char="•"/>
            </a:pPr>
            <a:r>
              <a:rPr lang="en-GB" sz="2800" dirty="0"/>
              <a:t>Reduction in costs and </a:t>
            </a:r>
            <a:r>
              <a:rPr lang="en-GB" sz="2800" b="1" dirty="0"/>
              <a:t>improves the company's image</a:t>
            </a:r>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r>
              <a:rPr lang="en-GB" sz="2800" b="1" dirty="0"/>
              <a:t>Improves the working environment </a:t>
            </a:r>
            <a:r>
              <a:rPr lang="en-GB" sz="2800" dirty="0"/>
              <a:t>– making it safer and cleaner</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b="1" dirty="0">
                <a:solidFill>
                  <a:srgbClr val="FF0000"/>
                </a:solidFill>
              </a:rPr>
              <a:t>Beneﬁts consumers </a:t>
            </a:r>
            <a:r>
              <a:rPr lang="en-GB" sz="2800" dirty="0"/>
              <a:t>with a greater variety of goods and services</a:t>
            </a:r>
          </a:p>
          <a:p>
            <a:endParaRPr lang="en-GB" sz="2800" dirty="0"/>
          </a:p>
          <a:p>
            <a:pPr marL="285750" indent="-285750">
              <a:buFont typeface="Arial" panose="020B0604020202020204" pitchFamily="34" charset="0"/>
              <a:buChar char="•"/>
            </a:pPr>
            <a:r>
              <a:rPr lang="en-GB" sz="2800" dirty="0"/>
              <a:t>Launch new products in order to </a:t>
            </a:r>
            <a:r>
              <a:rPr lang="en-GB" sz="2800" b="1" dirty="0">
                <a:solidFill>
                  <a:srgbClr val="FF0000"/>
                </a:solidFill>
              </a:rPr>
              <a:t>gain a competitive edge</a:t>
            </a:r>
          </a:p>
        </p:txBody>
      </p:sp>
      <p:sp>
        <p:nvSpPr>
          <p:cNvPr id="3" name="Rectangle 2"/>
          <p:cNvSpPr/>
          <p:nvPr/>
        </p:nvSpPr>
        <p:spPr>
          <a:xfrm>
            <a:off x="2696422" y="185692"/>
            <a:ext cx="647138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Benefits of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R&amp;D (A04)</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927379" y="5192136"/>
            <a:ext cx="5505449" cy="1419225"/>
          </a:xfrm>
          <a:prstGeom prst="rect">
            <a:avLst/>
          </a:prstGeom>
        </p:spPr>
      </p:pic>
    </p:spTree>
    <p:extLst>
      <p:ext uri="{BB962C8B-B14F-4D97-AF65-F5344CB8AC3E}">
        <p14:creationId xmlns:p14="http://schemas.microsoft.com/office/powerpoint/2010/main" val="3209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3" y="1409731"/>
            <a:ext cx="10144125" cy="5109091"/>
          </a:xfrm>
          <a:prstGeom prst="rect">
            <a:avLst/>
          </a:prstGeom>
        </p:spPr>
        <p:txBody>
          <a:bodyPr wrap="square">
            <a:spAutoFit/>
          </a:bodyPr>
          <a:lstStyle/>
          <a:p>
            <a:r>
              <a:rPr lang="en-GB" sz="2800" dirty="0"/>
              <a:t>Research and development is needed by businesses because in most markets there is a </a:t>
            </a:r>
            <a:r>
              <a:rPr lang="en-GB" sz="2800" b="1" dirty="0"/>
              <a:t>constant requirement for invention and innovation to keep up with competition </a:t>
            </a:r>
            <a:r>
              <a:rPr lang="en-GB" sz="2800" dirty="0"/>
              <a:t>and attract customers.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New products are required not only for a business to grow, but also to survive. </a:t>
            </a:r>
          </a:p>
          <a:p>
            <a:endParaRPr lang="en-GB" dirty="0"/>
          </a:p>
        </p:txBody>
      </p:sp>
      <p:sp>
        <p:nvSpPr>
          <p:cNvPr id="3" name="Rectangle 2"/>
          <p:cNvSpPr/>
          <p:nvPr/>
        </p:nvSpPr>
        <p:spPr>
          <a:xfrm>
            <a:off x="2007977" y="295573"/>
            <a:ext cx="81474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 and development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007977" y="3072558"/>
            <a:ext cx="3381375" cy="1352550"/>
          </a:xfrm>
          <a:prstGeom prst="rect">
            <a:avLst/>
          </a:prstGeom>
        </p:spPr>
      </p:pic>
      <p:pic>
        <p:nvPicPr>
          <p:cNvPr id="5" name="Picture 4"/>
          <p:cNvPicPr>
            <a:picLocks noChangeAspect="1"/>
          </p:cNvPicPr>
          <p:nvPr/>
        </p:nvPicPr>
        <p:blipFill>
          <a:blip r:embed="rId3"/>
          <a:stretch>
            <a:fillRect/>
          </a:stretch>
        </p:blipFill>
        <p:spPr>
          <a:xfrm>
            <a:off x="7243762" y="3072558"/>
            <a:ext cx="2057400" cy="1745417"/>
          </a:xfrm>
          <a:prstGeom prst="rect">
            <a:avLst/>
          </a:prstGeom>
        </p:spPr>
      </p:pic>
    </p:spTree>
    <p:extLst>
      <p:ext uri="{BB962C8B-B14F-4D97-AF65-F5344CB8AC3E}">
        <p14:creationId xmlns:p14="http://schemas.microsoft.com/office/powerpoint/2010/main" val="401350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706" y="1298913"/>
            <a:ext cx="9102236" cy="5262979"/>
          </a:xfrm>
          <a:prstGeom prst="rect">
            <a:avLst/>
          </a:prstGeom>
        </p:spPr>
        <p:txBody>
          <a:bodyPr wrap="square">
            <a:spAutoFit/>
          </a:bodyPr>
          <a:lstStyle/>
          <a:p>
            <a:r>
              <a:rPr lang="en-GB" sz="2800" dirty="0"/>
              <a:t>It is often the case, however, that </a:t>
            </a:r>
            <a:r>
              <a:rPr lang="en-GB" sz="2800" b="1" dirty="0"/>
              <a:t>other businesses can wait for others to take the </a:t>
            </a:r>
            <a:r>
              <a:rPr lang="en-GB" sz="2800" b="1" dirty="0" smtClean="0"/>
              <a:t>risk (Samsung) </a:t>
            </a:r>
            <a:r>
              <a:rPr lang="en-GB" sz="2800" dirty="0"/>
              <a:t>of launching new products or technologies and then move into the market </a:t>
            </a:r>
            <a:r>
              <a:rPr lang="en-GB" sz="2800" dirty="0" smtClean="0"/>
              <a:t>once </a:t>
            </a:r>
            <a:r>
              <a:rPr lang="en-GB" sz="2800" dirty="0"/>
              <a:t>an idea has been proven. </a:t>
            </a:r>
          </a:p>
          <a:p>
            <a:endParaRPr lang="en-GB" sz="2800" dirty="0"/>
          </a:p>
          <a:p>
            <a:endParaRPr lang="en-GB" sz="2800" dirty="0"/>
          </a:p>
          <a:p>
            <a:endParaRPr lang="en-GB" sz="2800" dirty="0"/>
          </a:p>
          <a:p>
            <a:endParaRPr lang="en-GB" sz="2800" dirty="0"/>
          </a:p>
          <a:p>
            <a:endParaRPr lang="en-GB" sz="2800" dirty="0"/>
          </a:p>
          <a:p>
            <a:r>
              <a:rPr lang="en-GB" sz="2800" dirty="0"/>
              <a:t>The expression, </a:t>
            </a:r>
            <a:r>
              <a:rPr lang="en-GB" sz="2800" b="1" dirty="0"/>
              <a:t>‘</a:t>
            </a:r>
            <a:r>
              <a:rPr lang="en-GB" sz="2800" b="1" dirty="0">
                <a:solidFill>
                  <a:srgbClr val="FF0000"/>
                </a:solidFill>
              </a:rPr>
              <a:t>it is the second mouse that gets the cheese’, </a:t>
            </a:r>
            <a:r>
              <a:rPr lang="en-GB" sz="2800" dirty="0"/>
              <a:t>is one that is worth remembering and copycat behaviour is often well rewarded.</a:t>
            </a:r>
          </a:p>
        </p:txBody>
      </p:sp>
      <p:pic>
        <p:nvPicPr>
          <p:cNvPr id="3" name="Picture 2"/>
          <p:cNvPicPr>
            <a:picLocks noChangeAspect="1"/>
          </p:cNvPicPr>
          <p:nvPr/>
        </p:nvPicPr>
        <p:blipFill>
          <a:blip r:embed="rId2"/>
          <a:stretch>
            <a:fillRect/>
          </a:stretch>
        </p:blipFill>
        <p:spPr>
          <a:xfrm>
            <a:off x="1970577" y="480032"/>
            <a:ext cx="7736495" cy="640135"/>
          </a:xfrm>
          <a:prstGeom prst="rect">
            <a:avLst/>
          </a:prstGeom>
        </p:spPr>
      </p:pic>
      <p:pic>
        <p:nvPicPr>
          <p:cNvPr id="4" name="Picture 3"/>
          <p:cNvPicPr>
            <a:picLocks noChangeAspect="1"/>
          </p:cNvPicPr>
          <p:nvPr/>
        </p:nvPicPr>
        <p:blipFill>
          <a:blip r:embed="rId3"/>
          <a:stretch>
            <a:fillRect/>
          </a:stretch>
        </p:blipFill>
        <p:spPr>
          <a:xfrm>
            <a:off x="6062809" y="2757487"/>
            <a:ext cx="5472363" cy="2043113"/>
          </a:xfrm>
          <a:prstGeom prst="rect">
            <a:avLst/>
          </a:prstGeom>
        </p:spPr>
      </p:pic>
      <p:pic>
        <p:nvPicPr>
          <p:cNvPr id="5" name="Picture 4"/>
          <p:cNvPicPr>
            <a:picLocks noChangeAspect="1"/>
          </p:cNvPicPr>
          <p:nvPr/>
        </p:nvPicPr>
        <p:blipFill>
          <a:blip r:embed="rId4"/>
          <a:stretch>
            <a:fillRect/>
          </a:stretch>
        </p:blipFill>
        <p:spPr>
          <a:xfrm>
            <a:off x="2218624" y="3314700"/>
            <a:ext cx="3067050" cy="1485900"/>
          </a:xfrm>
          <a:prstGeom prst="rect">
            <a:avLst/>
          </a:prstGeom>
        </p:spPr>
      </p:pic>
    </p:spTree>
    <p:extLst>
      <p:ext uri="{BB962C8B-B14F-4D97-AF65-F5344CB8AC3E}">
        <p14:creationId xmlns:p14="http://schemas.microsoft.com/office/powerpoint/2010/main" val="360125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3068" y="1380261"/>
            <a:ext cx="9639301" cy="4832092"/>
          </a:xfrm>
          <a:prstGeom prst="rect">
            <a:avLst/>
          </a:prstGeom>
        </p:spPr>
        <p:txBody>
          <a:bodyPr wrap="square">
            <a:spAutoFit/>
          </a:bodyPr>
          <a:lstStyle/>
          <a:p>
            <a:r>
              <a:rPr lang="en-GB" sz="2800" dirty="0"/>
              <a:t>For </a:t>
            </a:r>
            <a:r>
              <a:rPr lang="en-GB" sz="2800" b="1" dirty="0"/>
              <a:t>pharmaceutical, aircraft and electronics companies </a:t>
            </a:r>
            <a:r>
              <a:rPr lang="en-GB" sz="2800" dirty="0"/>
              <a:t>R&amp;D is their lifeblood – without new products they will die.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This is because their </a:t>
            </a:r>
            <a:r>
              <a:rPr lang="en-GB" sz="2800" b="1" dirty="0"/>
              <a:t>existing products are guaranteed to be redundant </a:t>
            </a:r>
            <a:r>
              <a:rPr lang="en-GB" sz="2800" dirty="0"/>
              <a:t>within a relatively small number of years as customers demand new and improved versions.</a:t>
            </a:r>
          </a:p>
        </p:txBody>
      </p:sp>
      <p:sp>
        <p:nvSpPr>
          <p:cNvPr id="3" name="Rectangle 2"/>
          <p:cNvSpPr/>
          <p:nvPr/>
        </p:nvSpPr>
        <p:spPr>
          <a:xfrm>
            <a:off x="353438" y="195560"/>
            <a:ext cx="1183856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Which type of companies rely on R&amp;D?</a:t>
            </a:r>
          </a:p>
        </p:txBody>
      </p:sp>
      <p:pic>
        <p:nvPicPr>
          <p:cNvPr id="5" name="Picture 4"/>
          <p:cNvPicPr>
            <a:picLocks noChangeAspect="1"/>
          </p:cNvPicPr>
          <p:nvPr/>
        </p:nvPicPr>
        <p:blipFill>
          <a:blip r:embed="rId2"/>
          <a:stretch>
            <a:fillRect/>
          </a:stretch>
        </p:blipFill>
        <p:spPr>
          <a:xfrm>
            <a:off x="5625018" y="2728007"/>
            <a:ext cx="2085974" cy="1562467"/>
          </a:xfrm>
          <a:prstGeom prst="rect">
            <a:avLst/>
          </a:prstGeom>
        </p:spPr>
      </p:pic>
      <p:pic>
        <p:nvPicPr>
          <p:cNvPr id="7" name="Picture 6"/>
          <p:cNvPicPr>
            <a:picLocks noChangeAspect="1"/>
          </p:cNvPicPr>
          <p:nvPr/>
        </p:nvPicPr>
        <p:blipFill>
          <a:blip r:embed="rId3"/>
          <a:stretch>
            <a:fillRect/>
          </a:stretch>
        </p:blipFill>
        <p:spPr>
          <a:xfrm>
            <a:off x="9488949" y="2137641"/>
            <a:ext cx="1308145" cy="2152833"/>
          </a:xfrm>
          <a:prstGeom prst="rect">
            <a:avLst/>
          </a:prstGeom>
        </p:spPr>
      </p:pic>
      <p:pic>
        <p:nvPicPr>
          <p:cNvPr id="8" name="Picture 7"/>
          <p:cNvPicPr>
            <a:picLocks noChangeAspect="1"/>
          </p:cNvPicPr>
          <p:nvPr/>
        </p:nvPicPr>
        <p:blipFill>
          <a:blip r:embed="rId4"/>
          <a:stretch>
            <a:fillRect/>
          </a:stretch>
        </p:blipFill>
        <p:spPr>
          <a:xfrm>
            <a:off x="956160" y="2709324"/>
            <a:ext cx="3654446" cy="1581150"/>
          </a:xfrm>
          <a:prstGeom prst="rect">
            <a:avLst/>
          </a:prstGeom>
        </p:spPr>
      </p:pic>
    </p:spTree>
    <p:extLst>
      <p:ext uri="{BB962C8B-B14F-4D97-AF65-F5344CB8AC3E}">
        <p14:creationId xmlns:p14="http://schemas.microsoft.com/office/powerpoint/2010/main" val="267564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1374726"/>
            <a:ext cx="10401782" cy="4832092"/>
          </a:xfrm>
          <a:prstGeom prst="rect">
            <a:avLst/>
          </a:prstGeom>
        </p:spPr>
        <p:txBody>
          <a:bodyPr wrap="square">
            <a:spAutoFit/>
          </a:bodyPr>
          <a:lstStyle/>
          <a:p>
            <a:r>
              <a:rPr lang="en-GB" sz="2800" dirty="0"/>
              <a:t>For a second group, which include </a:t>
            </a:r>
            <a:r>
              <a:rPr lang="en-GB" sz="2800" b="1" dirty="0"/>
              <a:t>car manufacturers </a:t>
            </a:r>
            <a:r>
              <a:rPr lang="en-GB" sz="2800" dirty="0"/>
              <a:t>and the </a:t>
            </a:r>
            <a:r>
              <a:rPr lang="en-GB" sz="2800" b="1" dirty="0"/>
              <a:t>construction industry, </a:t>
            </a:r>
            <a:r>
              <a:rPr lang="en-GB" sz="2800" dirty="0"/>
              <a:t>R&amp;D has an important role to play, but in these industries there can be an </a:t>
            </a:r>
            <a:r>
              <a:rPr lang="en-GB" sz="2800" b="1" dirty="0"/>
              <a:t>element of waiting to see what the competition are up to. </a:t>
            </a:r>
          </a:p>
          <a:p>
            <a:endParaRPr lang="en-GB" sz="2800" dirty="0"/>
          </a:p>
          <a:p>
            <a:endParaRPr lang="en-GB" sz="2800" dirty="0"/>
          </a:p>
          <a:p>
            <a:endParaRPr lang="en-GB" sz="2800" dirty="0"/>
          </a:p>
          <a:p>
            <a:r>
              <a:rPr lang="en-GB" sz="2800" dirty="0"/>
              <a:t>For example, it was only with the launch of the </a:t>
            </a:r>
            <a:r>
              <a:rPr lang="en-GB" sz="2800" b="1" dirty="0"/>
              <a:t>first successful SUV (Sports Utility Vehicle)</a:t>
            </a:r>
            <a:r>
              <a:rPr lang="en-GB" sz="2800" dirty="0"/>
              <a:t> that design departments in major motor companies throughout the world suddenly became covered in drawings of the </a:t>
            </a:r>
            <a:r>
              <a:rPr lang="en-GB" sz="2800" b="1" dirty="0"/>
              <a:t>Qashqai, Duster, </a:t>
            </a:r>
            <a:r>
              <a:rPr lang="en-GB" sz="2800" b="1" dirty="0" err="1"/>
              <a:t>Evoque</a:t>
            </a:r>
            <a:r>
              <a:rPr lang="en-GB" sz="2800" dirty="0"/>
              <a:t> and the like.</a:t>
            </a:r>
          </a:p>
        </p:txBody>
      </p:sp>
      <p:pic>
        <p:nvPicPr>
          <p:cNvPr id="3" name="Picture 2"/>
          <p:cNvPicPr>
            <a:picLocks noChangeAspect="1"/>
          </p:cNvPicPr>
          <p:nvPr/>
        </p:nvPicPr>
        <p:blipFill>
          <a:blip r:embed="rId2"/>
          <a:stretch>
            <a:fillRect/>
          </a:stretch>
        </p:blipFill>
        <p:spPr>
          <a:xfrm>
            <a:off x="375756" y="462696"/>
            <a:ext cx="11126164" cy="646232"/>
          </a:xfrm>
          <a:prstGeom prst="rect">
            <a:avLst/>
          </a:prstGeom>
        </p:spPr>
      </p:pic>
      <p:pic>
        <p:nvPicPr>
          <p:cNvPr id="5" name="Picture 4"/>
          <p:cNvPicPr>
            <a:picLocks noChangeAspect="1"/>
          </p:cNvPicPr>
          <p:nvPr/>
        </p:nvPicPr>
        <p:blipFill>
          <a:blip r:embed="rId3"/>
          <a:stretch>
            <a:fillRect/>
          </a:stretch>
        </p:blipFill>
        <p:spPr>
          <a:xfrm>
            <a:off x="4823476" y="2857500"/>
            <a:ext cx="1824974" cy="1214437"/>
          </a:xfrm>
          <a:prstGeom prst="rect">
            <a:avLst/>
          </a:prstGeom>
        </p:spPr>
      </p:pic>
      <p:pic>
        <p:nvPicPr>
          <p:cNvPr id="6" name="Picture 5"/>
          <p:cNvPicPr>
            <a:picLocks noChangeAspect="1"/>
          </p:cNvPicPr>
          <p:nvPr/>
        </p:nvPicPr>
        <p:blipFill>
          <a:blip r:embed="rId4"/>
          <a:stretch>
            <a:fillRect/>
          </a:stretch>
        </p:blipFill>
        <p:spPr>
          <a:xfrm>
            <a:off x="7839964" y="2857500"/>
            <a:ext cx="2051748" cy="1278730"/>
          </a:xfrm>
          <a:prstGeom prst="rect">
            <a:avLst/>
          </a:prstGeom>
        </p:spPr>
      </p:pic>
    </p:spTree>
    <p:extLst>
      <p:ext uri="{BB962C8B-B14F-4D97-AF65-F5344CB8AC3E}">
        <p14:creationId xmlns:p14="http://schemas.microsoft.com/office/powerpoint/2010/main" val="272489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919" y="1405795"/>
            <a:ext cx="9296882" cy="2246769"/>
          </a:xfrm>
          <a:prstGeom prst="rect">
            <a:avLst/>
          </a:prstGeom>
        </p:spPr>
        <p:txBody>
          <a:bodyPr wrap="square">
            <a:spAutoFit/>
          </a:bodyPr>
          <a:lstStyle/>
          <a:p>
            <a:r>
              <a:rPr lang="en-GB" sz="2800" dirty="0"/>
              <a:t>For a third group R&amp;D can take a back seat – instead </a:t>
            </a:r>
            <a:r>
              <a:rPr lang="en-GB" sz="2800" b="1" dirty="0"/>
              <a:t>marketing comes to the fore</a:t>
            </a:r>
            <a:r>
              <a:rPr lang="en-GB" sz="2800" dirty="0"/>
              <a:t>. This group of industries includes </a:t>
            </a:r>
            <a:r>
              <a:rPr lang="en-GB" sz="2800" b="1" dirty="0"/>
              <a:t>retailers</a:t>
            </a:r>
            <a:r>
              <a:rPr lang="en-GB" sz="2800" dirty="0"/>
              <a:t>, who often just borrow ideas from each other.</a:t>
            </a:r>
          </a:p>
          <a:p>
            <a:endParaRPr lang="en-GB" sz="2800" dirty="0"/>
          </a:p>
          <a:p>
            <a:r>
              <a:rPr lang="en-GB" sz="2800" dirty="0"/>
              <a:t>E.G – </a:t>
            </a:r>
            <a:r>
              <a:rPr lang="en-GB" sz="2800" dirty="0" smtClean="0"/>
              <a:t>Club card, </a:t>
            </a:r>
            <a:r>
              <a:rPr lang="en-GB" sz="2800" dirty="0"/>
              <a:t>self scan checkouts </a:t>
            </a:r>
            <a:r>
              <a:rPr lang="en-GB" sz="2800" dirty="0" smtClean="0"/>
              <a:t>etc. </a:t>
            </a:r>
            <a:endParaRPr lang="en-GB" sz="2800" dirty="0"/>
          </a:p>
        </p:txBody>
      </p:sp>
      <p:pic>
        <p:nvPicPr>
          <p:cNvPr id="3" name="Picture 2"/>
          <p:cNvPicPr>
            <a:picLocks noChangeAspect="1"/>
          </p:cNvPicPr>
          <p:nvPr/>
        </p:nvPicPr>
        <p:blipFill>
          <a:blip r:embed="rId2"/>
          <a:stretch>
            <a:fillRect/>
          </a:stretch>
        </p:blipFill>
        <p:spPr>
          <a:xfrm>
            <a:off x="532918" y="591284"/>
            <a:ext cx="11126164" cy="646232"/>
          </a:xfrm>
          <a:prstGeom prst="rect">
            <a:avLst/>
          </a:prstGeom>
        </p:spPr>
      </p:pic>
      <p:pic>
        <p:nvPicPr>
          <p:cNvPr id="4" name="Picture 3"/>
          <p:cNvPicPr>
            <a:picLocks noChangeAspect="1"/>
          </p:cNvPicPr>
          <p:nvPr/>
        </p:nvPicPr>
        <p:blipFill>
          <a:blip r:embed="rId3"/>
          <a:stretch>
            <a:fillRect/>
          </a:stretch>
        </p:blipFill>
        <p:spPr>
          <a:xfrm>
            <a:off x="7486651" y="3429198"/>
            <a:ext cx="3905250" cy="2343150"/>
          </a:xfrm>
          <a:prstGeom prst="rect">
            <a:avLst/>
          </a:prstGeom>
        </p:spPr>
      </p:pic>
      <p:pic>
        <p:nvPicPr>
          <p:cNvPr id="5" name="Picture 4"/>
          <p:cNvPicPr>
            <a:picLocks noChangeAspect="1"/>
          </p:cNvPicPr>
          <p:nvPr/>
        </p:nvPicPr>
        <p:blipFill>
          <a:blip r:embed="rId4"/>
          <a:stretch>
            <a:fillRect/>
          </a:stretch>
        </p:blipFill>
        <p:spPr>
          <a:xfrm>
            <a:off x="1432525" y="4050095"/>
            <a:ext cx="4933016" cy="2320170"/>
          </a:xfrm>
          <a:prstGeom prst="rect">
            <a:avLst/>
          </a:prstGeom>
        </p:spPr>
      </p:pic>
    </p:spTree>
    <p:extLst>
      <p:ext uri="{BB962C8B-B14F-4D97-AF65-F5344CB8AC3E}">
        <p14:creationId xmlns:p14="http://schemas.microsoft.com/office/powerpoint/2010/main" val="42379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3364" y="264476"/>
            <a:ext cx="303640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1570891" y="1340108"/>
            <a:ext cx="5613011" cy="4832092"/>
          </a:xfrm>
          <a:prstGeom prst="rect">
            <a:avLst/>
          </a:prstGeom>
          <a:noFill/>
        </p:spPr>
        <p:txBody>
          <a:bodyPr wrap="none" rtlCol="0">
            <a:spAutoFit/>
          </a:bodyPr>
          <a:lstStyle/>
          <a:p>
            <a:r>
              <a:rPr lang="en-GB" sz="2800" b="1" u="sng" dirty="0" smtClean="0"/>
              <a:t>Task: </a:t>
            </a:r>
          </a:p>
          <a:p>
            <a:endParaRPr lang="en-GB" sz="2800" i="1" dirty="0"/>
          </a:p>
          <a:p>
            <a:r>
              <a:rPr lang="en-GB" sz="2800" i="1" dirty="0" smtClean="0"/>
              <a:t>A3 paper and pens. </a:t>
            </a:r>
          </a:p>
          <a:p>
            <a:endParaRPr lang="en-GB" sz="2800" dirty="0"/>
          </a:p>
          <a:p>
            <a:r>
              <a:rPr lang="en-GB" sz="2800" dirty="0" smtClean="0"/>
              <a:t>What is Research and Development? </a:t>
            </a:r>
          </a:p>
          <a:p>
            <a:endParaRPr lang="en-GB" sz="2800" dirty="0"/>
          </a:p>
          <a:p>
            <a:r>
              <a:rPr lang="en-GB" sz="2800" dirty="0" smtClean="0"/>
              <a:t>Why is it important to businesses? </a:t>
            </a:r>
          </a:p>
          <a:p>
            <a:endParaRPr lang="en-GB" sz="2800" dirty="0" smtClean="0"/>
          </a:p>
          <a:p>
            <a:endParaRPr lang="en-GB" sz="2800" b="1" dirty="0" smtClean="0"/>
          </a:p>
          <a:p>
            <a:endParaRPr lang="en-GB" sz="2800" b="1" dirty="0"/>
          </a:p>
          <a:p>
            <a:r>
              <a:rPr lang="en-GB" sz="2800" b="1" dirty="0" smtClean="0"/>
              <a:t>Time: 10 mins</a:t>
            </a:r>
            <a:endParaRPr lang="en-GB" sz="2800" b="1" dirty="0"/>
          </a:p>
        </p:txBody>
      </p:sp>
      <p:pic>
        <p:nvPicPr>
          <p:cNvPr id="6" name="Picture 5"/>
          <p:cNvPicPr>
            <a:picLocks noChangeAspect="1"/>
          </p:cNvPicPr>
          <p:nvPr/>
        </p:nvPicPr>
        <p:blipFill>
          <a:blip r:embed="rId2"/>
          <a:stretch>
            <a:fillRect/>
          </a:stretch>
        </p:blipFill>
        <p:spPr>
          <a:xfrm>
            <a:off x="7657320" y="1795035"/>
            <a:ext cx="3493311" cy="1304657"/>
          </a:xfrm>
          <a:prstGeom prst="rect">
            <a:avLst/>
          </a:prstGeom>
        </p:spPr>
      </p:pic>
      <p:pic>
        <p:nvPicPr>
          <p:cNvPr id="7" name="Picture 6"/>
          <p:cNvPicPr>
            <a:picLocks noChangeAspect="1"/>
          </p:cNvPicPr>
          <p:nvPr/>
        </p:nvPicPr>
        <p:blipFill>
          <a:blip r:embed="rId3"/>
          <a:stretch>
            <a:fillRect/>
          </a:stretch>
        </p:blipFill>
        <p:spPr>
          <a:xfrm>
            <a:off x="7490246" y="3943671"/>
            <a:ext cx="2859272" cy="1902117"/>
          </a:xfrm>
          <a:prstGeom prst="rect">
            <a:avLst/>
          </a:prstGeom>
        </p:spPr>
      </p:pic>
    </p:spTree>
    <p:extLst>
      <p:ext uri="{BB962C8B-B14F-4D97-AF65-F5344CB8AC3E}">
        <p14:creationId xmlns:p14="http://schemas.microsoft.com/office/powerpoint/2010/main" val="329324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88" y="1480276"/>
            <a:ext cx="9672638" cy="4832092"/>
          </a:xfrm>
          <a:prstGeom prst="rect">
            <a:avLst/>
          </a:prstGeom>
        </p:spPr>
        <p:txBody>
          <a:bodyPr wrap="square">
            <a:spAutoFit/>
          </a:bodyPr>
          <a:lstStyle/>
          <a:p>
            <a:r>
              <a:rPr lang="en-GB" sz="2800" b="1" dirty="0"/>
              <a:t>In the past Britain had been a world leader in research.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One study showed that of all the inventions and resulting products of the last </a:t>
            </a:r>
            <a:r>
              <a:rPr lang="en-GB" sz="2800" b="1" dirty="0"/>
              <a:t>60 years </a:t>
            </a:r>
            <a:r>
              <a:rPr lang="en-GB" sz="2800" dirty="0"/>
              <a:t>that had a major effect on people’s lifestyles, over 5</a:t>
            </a:r>
            <a:r>
              <a:rPr lang="en-GB" sz="2800" b="1" dirty="0"/>
              <a:t>0% were originally conceived by British businesses</a:t>
            </a:r>
            <a:r>
              <a:rPr lang="en-GB" sz="2800" dirty="0"/>
              <a:t>, British </a:t>
            </a:r>
            <a:r>
              <a:rPr lang="en-GB" sz="2800" b="1" dirty="0"/>
              <a:t>inventors</a:t>
            </a:r>
            <a:r>
              <a:rPr lang="en-GB" sz="2800" dirty="0"/>
              <a:t> or British research </a:t>
            </a:r>
            <a:r>
              <a:rPr lang="en-GB" sz="2800" b="1" dirty="0"/>
              <a:t>scientists.</a:t>
            </a:r>
          </a:p>
        </p:txBody>
      </p:sp>
      <p:sp>
        <p:nvSpPr>
          <p:cNvPr id="3" name="Rectangle 2"/>
          <p:cNvSpPr/>
          <p:nvPr/>
        </p:nvSpPr>
        <p:spPr>
          <a:xfrm>
            <a:off x="2175426" y="238422"/>
            <a:ext cx="696857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UK businesses and R&amp;D</a:t>
            </a:r>
          </a:p>
        </p:txBody>
      </p:sp>
      <p:pic>
        <p:nvPicPr>
          <p:cNvPr id="4" name="Picture 3"/>
          <p:cNvPicPr>
            <a:picLocks noChangeAspect="1"/>
          </p:cNvPicPr>
          <p:nvPr/>
        </p:nvPicPr>
        <p:blipFill>
          <a:blip r:embed="rId2"/>
          <a:stretch>
            <a:fillRect/>
          </a:stretch>
        </p:blipFill>
        <p:spPr>
          <a:xfrm>
            <a:off x="2175426" y="2134197"/>
            <a:ext cx="2466975" cy="1847850"/>
          </a:xfrm>
          <a:prstGeom prst="rect">
            <a:avLst/>
          </a:prstGeom>
        </p:spPr>
      </p:pic>
      <p:pic>
        <p:nvPicPr>
          <p:cNvPr id="5" name="Picture 4"/>
          <p:cNvPicPr>
            <a:picLocks noChangeAspect="1"/>
          </p:cNvPicPr>
          <p:nvPr/>
        </p:nvPicPr>
        <p:blipFill>
          <a:blip r:embed="rId3"/>
          <a:stretch>
            <a:fillRect/>
          </a:stretch>
        </p:blipFill>
        <p:spPr>
          <a:xfrm>
            <a:off x="6186488" y="2532551"/>
            <a:ext cx="3833812" cy="1449496"/>
          </a:xfrm>
          <a:prstGeom prst="rect">
            <a:avLst/>
          </a:prstGeom>
        </p:spPr>
      </p:pic>
    </p:spTree>
    <p:extLst>
      <p:ext uri="{BB962C8B-B14F-4D97-AF65-F5344CB8AC3E}">
        <p14:creationId xmlns:p14="http://schemas.microsoft.com/office/powerpoint/2010/main" val="411090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323" y="1265899"/>
            <a:ext cx="9744075" cy="4832092"/>
          </a:xfrm>
          <a:prstGeom prst="rect">
            <a:avLst/>
          </a:prstGeom>
        </p:spPr>
        <p:txBody>
          <a:bodyPr wrap="square">
            <a:spAutoFit/>
          </a:bodyPr>
          <a:lstStyle/>
          <a:p>
            <a:r>
              <a:rPr lang="en-GB" sz="2800" dirty="0"/>
              <a:t>However, research and development has to be budgeted for as it is a </a:t>
            </a:r>
            <a:r>
              <a:rPr lang="en-GB" sz="2800" b="1" dirty="0">
                <a:solidFill>
                  <a:srgbClr val="FF0000"/>
                </a:solidFill>
              </a:rPr>
              <a:t>highly expensive business </a:t>
            </a:r>
            <a:r>
              <a:rPr lang="en-GB" sz="2800" b="1" dirty="0" smtClean="0">
                <a:solidFill>
                  <a:srgbClr val="FF0000"/>
                </a:solidFill>
              </a:rPr>
              <a:t>activity (A04). </a:t>
            </a:r>
            <a:endParaRPr lang="en-GB" sz="2800" b="1" dirty="0">
              <a:solidFill>
                <a:srgbClr val="FF0000"/>
              </a:solidFill>
            </a:endParaRPr>
          </a:p>
          <a:p>
            <a:endParaRPr lang="en-GB" sz="2800" dirty="0"/>
          </a:p>
          <a:p>
            <a:endParaRPr lang="en-GB" sz="2800" dirty="0"/>
          </a:p>
          <a:p>
            <a:endParaRPr lang="en-GB" sz="2800" dirty="0" smtClean="0"/>
          </a:p>
          <a:p>
            <a:endParaRPr lang="en-GB" sz="2800" dirty="0"/>
          </a:p>
          <a:p>
            <a:endParaRPr lang="en-GB" sz="2800" dirty="0"/>
          </a:p>
          <a:p>
            <a:endParaRPr lang="en-GB" sz="2800" dirty="0"/>
          </a:p>
          <a:p>
            <a:r>
              <a:rPr lang="en-GB" sz="2800" dirty="0"/>
              <a:t>Companies must reinvest profits into R&amp;D to grow. For many years Britain has had a poor investment record in this area, with many companies looking for short-term gains and profits. </a:t>
            </a:r>
          </a:p>
        </p:txBody>
      </p:sp>
      <p:pic>
        <p:nvPicPr>
          <p:cNvPr id="3" name="Picture 2"/>
          <p:cNvPicPr>
            <a:picLocks noChangeAspect="1"/>
          </p:cNvPicPr>
          <p:nvPr/>
        </p:nvPicPr>
        <p:blipFill>
          <a:blip r:embed="rId2"/>
          <a:stretch>
            <a:fillRect/>
          </a:stretch>
        </p:blipFill>
        <p:spPr>
          <a:xfrm>
            <a:off x="2486024" y="437936"/>
            <a:ext cx="6712278" cy="524301"/>
          </a:xfrm>
          <a:prstGeom prst="rect">
            <a:avLst/>
          </a:prstGeom>
        </p:spPr>
      </p:pic>
      <p:pic>
        <p:nvPicPr>
          <p:cNvPr id="4" name="Picture 3"/>
          <p:cNvPicPr>
            <a:picLocks noChangeAspect="1"/>
          </p:cNvPicPr>
          <p:nvPr/>
        </p:nvPicPr>
        <p:blipFill>
          <a:blip r:embed="rId3"/>
          <a:stretch>
            <a:fillRect/>
          </a:stretch>
        </p:blipFill>
        <p:spPr>
          <a:xfrm>
            <a:off x="2128838" y="2641993"/>
            <a:ext cx="4305300" cy="1649019"/>
          </a:xfrm>
          <a:prstGeom prst="rect">
            <a:avLst/>
          </a:prstGeom>
        </p:spPr>
      </p:pic>
      <p:pic>
        <p:nvPicPr>
          <p:cNvPr id="5" name="Picture 4"/>
          <p:cNvPicPr>
            <a:picLocks noChangeAspect="1"/>
          </p:cNvPicPr>
          <p:nvPr/>
        </p:nvPicPr>
        <p:blipFill>
          <a:blip r:embed="rId4"/>
          <a:stretch>
            <a:fillRect/>
          </a:stretch>
        </p:blipFill>
        <p:spPr>
          <a:xfrm>
            <a:off x="8043863" y="2360086"/>
            <a:ext cx="2890838" cy="1802337"/>
          </a:xfrm>
          <a:prstGeom prst="rect">
            <a:avLst/>
          </a:prstGeom>
        </p:spPr>
      </p:pic>
    </p:spTree>
    <p:extLst>
      <p:ext uri="{BB962C8B-B14F-4D97-AF65-F5344CB8AC3E}">
        <p14:creationId xmlns:p14="http://schemas.microsoft.com/office/powerpoint/2010/main" val="21956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324" y="990813"/>
            <a:ext cx="9558338" cy="5262979"/>
          </a:xfrm>
          <a:prstGeom prst="rect">
            <a:avLst/>
          </a:prstGeom>
        </p:spPr>
        <p:txBody>
          <a:bodyPr wrap="square">
            <a:spAutoFit/>
          </a:bodyPr>
          <a:lstStyle/>
          <a:p>
            <a:endParaRPr lang="en-GB" sz="2800" dirty="0"/>
          </a:p>
          <a:p>
            <a:r>
              <a:rPr lang="en-GB" sz="2800" dirty="0"/>
              <a:t>Such companies turned away from organic growth (growing from within) to easier external growth (takeovers and mergers). More recently there has been some reversal of this trend. </a:t>
            </a:r>
          </a:p>
          <a:p>
            <a:endParaRPr lang="en-GB" sz="2800" dirty="0"/>
          </a:p>
          <a:p>
            <a:endParaRPr lang="en-GB" sz="2800" dirty="0"/>
          </a:p>
          <a:p>
            <a:endParaRPr lang="en-GB" sz="2800" dirty="0"/>
          </a:p>
          <a:p>
            <a:endParaRPr lang="en-GB" sz="2800" dirty="0"/>
          </a:p>
          <a:p>
            <a:endParaRPr lang="en-GB" sz="2800" dirty="0"/>
          </a:p>
          <a:p>
            <a:r>
              <a:rPr lang="en-GB" sz="2800" b="1" dirty="0"/>
              <a:t>Businesses have started to link with universities</a:t>
            </a:r>
            <a:r>
              <a:rPr lang="en-GB" sz="2800" dirty="0"/>
              <a:t>, providing funding and research fellowships, so that the latest science and technology can be used in R&amp;D. </a:t>
            </a:r>
          </a:p>
        </p:txBody>
      </p:sp>
      <p:pic>
        <p:nvPicPr>
          <p:cNvPr id="3" name="Picture 2"/>
          <p:cNvPicPr>
            <a:picLocks noChangeAspect="1"/>
          </p:cNvPicPr>
          <p:nvPr/>
        </p:nvPicPr>
        <p:blipFill>
          <a:blip r:embed="rId2"/>
          <a:stretch>
            <a:fillRect/>
          </a:stretch>
        </p:blipFill>
        <p:spPr>
          <a:xfrm>
            <a:off x="2739861" y="466512"/>
            <a:ext cx="6712278" cy="524301"/>
          </a:xfrm>
          <a:prstGeom prst="rect">
            <a:avLst/>
          </a:prstGeom>
        </p:spPr>
      </p:pic>
      <p:pic>
        <p:nvPicPr>
          <p:cNvPr id="4" name="Picture 3"/>
          <p:cNvPicPr>
            <a:picLocks noChangeAspect="1"/>
          </p:cNvPicPr>
          <p:nvPr/>
        </p:nvPicPr>
        <p:blipFill>
          <a:blip r:embed="rId3"/>
          <a:stretch>
            <a:fillRect/>
          </a:stretch>
        </p:blipFill>
        <p:spPr>
          <a:xfrm>
            <a:off x="2266949" y="2962275"/>
            <a:ext cx="2828925" cy="1619250"/>
          </a:xfrm>
          <a:prstGeom prst="rect">
            <a:avLst/>
          </a:prstGeom>
        </p:spPr>
      </p:pic>
      <p:pic>
        <p:nvPicPr>
          <p:cNvPr id="5" name="Picture 4"/>
          <p:cNvPicPr>
            <a:picLocks noChangeAspect="1"/>
          </p:cNvPicPr>
          <p:nvPr/>
        </p:nvPicPr>
        <p:blipFill>
          <a:blip r:embed="rId4"/>
          <a:stretch>
            <a:fillRect/>
          </a:stretch>
        </p:blipFill>
        <p:spPr>
          <a:xfrm>
            <a:off x="6435094" y="2874590"/>
            <a:ext cx="3048000" cy="1495425"/>
          </a:xfrm>
          <a:prstGeom prst="rect">
            <a:avLst/>
          </a:prstGeom>
        </p:spPr>
      </p:pic>
    </p:spTree>
    <p:extLst>
      <p:ext uri="{BB962C8B-B14F-4D97-AF65-F5344CB8AC3E}">
        <p14:creationId xmlns:p14="http://schemas.microsoft.com/office/powerpoint/2010/main" val="264479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225" y="1604487"/>
            <a:ext cx="9043988" cy="1815882"/>
          </a:xfrm>
          <a:prstGeom prst="rect">
            <a:avLst/>
          </a:prstGeom>
        </p:spPr>
        <p:txBody>
          <a:bodyPr wrap="square">
            <a:spAutoFit/>
          </a:bodyPr>
          <a:lstStyle/>
          <a:p>
            <a:r>
              <a:rPr lang="en-GB" sz="2800" dirty="0"/>
              <a:t>Money is now more often used for pure research and many universities now have science parks attached to their campus, where small companies develop ideas that are based on university research work.</a:t>
            </a:r>
          </a:p>
        </p:txBody>
      </p:sp>
      <p:pic>
        <p:nvPicPr>
          <p:cNvPr id="3" name="Picture 2"/>
          <p:cNvPicPr>
            <a:picLocks noChangeAspect="1"/>
          </p:cNvPicPr>
          <p:nvPr/>
        </p:nvPicPr>
        <p:blipFill>
          <a:blip r:embed="rId2"/>
          <a:stretch>
            <a:fillRect/>
          </a:stretch>
        </p:blipFill>
        <p:spPr>
          <a:xfrm>
            <a:off x="2625561" y="623674"/>
            <a:ext cx="6712278" cy="524301"/>
          </a:xfrm>
          <a:prstGeom prst="rect">
            <a:avLst/>
          </a:prstGeom>
        </p:spPr>
      </p:pic>
      <p:pic>
        <p:nvPicPr>
          <p:cNvPr id="4" name="Picture 3"/>
          <p:cNvPicPr>
            <a:picLocks noChangeAspect="1"/>
          </p:cNvPicPr>
          <p:nvPr/>
        </p:nvPicPr>
        <p:blipFill>
          <a:blip r:embed="rId3"/>
          <a:stretch>
            <a:fillRect/>
          </a:stretch>
        </p:blipFill>
        <p:spPr>
          <a:xfrm>
            <a:off x="2139222" y="3714750"/>
            <a:ext cx="3456715" cy="2300287"/>
          </a:xfrm>
          <a:prstGeom prst="rect">
            <a:avLst/>
          </a:prstGeom>
        </p:spPr>
      </p:pic>
      <p:pic>
        <p:nvPicPr>
          <p:cNvPr id="5" name="Picture 4"/>
          <p:cNvPicPr>
            <a:picLocks noChangeAspect="1"/>
          </p:cNvPicPr>
          <p:nvPr/>
        </p:nvPicPr>
        <p:blipFill>
          <a:blip r:embed="rId4"/>
          <a:stretch>
            <a:fillRect/>
          </a:stretch>
        </p:blipFill>
        <p:spPr>
          <a:xfrm>
            <a:off x="6928569" y="3549150"/>
            <a:ext cx="4110906" cy="2631486"/>
          </a:xfrm>
          <a:prstGeom prst="rect">
            <a:avLst/>
          </a:prstGeom>
        </p:spPr>
      </p:pic>
    </p:spTree>
    <p:extLst>
      <p:ext uri="{BB962C8B-B14F-4D97-AF65-F5344CB8AC3E}">
        <p14:creationId xmlns:p14="http://schemas.microsoft.com/office/powerpoint/2010/main" val="344760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256" y="1337398"/>
            <a:ext cx="9501188" cy="5262979"/>
          </a:xfrm>
          <a:prstGeom prst="rect">
            <a:avLst/>
          </a:prstGeom>
        </p:spPr>
        <p:txBody>
          <a:bodyPr wrap="square">
            <a:spAutoFit/>
          </a:bodyPr>
          <a:lstStyle/>
          <a:p>
            <a:r>
              <a:rPr lang="en-GB" sz="2800" dirty="0"/>
              <a:t>Effective research and streamlined development </a:t>
            </a:r>
            <a:r>
              <a:rPr lang="en-GB" sz="2800" b="1" dirty="0"/>
              <a:t>shortens life cycles</a:t>
            </a:r>
            <a:r>
              <a:rPr lang="en-GB" sz="2800" dirty="0"/>
              <a:t> and is also used in a response to shorter life cycles.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 example of cars used above demonstrates how R&amp;D allows businesses to stay competitive, but also forces continually higher spending on R&amp;D.</a:t>
            </a:r>
          </a:p>
        </p:txBody>
      </p:sp>
      <p:sp>
        <p:nvSpPr>
          <p:cNvPr id="3" name="Rectangle 2"/>
          <p:cNvSpPr/>
          <p:nvPr/>
        </p:nvSpPr>
        <p:spPr>
          <a:xfrm>
            <a:off x="2012235" y="224134"/>
            <a:ext cx="805323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Product life cycles and R&amp;D</a:t>
            </a:r>
          </a:p>
        </p:txBody>
      </p:sp>
      <p:pic>
        <p:nvPicPr>
          <p:cNvPr id="4" name="Picture 3"/>
          <p:cNvPicPr>
            <a:picLocks noChangeAspect="1"/>
          </p:cNvPicPr>
          <p:nvPr/>
        </p:nvPicPr>
        <p:blipFill>
          <a:blip r:embed="rId2"/>
          <a:stretch>
            <a:fillRect/>
          </a:stretch>
        </p:blipFill>
        <p:spPr>
          <a:xfrm>
            <a:off x="1393367" y="2628900"/>
            <a:ext cx="8550733" cy="2232901"/>
          </a:xfrm>
          <a:prstGeom prst="rect">
            <a:avLst/>
          </a:prstGeom>
        </p:spPr>
      </p:pic>
    </p:spTree>
    <p:extLst>
      <p:ext uri="{BB962C8B-B14F-4D97-AF65-F5344CB8AC3E}">
        <p14:creationId xmlns:p14="http://schemas.microsoft.com/office/powerpoint/2010/main" val="1342370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274" y="1194654"/>
            <a:ext cx="10258426" cy="5262979"/>
          </a:xfrm>
          <a:prstGeom prst="rect">
            <a:avLst/>
          </a:prstGeom>
        </p:spPr>
        <p:txBody>
          <a:bodyPr wrap="square">
            <a:spAutoFit/>
          </a:bodyPr>
          <a:lstStyle/>
          <a:p>
            <a:r>
              <a:rPr lang="en-GB" sz="2800" dirty="0"/>
              <a:t>One effect of this shortening of product life cycles is that </a:t>
            </a:r>
            <a:r>
              <a:rPr lang="en-GB" sz="2800" b="1" dirty="0">
                <a:solidFill>
                  <a:srgbClr val="FF0000"/>
                </a:solidFill>
              </a:rPr>
              <a:t>small businesses find it hard to survive</a:t>
            </a:r>
            <a:r>
              <a:rPr lang="en-GB" sz="2800" dirty="0">
                <a:solidFill>
                  <a:srgbClr val="FF0000"/>
                </a:solidFill>
              </a:rPr>
              <a:t> </a:t>
            </a:r>
            <a:r>
              <a:rPr lang="en-GB" sz="2800" dirty="0"/>
              <a:t>because of the resulting R&amp;D costs.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In the UK, </a:t>
            </a:r>
            <a:r>
              <a:rPr lang="en-GB" sz="2800" b="1" dirty="0"/>
              <a:t>Lotus, Rolls Royce and Aston Martin</a:t>
            </a:r>
            <a:r>
              <a:rPr lang="en-GB" sz="2800" dirty="0"/>
              <a:t> have all become parts of </a:t>
            </a:r>
            <a:r>
              <a:rPr lang="en-GB" sz="2800" b="1" dirty="0"/>
              <a:t>larger motor groups </a:t>
            </a:r>
            <a:r>
              <a:rPr lang="en-GB" sz="2800" dirty="0"/>
              <a:t>as a direct result of being unable to afford the </a:t>
            </a:r>
            <a:r>
              <a:rPr lang="en-GB" sz="2800" b="1" dirty="0"/>
              <a:t>increased costs of R&amp;D </a:t>
            </a:r>
            <a:r>
              <a:rPr lang="en-GB" sz="2800" dirty="0"/>
              <a:t>spending, which were necessary if they were to stay competitive.</a:t>
            </a:r>
          </a:p>
        </p:txBody>
      </p:sp>
      <p:pic>
        <p:nvPicPr>
          <p:cNvPr id="4" name="Picture 3"/>
          <p:cNvPicPr>
            <a:picLocks noChangeAspect="1"/>
          </p:cNvPicPr>
          <p:nvPr/>
        </p:nvPicPr>
        <p:blipFill>
          <a:blip r:embed="rId2"/>
          <a:stretch>
            <a:fillRect/>
          </a:stretch>
        </p:blipFill>
        <p:spPr>
          <a:xfrm>
            <a:off x="2046203" y="548422"/>
            <a:ext cx="7785267" cy="646232"/>
          </a:xfrm>
          <a:prstGeom prst="rect">
            <a:avLst/>
          </a:prstGeom>
        </p:spPr>
      </p:pic>
      <p:pic>
        <p:nvPicPr>
          <p:cNvPr id="5" name="Picture 4"/>
          <p:cNvPicPr>
            <a:picLocks noChangeAspect="1"/>
          </p:cNvPicPr>
          <p:nvPr/>
        </p:nvPicPr>
        <p:blipFill>
          <a:blip r:embed="rId3"/>
          <a:stretch>
            <a:fillRect/>
          </a:stretch>
        </p:blipFill>
        <p:spPr>
          <a:xfrm>
            <a:off x="1545850" y="2330543"/>
            <a:ext cx="9001124" cy="2205037"/>
          </a:xfrm>
          <a:prstGeom prst="rect">
            <a:avLst/>
          </a:prstGeom>
        </p:spPr>
      </p:pic>
    </p:spTree>
    <p:extLst>
      <p:ext uri="{BB962C8B-B14F-4D97-AF65-F5344CB8AC3E}">
        <p14:creationId xmlns:p14="http://schemas.microsoft.com/office/powerpoint/2010/main" val="391283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851" y="1465986"/>
            <a:ext cx="9537100" cy="4832092"/>
          </a:xfrm>
          <a:prstGeom prst="rect">
            <a:avLst/>
          </a:prstGeom>
        </p:spPr>
        <p:txBody>
          <a:bodyPr wrap="square">
            <a:spAutoFit/>
          </a:bodyPr>
          <a:lstStyle/>
          <a:p>
            <a:r>
              <a:rPr lang="en-GB" sz="2800" b="1" dirty="0"/>
              <a:t>Market research can be the foundation of targeted R&amp;D. </a:t>
            </a:r>
          </a:p>
          <a:p>
            <a:endParaRPr lang="en-GB" sz="2800" b="1" dirty="0"/>
          </a:p>
          <a:p>
            <a:endParaRPr lang="en-GB" sz="2800" b="1" dirty="0"/>
          </a:p>
          <a:p>
            <a:endParaRPr lang="en-GB" sz="2800" b="1" dirty="0"/>
          </a:p>
          <a:p>
            <a:endParaRPr lang="en-GB" sz="2800" b="1" dirty="0"/>
          </a:p>
          <a:p>
            <a:endParaRPr lang="en-GB" sz="2800" b="1" dirty="0"/>
          </a:p>
          <a:p>
            <a:endParaRPr lang="en-GB" sz="2800" b="1" dirty="0"/>
          </a:p>
          <a:p>
            <a:r>
              <a:rPr lang="en-GB" sz="2800" dirty="0"/>
              <a:t>If latent (unfulfilled) demand is discovered, then products need to be developed to meet this demand. This product development to satisfy market demand is part of being market-orientated. </a:t>
            </a:r>
          </a:p>
        </p:txBody>
      </p:sp>
      <p:sp>
        <p:nvSpPr>
          <p:cNvPr id="3" name="Rectangle 2"/>
          <p:cNvSpPr/>
          <p:nvPr/>
        </p:nvSpPr>
        <p:spPr>
          <a:xfrm>
            <a:off x="2026639" y="200025"/>
            <a:ext cx="759579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and R&amp;D</a:t>
            </a:r>
          </a:p>
        </p:txBody>
      </p:sp>
      <p:pic>
        <p:nvPicPr>
          <p:cNvPr id="4" name="Picture 3"/>
          <p:cNvPicPr>
            <a:picLocks noChangeAspect="1"/>
          </p:cNvPicPr>
          <p:nvPr/>
        </p:nvPicPr>
        <p:blipFill>
          <a:blip r:embed="rId2"/>
          <a:stretch>
            <a:fillRect/>
          </a:stretch>
        </p:blipFill>
        <p:spPr>
          <a:xfrm>
            <a:off x="1492851" y="2414588"/>
            <a:ext cx="3735967" cy="1781769"/>
          </a:xfrm>
          <a:prstGeom prst="rect">
            <a:avLst/>
          </a:prstGeom>
        </p:spPr>
      </p:pic>
      <p:pic>
        <p:nvPicPr>
          <p:cNvPr id="5" name="Picture 4"/>
          <p:cNvPicPr>
            <a:picLocks noChangeAspect="1"/>
          </p:cNvPicPr>
          <p:nvPr/>
        </p:nvPicPr>
        <p:blipFill>
          <a:blip r:embed="rId3"/>
          <a:stretch>
            <a:fillRect/>
          </a:stretch>
        </p:blipFill>
        <p:spPr>
          <a:xfrm>
            <a:off x="6446384" y="2414588"/>
            <a:ext cx="3750129" cy="1700509"/>
          </a:xfrm>
          <a:prstGeom prst="rect">
            <a:avLst/>
          </a:prstGeom>
        </p:spPr>
      </p:pic>
    </p:spTree>
    <p:extLst>
      <p:ext uri="{BB962C8B-B14F-4D97-AF65-F5344CB8AC3E}">
        <p14:creationId xmlns:p14="http://schemas.microsoft.com/office/powerpoint/2010/main" val="14753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7337" y="1533049"/>
            <a:ext cx="9858375" cy="4832092"/>
          </a:xfrm>
          <a:prstGeom prst="rect">
            <a:avLst/>
          </a:prstGeom>
        </p:spPr>
        <p:txBody>
          <a:bodyPr wrap="square">
            <a:spAutoFit/>
          </a:bodyPr>
          <a:lstStyle/>
          <a:p>
            <a:r>
              <a:rPr lang="en-GB" sz="2800" dirty="0"/>
              <a:t>Also, market research is used to help develop existing products. Market research is continuously being carried out, with the objective of discovering consumer attitudes to products. </a:t>
            </a:r>
          </a:p>
          <a:p>
            <a:endParaRPr lang="en-GB" sz="2800" dirty="0"/>
          </a:p>
          <a:p>
            <a:endParaRPr lang="en-GB" sz="2800" dirty="0"/>
          </a:p>
          <a:p>
            <a:endParaRPr lang="en-GB" sz="2800" dirty="0"/>
          </a:p>
          <a:p>
            <a:endParaRPr lang="en-GB" sz="2800" dirty="0"/>
          </a:p>
          <a:p>
            <a:endParaRPr lang="en-GB" sz="2800" b="1" dirty="0"/>
          </a:p>
          <a:p>
            <a:endParaRPr lang="en-GB" sz="2800" b="1" dirty="0"/>
          </a:p>
          <a:p>
            <a:r>
              <a:rPr lang="en-GB" sz="2800" b="1" dirty="0"/>
              <a:t>Product revamps and redesigns often occur as a direct response to market research findings.</a:t>
            </a:r>
          </a:p>
        </p:txBody>
      </p:sp>
      <p:pic>
        <p:nvPicPr>
          <p:cNvPr id="3" name="Picture 2"/>
          <p:cNvPicPr>
            <a:picLocks noChangeAspect="1"/>
          </p:cNvPicPr>
          <p:nvPr/>
        </p:nvPicPr>
        <p:blipFill>
          <a:blip r:embed="rId2"/>
          <a:stretch>
            <a:fillRect/>
          </a:stretch>
        </p:blipFill>
        <p:spPr>
          <a:xfrm>
            <a:off x="2428938" y="495086"/>
            <a:ext cx="7334124" cy="524301"/>
          </a:xfrm>
          <a:prstGeom prst="rect">
            <a:avLst/>
          </a:prstGeom>
        </p:spPr>
      </p:pic>
      <p:pic>
        <p:nvPicPr>
          <p:cNvPr id="4" name="Picture 3"/>
          <p:cNvPicPr>
            <a:picLocks noChangeAspect="1"/>
          </p:cNvPicPr>
          <p:nvPr/>
        </p:nvPicPr>
        <p:blipFill>
          <a:blip r:embed="rId3"/>
          <a:stretch>
            <a:fillRect/>
          </a:stretch>
        </p:blipFill>
        <p:spPr>
          <a:xfrm>
            <a:off x="2286063" y="3234961"/>
            <a:ext cx="2819337" cy="1757122"/>
          </a:xfrm>
          <a:prstGeom prst="rect">
            <a:avLst/>
          </a:prstGeom>
        </p:spPr>
      </p:pic>
      <p:pic>
        <p:nvPicPr>
          <p:cNvPr id="5" name="Picture 4"/>
          <p:cNvPicPr>
            <a:picLocks noChangeAspect="1"/>
          </p:cNvPicPr>
          <p:nvPr/>
        </p:nvPicPr>
        <p:blipFill>
          <a:blip r:embed="rId4"/>
          <a:stretch>
            <a:fillRect/>
          </a:stretch>
        </p:blipFill>
        <p:spPr>
          <a:xfrm>
            <a:off x="6262687" y="3458558"/>
            <a:ext cx="2981325" cy="1533525"/>
          </a:xfrm>
          <a:prstGeom prst="rect">
            <a:avLst/>
          </a:prstGeom>
        </p:spPr>
      </p:pic>
    </p:spTree>
    <p:extLst>
      <p:ext uri="{BB962C8B-B14F-4D97-AF65-F5344CB8AC3E}">
        <p14:creationId xmlns:p14="http://schemas.microsoft.com/office/powerpoint/2010/main" val="4127912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7775" y="1361599"/>
            <a:ext cx="9696450" cy="4832092"/>
          </a:xfrm>
          <a:prstGeom prst="rect">
            <a:avLst/>
          </a:prstGeom>
        </p:spPr>
        <p:txBody>
          <a:bodyPr wrap="square">
            <a:spAutoFit/>
          </a:bodyPr>
          <a:lstStyle/>
          <a:p>
            <a:r>
              <a:rPr lang="en-GB" sz="2800" dirty="0"/>
              <a:t>A common error learners make is to confuse research and development with market research. They are very different things, even though market research may lead on to R&amp;D taking place. </a:t>
            </a:r>
          </a:p>
          <a:p>
            <a:endParaRPr lang="en-GB" sz="2800" dirty="0"/>
          </a:p>
          <a:p>
            <a:endParaRPr lang="en-GB" sz="2800" dirty="0"/>
          </a:p>
          <a:p>
            <a:endParaRPr lang="en-GB" sz="2800" dirty="0"/>
          </a:p>
          <a:p>
            <a:endParaRPr lang="en-GB" sz="2800" dirty="0"/>
          </a:p>
          <a:p>
            <a:endParaRPr lang="en-GB" sz="2800" dirty="0"/>
          </a:p>
          <a:p>
            <a:r>
              <a:rPr lang="en-GB" sz="2800" dirty="0"/>
              <a:t>Learn the definitions thoroughly and you will not make this mistake.</a:t>
            </a:r>
          </a:p>
        </p:txBody>
      </p:sp>
      <p:pic>
        <p:nvPicPr>
          <p:cNvPr id="3" name="Picture 2"/>
          <p:cNvPicPr>
            <a:picLocks noChangeAspect="1"/>
          </p:cNvPicPr>
          <p:nvPr/>
        </p:nvPicPr>
        <p:blipFill>
          <a:blip r:embed="rId2"/>
          <a:stretch>
            <a:fillRect/>
          </a:stretch>
        </p:blipFill>
        <p:spPr>
          <a:xfrm>
            <a:off x="2428938" y="409361"/>
            <a:ext cx="7334124" cy="524301"/>
          </a:xfrm>
          <a:prstGeom prst="rect">
            <a:avLst/>
          </a:prstGeom>
        </p:spPr>
      </p:pic>
      <p:pic>
        <p:nvPicPr>
          <p:cNvPr id="4" name="Picture 3"/>
          <p:cNvPicPr>
            <a:picLocks noChangeAspect="1"/>
          </p:cNvPicPr>
          <p:nvPr/>
        </p:nvPicPr>
        <p:blipFill>
          <a:blip r:embed="rId3"/>
          <a:stretch>
            <a:fillRect/>
          </a:stretch>
        </p:blipFill>
        <p:spPr>
          <a:xfrm>
            <a:off x="3309938" y="3167064"/>
            <a:ext cx="5572124" cy="1809750"/>
          </a:xfrm>
          <a:prstGeom prst="rect">
            <a:avLst/>
          </a:prstGeom>
        </p:spPr>
      </p:pic>
    </p:spTree>
    <p:extLst>
      <p:ext uri="{BB962C8B-B14F-4D97-AF65-F5344CB8AC3E}">
        <p14:creationId xmlns:p14="http://schemas.microsoft.com/office/powerpoint/2010/main" val="2328692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513" y="1395710"/>
            <a:ext cx="7576016" cy="4401205"/>
          </a:xfrm>
          <a:prstGeom prst="rect">
            <a:avLst/>
          </a:prstGeom>
        </p:spPr>
        <p:txBody>
          <a:bodyPr wrap="square">
            <a:spAutoFit/>
          </a:bodyPr>
          <a:lstStyle/>
          <a:p>
            <a:r>
              <a:rPr lang="en-GB" sz="2800" b="1" u="sng" dirty="0"/>
              <a:t>Task:</a:t>
            </a:r>
          </a:p>
          <a:p>
            <a:endParaRPr lang="en-GB" sz="2800" dirty="0"/>
          </a:p>
          <a:p>
            <a:r>
              <a:rPr lang="en-GB" sz="2800" dirty="0"/>
              <a:t>Research and development </a:t>
            </a:r>
            <a:r>
              <a:rPr lang="en-GB" sz="2800" dirty="0" smtClean="0"/>
              <a:t>Exam question. </a:t>
            </a:r>
            <a:endParaRPr lang="en-GB" sz="2800" dirty="0"/>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20 mins </a:t>
            </a:r>
          </a:p>
        </p:txBody>
      </p:sp>
      <p:sp>
        <p:nvSpPr>
          <p:cNvPr id="3" name="Rectangle 2"/>
          <p:cNvSpPr/>
          <p:nvPr/>
        </p:nvSpPr>
        <p:spPr>
          <a:xfrm>
            <a:off x="4020583" y="238422"/>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pic>
        <p:nvPicPr>
          <p:cNvPr id="4" name="Picture 3"/>
          <p:cNvPicPr>
            <a:picLocks noChangeAspect="1"/>
          </p:cNvPicPr>
          <p:nvPr/>
        </p:nvPicPr>
        <p:blipFill>
          <a:blip r:embed="rId2"/>
          <a:stretch>
            <a:fillRect/>
          </a:stretch>
        </p:blipFill>
        <p:spPr>
          <a:xfrm>
            <a:off x="5886451" y="3697248"/>
            <a:ext cx="4929186" cy="1847850"/>
          </a:xfrm>
          <a:prstGeom prst="rect">
            <a:avLst/>
          </a:prstGeom>
        </p:spPr>
      </p:pic>
    </p:spTree>
    <p:extLst>
      <p:ext uri="{BB962C8B-B14F-4D97-AF65-F5344CB8AC3E}">
        <p14:creationId xmlns:p14="http://schemas.microsoft.com/office/powerpoint/2010/main" val="163001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70363"/>
            <a:ext cx="9701212" cy="4832092"/>
          </a:xfrm>
          <a:prstGeom prst="rect">
            <a:avLst/>
          </a:prstGeom>
        </p:spPr>
        <p:txBody>
          <a:bodyPr wrap="square">
            <a:spAutoFit/>
          </a:bodyPr>
          <a:lstStyle/>
          <a:p>
            <a:r>
              <a:rPr lang="en-GB" sz="2800" dirty="0"/>
              <a:t>Research and development (R&amp;D) is </a:t>
            </a:r>
            <a:r>
              <a:rPr lang="en-GB" sz="2800" b="1" dirty="0"/>
              <a:t>essential today </a:t>
            </a:r>
            <a:r>
              <a:rPr lang="en-GB" sz="2800" dirty="0"/>
              <a:t>for </a:t>
            </a:r>
            <a:r>
              <a:rPr lang="en-GB" sz="2800" b="1" dirty="0"/>
              <a:t>businesses to compete in a dynamic marketplace. </a:t>
            </a:r>
            <a:r>
              <a:rPr lang="en-GB" sz="2800" dirty="0"/>
              <a:t>It involves the </a:t>
            </a:r>
            <a:r>
              <a:rPr lang="en-GB" sz="2800" b="1" dirty="0"/>
              <a:t>identification of new ideas</a:t>
            </a:r>
            <a:r>
              <a:rPr lang="en-GB" sz="2800" dirty="0"/>
              <a:t> and </a:t>
            </a:r>
            <a:r>
              <a:rPr lang="en-GB" sz="2800" b="1" dirty="0"/>
              <a:t>turning them into products, </a:t>
            </a:r>
            <a:r>
              <a:rPr lang="en-GB" sz="2800" dirty="0"/>
              <a:t>services and processes. </a:t>
            </a:r>
          </a:p>
          <a:p>
            <a:endParaRPr lang="en-GB" sz="2800" dirty="0"/>
          </a:p>
          <a:p>
            <a:endParaRPr lang="en-GB" sz="2800" dirty="0"/>
          </a:p>
          <a:p>
            <a:endParaRPr lang="en-GB" sz="2800" dirty="0"/>
          </a:p>
          <a:p>
            <a:endParaRPr lang="en-GB" sz="2800" dirty="0"/>
          </a:p>
          <a:p>
            <a:r>
              <a:rPr lang="en-GB" sz="2800" dirty="0"/>
              <a:t>Businesses who invest in R&amp;D are considered to be innovative and always looking to bring new ideas and products to the market.</a:t>
            </a:r>
          </a:p>
        </p:txBody>
      </p:sp>
      <p:sp>
        <p:nvSpPr>
          <p:cNvPr id="3" name="Rectangle 2"/>
          <p:cNvSpPr/>
          <p:nvPr/>
        </p:nvSpPr>
        <p:spPr>
          <a:xfrm>
            <a:off x="1872203" y="367010"/>
            <a:ext cx="799039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Research and development</a:t>
            </a:r>
          </a:p>
        </p:txBody>
      </p:sp>
      <p:pic>
        <p:nvPicPr>
          <p:cNvPr id="4" name="Picture 3"/>
          <p:cNvPicPr>
            <a:picLocks noChangeAspect="1"/>
          </p:cNvPicPr>
          <p:nvPr/>
        </p:nvPicPr>
        <p:blipFill>
          <a:blip r:embed="rId2"/>
          <a:stretch>
            <a:fillRect/>
          </a:stretch>
        </p:blipFill>
        <p:spPr>
          <a:xfrm>
            <a:off x="6828884" y="3033921"/>
            <a:ext cx="2676525" cy="1704975"/>
          </a:xfrm>
          <a:prstGeom prst="rect">
            <a:avLst/>
          </a:prstGeom>
        </p:spPr>
      </p:pic>
      <p:pic>
        <p:nvPicPr>
          <p:cNvPr id="5" name="Picture 4"/>
          <p:cNvPicPr>
            <a:picLocks noChangeAspect="1"/>
          </p:cNvPicPr>
          <p:nvPr/>
        </p:nvPicPr>
        <p:blipFill>
          <a:blip r:embed="rId3"/>
          <a:stretch>
            <a:fillRect/>
          </a:stretch>
        </p:blipFill>
        <p:spPr>
          <a:xfrm>
            <a:off x="2352405" y="3433971"/>
            <a:ext cx="3495675" cy="1304925"/>
          </a:xfrm>
          <a:prstGeom prst="rect">
            <a:avLst/>
          </a:prstGeom>
        </p:spPr>
      </p:pic>
    </p:spTree>
    <p:extLst>
      <p:ext uri="{BB962C8B-B14F-4D97-AF65-F5344CB8AC3E}">
        <p14:creationId xmlns:p14="http://schemas.microsoft.com/office/powerpoint/2010/main" val="1670602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2055" y="1561803"/>
            <a:ext cx="4914230" cy="4401205"/>
          </a:xfrm>
          <a:prstGeom prst="rect">
            <a:avLst/>
          </a:prstGeom>
          <a:noFill/>
        </p:spPr>
        <p:txBody>
          <a:bodyPr wrap="none" rtlCol="0">
            <a:spAutoFit/>
          </a:bodyPr>
          <a:lstStyle/>
          <a:p>
            <a:r>
              <a:rPr lang="en-GB" sz="2800" b="1" u="sng" dirty="0"/>
              <a:t>Task:</a:t>
            </a:r>
          </a:p>
          <a:p>
            <a:endParaRPr lang="en-GB" sz="2800" dirty="0"/>
          </a:p>
          <a:p>
            <a:r>
              <a:rPr lang="en-GB" sz="2800" dirty="0"/>
              <a:t>Research and development quiz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10 mins </a:t>
            </a:r>
          </a:p>
        </p:txBody>
      </p:sp>
      <p:sp>
        <p:nvSpPr>
          <p:cNvPr id="3" name="Rectangle 2"/>
          <p:cNvSpPr/>
          <p:nvPr/>
        </p:nvSpPr>
        <p:spPr>
          <a:xfrm>
            <a:off x="3849133" y="29557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5" name="Picture 4"/>
          <p:cNvPicPr>
            <a:picLocks noChangeAspect="1"/>
          </p:cNvPicPr>
          <p:nvPr/>
        </p:nvPicPr>
        <p:blipFill>
          <a:blip r:embed="rId2"/>
          <a:stretch>
            <a:fillRect/>
          </a:stretch>
        </p:blipFill>
        <p:spPr>
          <a:xfrm>
            <a:off x="6606285" y="3214689"/>
            <a:ext cx="3800239" cy="2528886"/>
          </a:xfrm>
          <a:prstGeom prst="rect">
            <a:avLst/>
          </a:prstGeom>
        </p:spPr>
      </p:pic>
    </p:spTree>
    <p:extLst>
      <p:ext uri="{BB962C8B-B14F-4D97-AF65-F5344CB8AC3E}">
        <p14:creationId xmlns:p14="http://schemas.microsoft.com/office/powerpoint/2010/main" val="136753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1624" y="1340769"/>
            <a:ext cx="7200800" cy="4401205"/>
          </a:xfrm>
          <a:prstGeom prst="rect">
            <a:avLst/>
          </a:prstGeom>
        </p:spPr>
        <p:txBody>
          <a:bodyPr wrap="square">
            <a:spAutoFit/>
          </a:bodyPr>
          <a:lstStyle/>
          <a:p>
            <a:r>
              <a:rPr lang="en-GB" sz="2800" b="1" u="sng" dirty="0">
                <a:solidFill>
                  <a:prstClr val="black"/>
                </a:solidFill>
              </a:rPr>
              <a:t>Task: </a:t>
            </a:r>
          </a:p>
          <a:p>
            <a:endParaRPr lang="en-GB" sz="2800" dirty="0">
              <a:solidFill>
                <a:prstClr val="black"/>
              </a:solidFill>
            </a:endParaRPr>
          </a:p>
          <a:p>
            <a:r>
              <a:rPr lang="en-GB" sz="2800" dirty="0">
                <a:solidFill>
                  <a:prstClr val="black"/>
                </a:solidFill>
              </a:rPr>
              <a:t>What is technology ?</a:t>
            </a:r>
          </a:p>
          <a:p>
            <a:endParaRPr lang="en-GB" sz="2800" dirty="0">
              <a:solidFill>
                <a:prstClr val="black"/>
              </a:solidFill>
            </a:endParaRPr>
          </a:p>
          <a:p>
            <a:endParaRPr lang="en-GB" sz="2800" dirty="0">
              <a:solidFill>
                <a:prstClr val="black"/>
              </a:solidFill>
            </a:endParaRPr>
          </a:p>
          <a:p>
            <a:r>
              <a:rPr lang="en-GB" sz="2800" dirty="0">
                <a:solidFill>
                  <a:prstClr val="black"/>
                </a:solidFill>
              </a:rPr>
              <a:t>How has it influenced production?</a:t>
            </a:r>
          </a:p>
          <a:p>
            <a:endParaRPr lang="en-GB" sz="2800" dirty="0">
              <a:solidFill>
                <a:prstClr val="black"/>
              </a:solidFill>
            </a:endParaRPr>
          </a:p>
          <a:p>
            <a:endParaRPr lang="en-GB" sz="2800" dirty="0">
              <a:solidFill>
                <a:prstClr val="black"/>
              </a:solidFill>
            </a:endParaRPr>
          </a:p>
          <a:p>
            <a:endParaRPr lang="en-GB" sz="2800" b="1" dirty="0">
              <a:solidFill>
                <a:prstClr val="black"/>
              </a:solidFill>
            </a:endParaRPr>
          </a:p>
          <a:p>
            <a:r>
              <a:rPr lang="en-GB" sz="2800" b="1" dirty="0">
                <a:solidFill>
                  <a:prstClr val="black"/>
                </a:solidFill>
              </a:rPr>
              <a:t>Time: 5 mins </a:t>
            </a:r>
          </a:p>
        </p:txBody>
      </p:sp>
      <p:sp>
        <p:nvSpPr>
          <p:cNvPr id="3" name="Rectangle 2"/>
          <p:cNvSpPr/>
          <p:nvPr/>
        </p:nvSpPr>
        <p:spPr>
          <a:xfrm>
            <a:off x="4223791" y="260648"/>
            <a:ext cx="3036409"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Activity </a:t>
            </a: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3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1" y="1340769"/>
            <a:ext cx="22383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9" y="4437113"/>
            <a:ext cx="21621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128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829" y="1385683"/>
            <a:ext cx="10428185" cy="4832092"/>
          </a:xfrm>
          <a:prstGeom prst="rect">
            <a:avLst/>
          </a:prstGeom>
        </p:spPr>
        <p:txBody>
          <a:bodyPr wrap="square">
            <a:spAutoFit/>
          </a:bodyPr>
          <a:lstStyle/>
          <a:p>
            <a:r>
              <a:rPr lang="en-GB" sz="2800" dirty="0">
                <a:solidFill>
                  <a:prstClr val="black"/>
                </a:solidFill>
              </a:rPr>
              <a:t>Technology has been used in making things ever since the first caveman or cavewoman sharpened a piece of flint to make an arrowhead with a second piece of flint. </a:t>
            </a: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Of course things have moved on a little since the Stone Age and when we talk about modern </a:t>
            </a:r>
            <a:r>
              <a:rPr lang="en-GB" sz="2800" b="1" dirty="0">
                <a:solidFill>
                  <a:prstClr val="black"/>
                </a:solidFill>
              </a:rPr>
              <a:t>technology today </a:t>
            </a:r>
            <a:r>
              <a:rPr lang="en-GB" sz="2800" dirty="0">
                <a:solidFill>
                  <a:prstClr val="black"/>
                </a:solidFill>
              </a:rPr>
              <a:t>we think of </a:t>
            </a:r>
            <a:r>
              <a:rPr lang="en-GB" sz="2800" b="1" dirty="0">
                <a:solidFill>
                  <a:prstClr val="black"/>
                </a:solidFill>
              </a:rPr>
              <a:t>computerisation, robots and digital communication.</a:t>
            </a:r>
          </a:p>
        </p:txBody>
      </p:sp>
      <p:sp>
        <p:nvSpPr>
          <p:cNvPr id="3" name="Rectangle 2"/>
          <p:cNvSpPr/>
          <p:nvPr/>
        </p:nvSpPr>
        <p:spPr>
          <a:xfrm>
            <a:off x="4151784" y="260648"/>
            <a:ext cx="3420616"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Technology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395" y="2430278"/>
            <a:ext cx="3519063" cy="204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964" y="2833689"/>
            <a:ext cx="3523128" cy="180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69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6" y="1457541"/>
            <a:ext cx="10037313" cy="2246769"/>
          </a:xfrm>
          <a:prstGeom prst="rect">
            <a:avLst/>
          </a:prstGeom>
        </p:spPr>
        <p:txBody>
          <a:bodyPr wrap="square">
            <a:spAutoFit/>
          </a:bodyPr>
          <a:lstStyle/>
          <a:p>
            <a:r>
              <a:rPr lang="en-GB" sz="2800" dirty="0">
                <a:solidFill>
                  <a:prstClr val="black"/>
                </a:solidFill>
              </a:rPr>
              <a:t>The effective use of new technology by businesses has changed the way we live our lives. </a:t>
            </a:r>
            <a:r>
              <a:rPr lang="en-GB" sz="2800" dirty="0">
                <a:solidFill>
                  <a:prstClr val="black"/>
                </a:solidFill>
              </a:rPr>
              <a:t>The development of </a:t>
            </a:r>
            <a:r>
              <a:rPr lang="en-GB" sz="2800" b="1" dirty="0">
                <a:solidFill>
                  <a:prstClr val="black"/>
                </a:solidFill>
              </a:rPr>
              <a:t>mass production </a:t>
            </a:r>
            <a:r>
              <a:rPr lang="en-GB" sz="2800" dirty="0">
                <a:solidFill>
                  <a:prstClr val="black"/>
                </a:solidFill>
              </a:rPr>
              <a:t>methods reduced the price of goods like cars in the 1920s, making them affordable </a:t>
            </a:r>
            <a:r>
              <a:rPr lang="en-GB" sz="2800" dirty="0" smtClean="0">
                <a:solidFill>
                  <a:prstClr val="black"/>
                </a:solidFill>
              </a:rPr>
              <a:t>to the </a:t>
            </a:r>
            <a:r>
              <a:rPr lang="en-GB" sz="2800" dirty="0">
                <a:solidFill>
                  <a:prstClr val="black"/>
                </a:solidFill>
              </a:rPr>
              <a:t>middle classes. </a:t>
            </a:r>
          </a:p>
          <a:p>
            <a:endParaRPr lang="en-GB" sz="2800"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456" y="116632"/>
            <a:ext cx="4151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967" y="3365840"/>
            <a:ext cx="3859615" cy="256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919" y="3519591"/>
            <a:ext cx="4157766" cy="259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74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2936" y="761673"/>
            <a:ext cx="9944055" cy="5693866"/>
          </a:xfrm>
          <a:prstGeom prst="rect">
            <a:avLst/>
          </a:prstGeom>
        </p:spPr>
        <p:txBody>
          <a:bodyPr wrap="square">
            <a:spAutoFit/>
          </a:bodyPr>
          <a:lstStyle/>
          <a:p>
            <a:endParaRPr lang="en-GB" sz="2800" dirty="0">
              <a:solidFill>
                <a:prstClr val="black"/>
              </a:solidFill>
            </a:endParaRPr>
          </a:p>
          <a:p>
            <a:r>
              <a:rPr lang="en-GB" sz="2800" dirty="0">
                <a:solidFill>
                  <a:prstClr val="black"/>
                </a:solidFill>
              </a:rPr>
              <a:t>By the 1950s consumer durables like </a:t>
            </a:r>
            <a:r>
              <a:rPr lang="en-GB" sz="2800" b="1" dirty="0">
                <a:solidFill>
                  <a:prstClr val="black"/>
                </a:solidFill>
              </a:rPr>
              <a:t>cars, washing machines and fridges </a:t>
            </a:r>
            <a:r>
              <a:rPr lang="en-GB" sz="2800" dirty="0">
                <a:solidFill>
                  <a:prstClr val="black"/>
                </a:solidFill>
              </a:rPr>
              <a:t>were available at affordable prices to the mass of the population. </a:t>
            </a:r>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r>
              <a:rPr lang="en-GB" sz="2800" b="1" dirty="0">
                <a:solidFill>
                  <a:prstClr val="black"/>
                </a:solidFill>
              </a:rPr>
              <a:t>Technology in production </a:t>
            </a:r>
            <a:r>
              <a:rPr lang="en-GB" sz="2800" b="1" dirty="0">
                <a:solidFill>
                  <a:srgbClr val="FF0000"/>
                </a:solidFill>
              </a:rPr>
              <a:t>improves efficiency </a:t>
            </a:r>
            <a:r>
              <a:rPr lang="en-GB" sz="2800" b="1" dirty="0">
                <a:solidFill>
                  <a:prstClr val="black"/>
                </a:solidFill>
              </a:rPr>
              <a:t>and </a:t>
            </a:r>
            <a:r>
              <a:rPr lang="en-GB" sz="2800" b="1" dirty="0">
                <a:solidFill>
                  <a:srgbClr val="FF0000"/>
                </a:solidFill>
              </a:rPr>
              <a:t>forces down prices.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263" y="116632"/>
            <a:ext cx="4151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894" y="2417469"/>
            <a:ext cx="4329576" cy="244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376" y="2830801"/>
            <a:ext cx="3166527" cy="203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410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745" y="1247948"/>
            <a:ext cx="3465372" cy="4678204"/>
          </a:xfrm>
          <a:prstGeom prst="rect">
            <a:avLst/>
          </a:prstGeom>
          <a:noFill/>
        </p:spPr>
        <p:txBody>
          <a:bodyPr wrap="none" rtlCol="0">
            <a:spAutoFit/>
          </a:bodyPr>
          <a:lstStyle/>
          <a:p>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CAD </a:t>
            </a:r>
          </a:p>
          <a:p>
            <a:pPr marL="285750" indent="-285750">
              <a:buFont typeface="Arial" panose="020B0604020202020204" pitchFamily="34" charset="0"/>
              <a:buChar char="•"/>
            </a:pPr>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Computer modelling</a:t>
            </a:r>
          </a:p>
          <a:p>
            <a:r>
              <a:rPr lang="en-GB" sz="2800" dirty="0">
                <a:solidFill>
                  <a:prstClr val="black"/>
                </a:solidFill>
              </a:rPr>
              <a:t> </a:t>
            </a:r>
          </a:p>
          <a:p>
            <a:pPr marL="285750" indent="-285750">
              <a:buFont typeface="Arial" panose="020B0604020202020204" pitchFamily="34" charset="0"/>
              <a:buChar char="•"/>
            </a:pPr>
            <a:r>
              <a:rPr lang="en-GB" sz="2800" dirty="0">
                <a:solidFill>
                  <a:prstClr val="black"/>
                </a:solidFill>
              </a:rPr>
              <a:t>CAM </a:t>
            </a:r>
          </a:p>
          <a:p>
            <a:pPr marL="285750" indent="-285750">
              <a:buFont typeface="Arial" panose="020B0604020202020204" pitchFamily="34" charset="0"/>
              <a:buChar char="•"/>
            </a:pPr>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IT </a:t>
            </a:r>
          </a:p>
          <a:p>
            <a:pPr marL="285750" indent="-285750">
              <a:buFont typeface="Arial" panose="020B0604020202020204" pitchFamily="34" charset="0"/>
              <a:buChar char="•"/>
            </a:pPr>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Robotics </a:t>
            </a:r>
          </a:p>
          <a:p>
            <a:endParaRPr lang="en-GB" dirty="0">
              <a:solidFill>
                <a:prstClr val="black"/>
              </a:solidFill>
            </a:endParaRPr>
          </a:p>
        </p:txBody>
      </p:sp>
      <p:sp>
        <p:nvSpPr>
          <p:cNvPr id="3" name="Rectangle 2"/>
          <p:cNvSpPr/>
          <p:nvPr/>
        </p:nvSpPr>
        <p:spPr>
          <a:xfrm>
            <a:off x="4007768" y="332656"/>
            <a:ext cx="3420616"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Technology</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382" y="1059689"/>
            <a:ext cx="2843634" cy="194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764" y="3587050"/>
            <a:ext cx="3368211" cy="252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4675659" y="4021454"/>
            <a:ext cx="2752725" cy="1657350"/>
          </a:xfrm>
          <a:prstGeom prst="rect">
            <a:avLst/>
          </a:prstGeom>
        </p:spPr>
      </p:pic>
      <p:pic>
        <p:nvPicPr>
          <p:cNvPr id="5" name="Picture 4"/>
          <p:cNvPicPr>
            <a:picLocks noChangeAspect="1"/>
          </p:cNvPicPr>
          <p:nvPr/>
        </p:nvPicPr>
        <p:blipFill>
          <a:blip r:embed="rId5"/>
          <a:stretch>
            <a:fillRect/>
          </a:stretch>
        </p:blipFill>
        <p:spPr>
          <a:xfrm>
            <a:off x="5470908" y="1625202"/>
            <a:ext cx="2657475" cy="1714500"/>
          </a:xfrm>
          <a:prstGeom prst="rect">
            <a:avLst/>
          </a:prstGeom>
        </p:spPr>
      </p:pic>
    </p:spTree>
    <p:extLst>
      <p:ext uri="{BB962C8B-B14F-4D97-AF65-F5344CB8AC3E}">
        <p14:creationId xmlns:p14="http://schemas.microsoft.com/office/powerpoint/2010/main" val="2064943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047" y="1476111"/>
            <a:ext cx="9811326" cy="4832092"/>
          </a:xfrm>
          <a:prstGeom prst="rect">
            <a:avLst/>
          </a:prstGeom>
        </p:spPr>
        <p:txBody>
          <a:bodyPr wrap="square">
            <a:spAutoFit/>
          </a:bodyPr>
          <a:lstStyle/>
          <a:p>
            <a:r>
              <a:rPr lang="en-GB" sz="2800" dirty="0">
                <a:solidFill>
                  <a:prstClr val="black"/>
                </a:solidFill>
              </a:rPr>
              <a:t>Computer-aided design is an </a:t>
            </a:r>
            <a:r>
              <a:rPr lang="en-GB" sz="2800" b="1" dirty="0">
                <a:solidFill>
                  <a:prstClr val="black"/>
                </a:solidFill>
              </a:rPr>
              <a:t>interactive computer system </a:t>
            </a:r>
            <a:r>
              <a:rPr lang="en-GB" sz="2800" dirty="0">
                <a:solidFill>
                  <a:prstClr val="black"/>
                </a:solidFill>
              </a:rPr>
              <a:t>which is capable of generating, storing and using computer graphics. </a:t>
            </a: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It assists design engineers in </a:t>
            </a:r>
            <a:r>
              <a:rPr lang="en-GB" sz="2800" b="1" dirty="0">
                <a:solidFill>
                  <a:prstClr val="black"/>
                </a:solidFill>
              </a:rPr>
              <a:t>solving design problems</a:t>
            </a:r>
            <a:r>
              <a:rPr lang="en-GB" sz="2800" dirty="0">
                <a:solidFill>
                  <a:prstClr val="black"/>
                </a:solidFill>
              </a:rPr>
              <a:t>. </a:t>
            </a:r>
          </a:p>
        </p:txBody>
      </p:sp>
      <p:sp>
        <p:nvSpPr>
          <p:cNvPr id="3" name="Rectangle 2"/>
          <p:cNvSpPr/>
          <p:nvPr/>
        </p:nvSpPr>
        <p:spPr>
          <a:xfrm>
            <a:off x="1658415" y="332656"/>
            <a:ext cx="8707385"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Computer-aided design (CAD)</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70" y="2877670"/>
            <a:ext cx="3509973" cy="233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1936376" y="2877670"/>
            <a:ext cx="4105481" cy="2299069"/>
          </a:xfrm>
          <a:prstGeom prst="rect">
            <a:avLst/>
          </a:prstGeom>
        </p:spPr>
      </p:pic>
    </p:spTree>
    <p:extLst>
      <p:ext uri="{BB962C8B-B14F-4D97-AF65-F5344CB8AC3E}">
        <p14:creationId xmlns:p14="http://schemas.microsoft.com/office/powerpoint/2010/main" val="3146930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416" y="1174777"/>
            <a:ext cx="9759697" cy="5262979"/>
          </a:xfrm>
          <a:prstGeom prst="rect">
            <a:avLst/>
          </a:prstGeom>
        </p:spPr>
        <p:txBody>
          <a:bodyPr wrap="square">
            <a:spAutoFit/>
          </a:bodyPr>
          <a:lstStyle/>
          <a:p>
            <a:endParaRPr lang="en-GB" sz="2800" dirty="0">
              <a:solidFill>
                <a:prstClr val="black"/>
              </a:solidFill>
            </a:endParaRPr>
          </a:p>
          <a:p>
            <a:r>
              <a:rPr lang="en-GB" sz="2800" dirty="0">
                <a:solidFill>
                  <a:prstClr val="black"/>
                </a:solidFill>
              </a:rPr>
              <a:t>CAD has </a:t>
            </a:r>
            <a:r>
              <a:rPr lang="en-GB" sz="2800" b="1" dirty="0">
                <a:solidFill>
                  <a:prstClr val="black"/>
                </a:solidFill>
              </a:rPr>
              <a:t>reduced the length of time</a:t>
            </a:r>
            <a:r>
              <a:rPr lang="en-GB" sz="2800" dirty="0">
                <a:solidFill>
                  <a:prstClr val="black"/>
                </a:solidFill>
              </a:rPr>
              <a:t> between the initial design concept and actual production. </a:t>
            </a:r>
            <a:endParaRPr lang="en-GB" sz="2800" dirty="0" smtClean="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r>
              <a:rPr lang="en-GB" sz="2800" dirty="0" smtClean="0">
                <a:solidFill>
                  <a:prstClr val="black"/>
                </a:solidFill>
              </a:rPr>
              <a:t>The </a:t>
            </a:r>
            <a:r>
              <a:rPr lang="en-GB" sz="2800" b="1" dirty="0">
                <a:solidFill>
                  <a:prstClr val="black"/>
                </a:solidFill>
              </a:rPr>
              <a:t>shorter the time </a:t>
            </a:r>
            <a:r>
              <a:rPr lang="en-GB" sz="2800" dirty="0">
                <a:solidFill>
                  <a:prstClr val="black"/>
                </a:solidFill>
              </a:rPr>
              <a:t>between an original idea and getting a product on the shelves or into the showroom, the </a:t>
            </a:r>
            <a:r>
              <a:rPr lang="en-GB" sz="2800" b="1" dirty="0">
                <a:solidFill>
                  <a:prstClr val="black"/>
                </a:solidFill>
              </a:rPr>
              <a:t>more competitive</a:t>
            </a:r>
            <a:r>
              <a:rPr lang="en-GB" sz="2800" dirty="0">
                <a:solidFill>
                  <a:prstClr val="black"/>
                </a:solidFill>
              </a:rPr>
              <a:t> the business can be.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7" y="188640"/>
            <a:ext cx="93710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37" y="2473579"/>
            <a:ext cx="3476265" cy="204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612" y="2784903"/>
            <a:ext cx="3199519" cy="2015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046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074" y="1543050"/>
            <a:ext cx="10009439" cy="4832092"/>
          </a:xfrm>
          <a:prstGeom prst="rect">
            <a:avLst/>
          </a:prstGeom>
        </p:spPr>
        <p:txBody>
          <a:bodyPr wrap="square">
            <a:spAutoFit/>
          </a:bodyPr>
          <a:lstStyle/>
          <a:p>
            <a:r>
              <a:rPr lang="en-GB" sz="2800" dirty="0">
                <a:solidFill>
                  <a:prstClr val="black"/>
                </a:solidFill>
              </a:rPr>
              <a:t>In the </a:t>
            </a:r>
            <a:r>
              <a:rPr lang="en-GB" sz="2800" b="1" dirty="0">
                <a:solidFill>
                  <a:prstClr val="black"/>
                </a:solidFill>
              </a:rPr>
              <a:t>1970s it could take five years </a:t>
            </a:r>
            <a:r>
              <a:rPr lang="en-GB" sz="2800" dirty="0">
                <a:solidFill>
                  <a:prstClr val="black"/>
                </a:solidFill>
              </a:rPr>
              <a:t>from the initial car concept to actual production. </a:t>
            </a:r>
            <a:r>
              <a:rPr lang="en-GB" sz="2800" dirty="0">
                <a:solidFill>
                  <a:prstClr val="black"/>
                </a:solidFill>
              </a:rPr>
              <a:t>Businesses like </a:t>
            </a:r>
            <a:r>
              <a:rPr lang="en-GB" sz="2800" b="1" dirty="0">
                <a:solidFill>
                  <a:prstClr val="black"/>
                </a:solidFill>
              </a:rPr>
              <a:t>Kia and Honda </a:t>
            </a:r>
            <a:r>
              <a:rPr lang="en-GB" sz="2800" dirty="0">
                <a:solidFill>
                  <a:prstClr val="black"/>
                </a:solidFill>
              </a:rPr>
              <a:t>can now do the same thing in </a:t>
            </a:r>
            <a:r>
              <a:rPr lang="en-GB" sz="2800" b="1" dirty="0">
                <a:solidFill>
                  <a:prstClr val="black"/>
                </a:solidFill>
              </a:rPr>
              <a:t>14 months. </a:t>
            </a:r>
            <a:endParaRPr lang="en-GB" sz="2800" b="1"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r>
              <a:rPr lang="en-GB" sz="2800" dirty="0" smtClean="0">
                <a:solidFill>
                  <a:prstClr val="black"/>
                </a:solidFill>
              </a:rPr>
              <a:t>Computer-aided </a:t>
            </a:r>
            <a:r>
              <a:rPr lang="en-GB" sz="2800" dirty="0">
                <a:solidFill>
                  <a:prstClr val="black"/>
                </a:solidFill>
              </a:rPr>
              <a:t>design also allows an </a:t>
            </a:r>
            <a:r>
              <a:rPr lang="en-GB" sz="2800" b="1" dirty="0">
                <a:solidFill>
                  <a:srgbClr val="FF0000"/>
                </a:solidFill>
              </a:rPr>
              <a:t>infinite variation on design themes</a:t>
            </a:r>
            <a:r>
              <a:rPr lang="en-GB" sz="2800" dirty="0">
                <a:solidFill>
                  <a:prstClr val="black"/>
                </a:solidFill>
              </a:rPr>
              <a:t>, allowing all possibilities to be tested.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500" y="0"/>
            <a:ext cx="93710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082" y="2613978"/>
            <a:ext cx="3665035" cy="256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94" y="3178470"/>
            <a:ext cx="3758010" cy="210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46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147" y="0"/>
            <a:ext cx="93710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60147" y="1299453"/>
            <a:ext cx="9904621" cy="4832092"/>
          </a:xfrm>
          <a:prstGeom prst="rect">
            <a:avLst/>
          </a:prstGeom>
        </p:spPr>
        <p:txBody>
          <a:bodyPr wrap="square">
            <a:spAutoFit/>
          </a:bodyPr>
          <a:lstStyle/>
          <a:p>
            <a:r>
              <a:rPr lang="en-GB" sz="2800" b="1" dirty="0">
                <a:solidFill>
                  <a:prstClr val="black"/>
                </a:solidFill>
              </a:rPr>
              <a:t>Modifications or changes can be easily made</a:t>
            </a:r>
            <a:r>
              <a:rPr lang="en-GB" sz="2800" dirty="0">
                <a:solidFill>
                  <a:prstClr val="black"/>
                </a:solidFill>
              </a:rPr>
              <a:t>, without having to go back to the ‘drawing board’. </a:t>
            </a:r>
          </a:p>
          <a:p>
            <a:endParaRPr lang="en-GB" sz="2800" dirty="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Also CAD can </a:t>
            </a:r>
            <a:r>
              <a:rPr lang="en-GB" sz="2800" b="1" dirty="0">
                <a:solidFill>
                  <a:prstClr val="black"/>
                </a:solidFill>
              </a:rPr>
              <a:t>identify design problems at an early stage</a:t>
            </a:r>
            <a:r>
              <a:rPr lang="en-GB" sz="2800" dirty="0">
                <a:solidFill>
                  <a:prstClr val="black"/>
                </a:solidFill>
              </a:rPr>
              <a:t>, preventing the need for expensive reworking of ideas and reducing the chance of faulty products reaching the market.</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421" y="2058687"/>
            <a:ext cx="3713838" cy="23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832" y="2556294"/>
            <a:ext cx="3434968" cy="189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86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384" y="1407920"/>
            <a:ext cx="10558463" cy="6124754"/>
          </a:xfrm>
          <a:prstGeom prst="rect">
            <a:avLst/>
          </a:prstGeom>
        </p:spPr>
        <p:txBody>
          <a:bodyPr wrap="square">
            <a:spAutoFit/>
          </a:bodyPr>
          <a:lstStyle/>
          <a:p>
            <a:r>
              <a:rPr lang="en-GB" sz="2800" b="1" dirty="0"/>
              <a:t>The commercial exploitation of an invention</a:t>
            </a:r>
            <a:r>
              <a:rPr lang="en-GB" sz="2800" b="1" dirty="0" smtClean="0"/>
              <a:t>.</a:t>
            </a:r>
          </a:p>
          <a:p>
            <a:endParaRPr lang="en-GB" sz="2800" b="1" dirty="0"/>
          </a:p>
          <a:p>
            <a:r>
              <a:rPr lang="en-GB" sz="2800" dirty="0"/>
              <a:t>Bringing a </a:t>
            </a:r>
            <a:r>
              <a:rPr lang="en-GB" sz="2800" b="1" dirty="0"/>
              <a:t>new idea </a:t>
            </a:r>
            <a:r>
              <a:rPr lang="en-GB" sz="2800" dirty="0"/>
              <a:t>to the marketplace is known as ‘</a:t>
            </a:r>
            <a:r>
              <a:rPr lang="en-GB" sz="2800" b="1" dirty="0"/>
              <a:t>product innovation’. </a:t>
            </a:r>
            <a:endParaRPr lang="en-GB" sz="2800" b="1" dirty="0" smtClean="0"/>
          </a:p>
          <a:p>
            <a:endParaRPr lang="en-GB" sz="2800" dirty="0"/>
          </a:p>
          <a:p>
            <a:endParaRPr lang="en-GB" sz="2800" dirty="0" smtClean="0"/>
          </a:p>
          <a:p>
            <a:endParaRPr lang="en-GB" sz="2800" dirty="0"/>
          </a:p>
          <a:p>
            <a:endParaRPr lang="en-GB" sz="2800" dirty="0" smtClean="0"/>
          </a:p>
          <a:p>
            <a:endParaRPr lang="en-GB" sz="2800" dirty="0" smtClean="0"/>
          </a:p>
          <a:p>
            <a:endParaRPr lang="en-GB" sz="2800" dirty="0"/>
          </a:p>
          <a:p>
            <a:r>
              <a:rPr lang="en-GB" sz="2800" dirty="0" smtClean="0"/>
              <a:t>Doing </a:t>
            </a:r>
            <a:r>
              <a:rPr lang="en-GB" sz="2800" dirty="0"/>
              <a:t>so in the </a:t>
            </a:r>
            <a:r>
              <a:rPr lang="en-GB" sz="2800" b="1" dirty="0"/>
              <a:t>workplace</a:t>
            </a:r>
            <a:r>
              <a:rPr lang="en-GB" sz="2800" dirty="0"/>
              <a:t> is known as ‘</a:t>
            </a:r>
            <a:r>
              <a:rPr lang="en-GB" sz="2800" b="1" dirty="0"/>
              <a:t>process innovation’.</a:t>
            </a:r>
          </a:p>
          <a:p>
            <a:endParaRPr lang="en-GB" sz="2800" dirty="0"/>
          </a:p>
          <a:p>
            <a:endParaRPr lang="en-GB" sz="2800" dirty="0"/>
          </a:p>
          <a:p>
            <a:endParaRPr lang="en-GB" sz="2800" dirty="0"/>
          </a:p>
        </p:txBody>
      </p:sp>
      <p:sp>
        <p:nvSpPr>
          <p:cNvPr id="3" name="Rectangle 2"/>
          <p:cNvSpPr/>
          <p:nvPr/>
        </p:nvSpPr>
        <p:spPr>
          <a:xfrm>
            <a:off x="3980152" y="238422"/>
            <a:ext cx="328872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Innovation</a:t>
            </a:r>
          </a:p>
        </p:txBody>
      </p:sp>
      <p:pic>
        <p:nvPicPr>
          <p:cNvPr id="6" name="Picture 5"/>
          <p:cNvPicPr>
            <a:picLocks noChangeAspect="1"/>
          </p:cNvPicPr>
          <p:nvPr/>
        </p:nvPicPr>
        <p:blipFill>
          <a:blip r:embed="rId2"/>
          <a:stretch>
            <a:fillRect/>
          </a:stretch>
        </p:blipFill>
        <p:spPr>
          <a:xfrm>
            <a:off x="8996082" y="401710"/>
            <a:ext cx="2509136" cy="1190625"/>
          </a:xfrm>
          <a:prstGeom prst="rect">
            <a:avLst/>
          </a:prstGeom>
        </p:spPr>
      </p:pic>
      <p:pic>
        <p:nvPicPr>
          <p:cNvPr id="7" name="Picture 6"/>
          <p:cNvPicPr>
            <a:picLocks noChangeAspect="1"/>
          </p:cNvPicPr>
          <p:nvPr/>
        </p:nvPicPr>
        <p:blipFill>
          <a:blip r:embed="rId3"/>
          <a:stretch>
            <a:fillRect/>
          </a:stretch>
        </p:blipFill>
        <p:spPr>
          <a:xfrm>
            <a:off x="1132914" y="3463437"/>
            <a:ext cx="3276600" cy="1582832"/>
          </a:xfrm>
          <a:prstGeom prst="rect">
            <a:avLst/>
          </a:prstGeom>
        </p:spPr>
      </p:pic>
      <p:pic>
        <p:nvPicPr>
          <p:cNvPr id="8" name="Picture 7"/>
          <p:cNvPicPr>
            <a:picLocks noChangeAspect="1"/>
          </p:cNvPicPr>
          <p:nvPr/>
        </p:nvPicPr>
        <p:blipFill>
          <a:blip r:embed="rId4"/>
          <a:stretch>
            <a:fillRect/>
          </a:stretch>
        </p:blipFill>
        <p:spPr>
          <a:xfrm>
            <a:off x="5997846" y="2953030"/>
            <a:ext cx="3616801" cy="2303941"/>
          </a:xfrm>
          <a:prstGeom prst="rect">
            <a:avLst/>
          </a:prstGeom>
        </p:spPr>
      </p:pic>
    </p:spTree>
    <p:extLst>
      <p:ext uri="{BB962C8B-B14F-4D97-AF65-F5344CB8AC3E}">
        <p14:creationId xmlns:p14="http://schemas.microsoft.com/office/powerpoint/2010/main" val="476518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2612" y="0"/>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318893" y="1240722"/>
            <a:ext cx="7581114" cy="1384995"/>
          </a:xfrm>
          <a:prstGeom prst="rect">
            <a:avLst/>
          </a:prstGeom>
        </p:spPr>
        <p:txBody>
          <a:bodyPr wrap="none">
            <a:spAutoFit/>
          </a:bodyPr>
          <a:lstStyle/>
          <a:p>
            <a:r>
              <a:rPr lang="en-GB" sz="2800" b="1" u="sng" dirty="0" smtClean="0"/>
              <a:t>CAD </a:t>
            </a:r>
          </a:p>
          <a:p>
            <a:endParaRPr lang="en-GB" sz="2800" dirty="0" smtClean="0"/>
          </a:p>
          <a:p>
            <a:r>
              <a:rPr lang="en-GB" sz="2800" dirty="0" smtClean="0"/>
              <a:t>https</a:t>
            </a:r>
            <a:r>
              <a:rPr lang="en-GB" sz="2800" dirty="0"/>
              <a:t>://www.youtube.com/watch?v=ETz67OUsXC0</a:t>
            </a:r>
          </a:p>
        </p:txBody>
      </p:sp>
      <p:pic>
        <p:nvPicPr>
          <p:cNvPr id="4" name="Picture 3"/>
          <p:cNvPicPr>
            <a:picLocks noChangeAspect="1"/>
          </p:cNvPicPr>
          <p:nvPr/>
        </p:nvPicPr>
        <p:blipFill>
          <a:blip r:embed="rId2"/>
          <a:stretch>
            <a:fillRect/>
          </a:stretch>
        </p:blipFill>
        <p:spPr>
          <a:xfrm>
            <a:off x="3584394" y="3267635"/>
            <a:ext cx="4791895" cy="2642339"/>
          </a:xfrm>
          <a:prstGeom prst="rect">
            <a:avLst/>
          </a:prstGeom>
        </p:spPr>
      </p:pic>
    </p:spTree>
    <p:extLst>
      <p:ext uri="{BB962C8B-B14F-4D97-AF65-F5344CB8AC3E}">
        <p14:creationId xmlns:p14="http://schemas.microsoft.com/office/powerpoint/2010/main" val="1856376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238" y="2098203"/>
            <a:ext cx="10930280" cy="3970318"/>
          </a:xfrm>
          <a:prstGeom prst="rect">
            <a:avLst/>
          </a:prstGeom>
        </p:spPr>
        <p:txBody>
          <a:bodyPr wrap="square">
            <a:spAutoFit/>
          </a:bodyPr>
          <a:lstStyle/>
          <a:p>
            <a:r>
              <a:rPr lang="en-GB" sz="2800" dirty="0">
                <a:solidFill>
                  <a:prstClr val="black"/>
                </a:solidFill>
              </a:rPr>
              <a:t>The use of </a:t>
            </a:r>
            <a:r>
              <a:rPr lang="en-GB" sz="2800" b="1" dirty="0">
                <a:solidFill>
                  <a:prstClr val="black"/>
                </a:solidFill>
              </a:rPr>
              <a:t>computers in production </a:t>
            </a:r>
            <a:r>
              <a:rPr lang="en-GB" sz="2800" dirty="0">
                <a:solidFill>
                  <a:prstClr val="black"/>
                </a:solidFill>
              </a:rPr>
              <a:t>occurs in all sorts of industries. </a:t>
            </a: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There is the obvious example of </a:t>
            </a:r>
            <a:r>
              <a:rPr lang="en-GB" sz="2800" b="1" dirty="0">
                <a:solidFill>
                  <a:prstClr val="black"/>
                </a:solidFill>
              </a:rPr>
              <a:t>robotic welders in vehicle production.</a:t>
            </a:r>
          </a:p>
        </p:txBody>
      </p:sp>
      <p:sp>
        <p:nvSpPr>
          <p:cNvPr id="3" name="Rectangle 2"/>
          <p:cNvSpPr/>
          <p:nvPr/>
        </p:nvSpPr>
        <p:spPr>
          <a:xfrm>
            <a:off x="1666354" y="188640"/>
            <a:ext cx="8872814" cy="1754326"/>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Computer-aided manufacture </a:t>
            </a:r>
          </a:p>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(CAM)</a:t>
            </a:r>
          </a:p>
        </p:txBody>
      </p:sp>
      <p:pic>
        <p:nvPicPr>
          <p:cNvPr id="4" name="Picture 3"/>
          <p:cNvPicPr>
            <a:picLocks noChangeAspect="1"/>
          </p:cNvPicPr>
          <p:nvPr/>
        </p:nvPicPr>
        <p:blipFill>
          <a:blip r:embed="rId2"/>
          <a:stretch>
            <a:fillRect/>
          </a:stretch>
        </p:blipFill>
        <p:spPr>
          <a:xfrm>
            <a:off x="1923330" y="2754125"/>
            <a:ext cx="3063847" cy="2463333"/>
          </a:xfrm>
          <a:prstGeom prst="rect">
            <a:avLst/>
          </a:prstGeom>
        </p:spPr>
      </p:pic>
      <p:pic>
        <p:nvPicPr>
          <p:cNvPr id="5" name="Picture 4"/>
          <p:cNvPicPr>
            <a:picLocks noChangeAspect="1"/>
          </p:cNvPicPr>
          <p:nvPr/>
        </p:nvPicPr>
        <p:blipFill>
          <a:blip r:embed="rId3"/>
          <a:stretch>
            <a:fillRect/>
          </a:stretch>
        </p:blipFill>
        <p:spPr>
          <a:xfrm>
            <a:off x="6943724" y="2850589"/>
            <a:ext cx="2906247" cy="2465546"/>
          </a:xfrm>
          <a:prstGeom prst="rect">
            <a:avLst/>
          </a:prstGeom>
        </p:spPr>
      </p:pic>
    </p:spTree>
    <p:extLst>
      <p:ext uri="{BB962C8B-B14F-4D97-AF65-F5344CB8AC3E}">
        <p14:creationId xmlns:p14="http://schemas.microsoft.com/office/powerpoint/2010/main" val="3204406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0549" y="1789852"/>
            <a:ext cx="9730006" cy="4832092"/>
          </a:xfrm>
          <a:prstGeom prst="rect">
            <a:avLst/>
          </a:prstGeom>
        </p:spPr>
        <p:txBody>
          <a:bodyPr wrap="square">
            <a:spAutoFit/>
          </a:bodyPr>
          <a:lstStyle/>
          <a:p>
            <a:r>
              <a:rPr lang="en-GB" sz="2800" dirty="0">
                <a:solidFill>
                  <a:prstClr val="black"/>
                </a:solidFill>
              </a:rPr>
              <a:t> Another, more unusual example is the use of </a:t>
            </a:r>
            <a:r>
              <a:rPr lang="en-GB" sz="2800" b="1" dirty="0">
                <a:solidFill>
                  <a:prstClr val="black"/>
                </a:solidFill>
              </a:rPr>
              <a:t>CAM in packaging vegetables for supermarket</a:t>
            </a:r>
            <a:r>
              <a:rPr lang="en-GB" sz="2800" dirty="0">
                <a:solidFill>
                  <a:prstClr val="black"/>
                </a:solidFill>
              </a:rPr>
              <a:t>s, where machines </a:t>
            </a:r>
            <a:r>
              <a:rPr lang="en-GB" sz="2800" b="1" dirty="0">
                <a:solidFill>
                  <a:prstClr val="black"/>
                </a:solidFill>
              </a:rPr>
              <a:t>digitally photograph every vegetable </a:t>
            </a:r>
            <a:r>
              <a:rPr lang="en-GB" sz="2800" dirty="0">
                <a:solidFill>
                  <a:prstClr val="black"/>
                </a:solidFill>
              </a:rPr>
              <a:t>and then </a:t>
            </a:r>
            <a:r>
              <a:rPr lang="en-GB" sz="2800" b="1" dirty="0">
                <a:solidFill>
                  <a:prstClr val="black"/>
                </a:solidFill>
              </a:rPr>
              <a:t>automatically sort them </a:t>
            </a:r>
            <a:r>
              <a:rPr lang="en-GB" sz="2800" dirty="0">
                <a:solidFill>
                  <a:prstClr val="black"/>
                </a:solidFill>
              </a:rPr>
              <a:t>into bags based on size and shape. </a:t>
            </a: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These sorting machines always </a:t>
            </a:r>
            <a:r>
              <a:rPr lang="en-GB" sz="2800" b="1" dirty="0">
                <a:solidFill>
                  <a:srgbClr val="FF0000"/>
                </a:solidFill>
              </a:rPr>
              <a:t>produce output of the same quality, day in day out,</a:t>
            </a:r>
            <a:r>
              <a:rPr lang="en-GB" sz="2800" dirty="0">
                <a:solidFill>
                  <a:prstClr val="black"/>
                </a:solidFill>
              </a:rPr>
              <a:t> </a:t>
            </a:r>
            <a:r>
              <a:rPr lang="en-GB" sz="2800" b="1" dirty="0">
                <a:solidFill>
                  <a:srgbClr val="FF0000"/>
                </a:solidFill>
              </a:rPr>
              <a:t>guaranteeing customer satisfaction.</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119063"/>
            <a:ext cx="9528176"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085" y="3281082"/>
            <a:ext cx="2268482" cy="208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551" y="3827919"/>
            <a:ext cx="365529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99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878" y="1797512"/>
            <a:ext cx="10204665" cy="4832092"/>
          </a:xfrm>
          <a:prstGeom prst="rect">
            <a:avLst/>
          </a:prstGeom>
        </p:spPr>
        <p:txBody>
          <a:bodyPr wrap="square">
            <a:spAutoFit/>
          </a:bodyPr>
          <a:lstStyle/>
          <a:p>
            <a:r>
              <a:rPr lang="en-GB" sz="2800" dirty="0">
                <a:solidFill>
                  <a:prstClr val="black"/>
                </a:solidFill>
              </a:rPr>
              <a:t>The use of CAM can also aid </a:t>
            </a:r>
            <a:r>
              <a:rPr lang="en-GB" sz="2800" b="1" dirty="0">
                <a:solidFill>
                  <a:prstClr val="black"/>
                </a:solidFill>
              </a:rPr>
              <a:t>flexibility</a:t>
            </a:r>
            <a:r>
              <a:rPr lang="en-GB" sz="2800" dirty="0">
                <a:solidFill>
                  <a:prstClr val="black"/>
                </a:solidFill>
              </a:rPr>
              <a:t> in production. For example, reprogramming a welding machine is quite simple, but training a welder may be a great deal more complex and expensive. </a:t>
            </a:r>
          </a:p>
          <a:p>
            <a:endParaRPr lang="en-GB" sz="2800" dirty="0" smtClean="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CAM can even</a:t>
            </a:r>
            <a:r>
              <a:rPr lang="en-GB" sz="2800" b="1" dirty="0">
                <a:solidFill>
                  <a:prstClr val="black"/>
                </a:solidFill>
              </a:rPr>
              <a:t> cut costs in small businesses. </a:t>
            </a:r>
            <a:r>
              <a:rPr lang="en-GB" sz="2800" dirty="0">
                <a:solidFill>
                  <a:prstClr val="black"/>
                </a:solidFill>
              </a:rPr>
              <a:t>Tailors and dressmakers use CAM machines to cut material in the most economical way, ensuring that waste is minimised.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123" y="-134470"/>
            <a:ext cx="9528176"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475" y="3340449"/>
            <a:ext cx="3713384" cy="164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010" y="3586030"/>
            <a:ext cx="3388448" cy="144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846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2613" y="291370"/>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624214" y="1442428"/>
            <a:ext cx="7603172" cy="1384995"/>
          </a:xfrm>
          <a:prstGeom prst="rect">
            <a:avLst/>
          </a:prstGeom>
        </p:spPr>
        <p:txBody>
          <a:bodyPr wrap="none">
            <a:spAutoFit/>
          </a:bodyPr>
          <a:lstStyle/>
          <a:p>
            <a:r>
              <a:rPr lang="en-GB" sz="2800" b="1" u="sng" dirty="0" smtClean="0"/>
              <a:t>Computer aided manufacturer demo </a:t>
            </a:r>
          </a:p>
          <a:p>
            <a:endParaRPr lang="en-GB" sz="2800" dirty="0" smtClean="0"/>
          </a:p>
          <a:p>
            <a:r>
              <a:rPr lang="en-GB" sz="2800" dirty="0" smtClean="0"/>
              <a:t>https</a:t>
            </a:r>
            <a:r>
              <a:rPr lang="en-GB" sz="2800" dirty="0"/>
              <a:t>://www.youtube.com/watch?v=qjc1WEDDPhI</a:t>
            </a:r>
          </a:p>
        </p:txBody>
      </p:sp>
      <p:pic>
        <p:nvPicPr>
          <p:cNvPr id="4" name="Picture 3"/>
          <p:cNvPicPr>
            <a:picLocks noChangeAspect="1"/>
          </p:cNvPicPr>
          <p:nvPr/>
        </p:nvPicPr>
        <p:blipFill>
          <a:blip r:embed="rId2"/>
          <a:stretch>
            <a:fillRect/>
          </a:stretch>
        </p:blipFill>
        <p:spPr>
          <a:xfrm>
            <a:off x="3561173" y="3361765"/>
            <a:ext cx="5409607" cy="2131331"/>
          </a:xfrm>
          <a:prstGeom prst="rect">
            <a:avLst/>
          </a:prstGeom>
        </p:spPr>
      </p:pic>
    </p:spTree>
    <p:extLst>
      <p:ext uri="{BB962C8B-B14F-4D97-AF65-F5344CB8AC3E}">
        <p14:creationId xmlns:p14="http://schemas.microsoft.com/office/powerpoint/2010/main" val="213236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448" y="1412918"/>
            <a:ext cx="10092008" cy="4832092"/>
          </a:xfrm>
          <a:prstGeom prst="rect">
            <a:avLst/>
          </a:prstGeom>
        </p:spPr>
        <p:txBody>
          <a:bodyPr wrap="square">
            <a:spAutoFit/>
          </a:bodyPr>
          <a:lstStyle/>
          <a:p>
            <a:r>
              <a:rPr lang="en-GB" sz="2800" dirty="0">
                <a:solidFill>
                  <a:prstClr val="black"/>
                </a:solidFill>
              </a:rPr>
              <a:t>Computers with the right information </a:t>
            </a:r>
            <a:r>
              <a:rPr lang="en-GB" sz="2800" b="1" dirty="0">
                <a:solidFill>
                  <a:prstClr val="black"/>
                </a:solidFill>
              </a:rPr>
              <a:t>input can be used to model anything from wear and tear of a pair of shoes </a:t>
            </a:r>
            <a:r>
              <a:rPr lang="en-GB" sz="2800" dirty="0">
                <a:solidFill>
                  <a:prstClr val="black"/>
                </a:solidFill>
              </a:rPr>
              <a:t>to the electricity generated from a wind turbine in different wind conditions. </a:t>
            </a:r>
          </a:p>
          <a:p>
            <a:endParaRPr lang="en-GB" sz="2800" dirty="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Using computer models allows businesses</a:t>
            </a:r>
            <a:r>
              <a:rPr lang="en-GB" sz="2800" b="1" dirty="0">
                <a:solidFill>
                  <a:prstClr val="black"/>
                </a:solidFill>
              </a:rPr>
              <a:t> to perfect their products</a:t>
            </a:r>
            <a:r>
              <a:rPr lang="en-GB" sz="2800" dirty="0">
                <a:solidFill>
                  <a:prstClr val="black"/>
                </a:solidFill>
              </a:rPr>
              <a:t> and continually improve efficiency of production.</a:t>
            </a:r>
          </a:p>
        </p:txBody>
      </p:sp>
      <p:sp>
        <p:nvSpPr>
          <p:cNvPr id="3" name="Rectangle 2"/>
          <p:cNvSpPr/>
          <p:nvPr/>
        </p:nvSpPr>
        <p:spPr>
          <a:xfrm>
            <a:off x="3056770" y="260648"/>
            <a:ext cx="6078460"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Computer modelling</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089" y="3065929"/>
            <a:ext cx="2993935" cy="184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149" y="3065929"/>
            <a:ext cx="4464722" cy="182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836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069" y="1345542"/>
            <a:ext cx="9439836" cy="2246769"/>
          </a:xfrm>
          <a:prstGeom prst="rect">
            <a:avLst/>
          </a:prstGeom>
        </p:spPr>
        <p:txBody>
          <a:bodyPr wrap="square">
            <a:spAutoFit/>
          </a:bodyPr>
          <a:lstStyle/>
          <a:p>
            <a:r>
              <a:rPr lang="en-GB" sz="2800" dirty="0">
                <a:solidFill>
                  <a:prstClr val="black"/>
                </a:solidFill>
              </a:rPr>
              <a:t>Use of modelling allows developers to try a huge range of </a:t>
            </a:r>
            <a:r>
              <a:rPr lang="en-GB" sz="2800" b="1" dirty="0">
                <a:solidFill>
                  <a:srgbClr val="FF0000"/>
                </a:solidFill>
              </a:rPr>
              <a:t>‘what if’ scenarios</a:t>
            </a:r>
            <a:r>
              <a:rPr lang="en-GB" sz="2800" dirty="0">
                <a:solidFill>
                  <a:prstClr val="black"/>
                </a:solidFill>
              </a:rPr>
              <a:t>, such as ‘what happens to the </a:t>
            </a:r>
            <a:r>
              <a:rPr lang="en-GB" sz="2800" b="1" dirty="0">
                <a:solidFill>
                  <a:prstClr val="black"/>
                </a:solidFill>
              </a:rPr>
              <a:t>life of the shoe </a:t>
            </a:r>
            <a:r>
              <a:rPr lang="en-GB" sz="2800" dirty="0">
                <a:solidFill>
                  <a:prstClr val="black"/>
                </a:solidFill>
              </a:rPr>
              <a:t>when we change the stitching?’, or ‘what will happen to the </a:t>
            </a:r>
            <a:r>
              <a:rPr lang="en-GB" sz="2800" b="1" dirty="0">
                <a:solidFill>
                  <a:prstClr val="black"/>
                </a:solidFill>
              </a:rPr>
              <a:t>efficiency of the wind turbine </a:t>
            </a:r>
            <a:r>
              <a:rPr lang="en-GB" sz="2800" dirty="0">
                <a:solidFill>
                  <a:prstClr val="black"/>
                </a:solidFill>
              </a:rPr>
              <a:t>if we alter the angle of the blades by a few fractions of a degree?’.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966" y="10085"/>
            <a:ext cx="67786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157" y="3805518"/>
            <a:ext cx="3794831" cy="227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636" y="3496235"/>
            <a:ext cx="3130052" cy="248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990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406" y="722313"/>
            <a:ext cx="10352203" cy="5693866"/>
          </a:xfrm>
          <a:prstGeom prst="rect">
            <a:avLst/>
          </a:prstGeom>
        </p:spPr>
        <p:txBody>
          <a:bodyPr wrap="square">
            <a:spAutoFit/>
          </a:bodyPr>
          <a:lstStyle/>
          <a:p>
            <a:endParaRPr lang="en-GB" sz="2800" dirty="0">
              <a:solidFill>
                <a:prstClr val="black"/>
              </a:solidFill>
            </a:endParaRPr>
          </a:p>
          <a:p>
            <a:r>
              <a:rPr lang="en-GB" sz="2800" dirty="0">
                <a:solidFill>
                  <a:prstClr val="black"/>
                </a:solidFill>
              </a:rPr>
              <a:t>It is difficult to define exactly what a robot in manufacturing is – when does a machine become a robot? </a:t>
            </a:r>
            <a:r>
              <a:rPr lang="en-GB" sz="2800" dirty="0">
                <a:solidFill>
                  <a:prstClr val="black"/>
                </a:solidFill>
              </a:rPr>
              <a:t>The basic rule is that a </a:t>
            </a:r>
            <a:r>
              <a:rPr lang="en-GB" sz="2800" b="1" dirty="0">
                <a:solidFill>
                  <a:prstClr val="black"/>
                </a:solidFill>
              </a:rPr>
              <a:t>robot is defined not by its appearance but by how it is controlled. </a:t>
            </a:r>
            <a:endParaRPr lang="en-GB" sz="2800" b="1"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The </a:t>
            </a:r>
            <a:r>
              <a:rPr lang="en-GB" sz="2800" b="1" dirty="0">
                <a:solidFill>
                  <a:prstClr val="black"/>
                </a:solidFill>
              </a:rPr>
              <a:t>more automated </a:t>
            </a:r>
            <a:r>
              <a:rPr lang="en-GB" sz="2800" dirty="0">
                <a:solidFill>
                  <a:prstClr val="black"/>
                </a:solidFill>
              </a:rPr>
              <a:t>it is and the more it can determine its own behaviour, the more likely it is to count as a robot. For businesses robots have huge potential. </a:t>
            </a:r>
          </a:p>
        </p:txBody>
      </p:sp>
      <p:sp>
        <p:nvSpPr>
          <p:cNvPr id="3" name="Rectangle 2"/>
          <p:cNvSpPr/>
          <p:nvPr/>
        </p:nvSpPr>
        <p:spPr>
          <a:xfrm>
            <a:off x="4583833" y="129340"/>
            <a:ext cx="2653933"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Robotics</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427" y="2910358"/>
            <a:ext cx="3632774" cy="163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508" y="2910358"/>
            <a:ext cx="4201834" cy="164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837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23" y="1112744"/>
            <a:ext cx="9580113" cy="5262979"/>
          </a:xfrm>
          <a:prstGeom prst="rect">
            <a:avLst/>
          </a:prstGeom>
        </p:spPr>
        <p:txBody>
          <a:bodyPr wrap="square">
            <a:spAutoFit/>
          </a:bodyPr>
          <a:lstStyle/>
          <a:p>
            <a:r>
              <a:rPr lang="en-GB" sz="2800" dirty="0">
                <a:solidFill>
                  <a:prstClr val="black"/>
                </a:solidFill>
              </a:rPr>
              <a:t>For example, </a:t>
            </a:r>
            <a:r>
              <a:rPr lang="en-GB" sz="2800" b="1" dirty="0">
                <a:solidFill>
                  <a:prstClr val="black"/>
                </a:solidFill>
              </a:rPr>
              <a:t>robots with machine vision</a:t>
            </a:r>
            <a:r>
              <a:rPr lang="en-GB" sz="2800" dirty="0">
                <a:solidFill>
                  <a:prstClr val="black"/>
                </a:solidFill>
              </a:rPr>
              <a:t> can </a:t>
            </a:r>
            <a:r>
              <a:rPr lang="en-GB" sz="2800" b="1" dirty="0">
                <a:solidFill>
                  <a:prstClr val="black"/>
                </a:solidFill>
              </a:rPr>
              <a:t>check to see that bottles and jars are filled </a:t>
            </a:r>
            <a:r>
              <a:rPr lang="en-GB" sz="2800" dirty="0">
                <a:solidFill>
                  <a:prstClr val="black"/>
                </a:solidFill>
              </a:rPr>
              <a:t>to the right level so that the tops and caps fit and that the right labels are correctly stuck on.</a:t>
            </a:r>
          </a:p>
          <a:p>
            <a:endParaRPr lang="en-GB" sz="2800" dirty="0" smtClean="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 Robots put chocolates into boxes, sort apples and make salads without having to take a rest or visit the toilet.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668" y="15747"/>
            <a:ext cx="3389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7" y="3086100"/>
            <a:ext cx="3606261" cy="202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487" y="3011079"/>
            <a:ext cx="4223838" cy="189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605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6" y="1516451"/>
            <a:ext cx="9477345" cy="1384995"/>
          </a:xfrm>
          <a:prstGeom prst="rect">
            <a:avLst/>
          </a:prstGeom>
        </p:spPr>
        <p:txBody>
          <a:bodyPr wrap="square">
            <a:spAutoFit/>
          </a:bodyPr>
          <a:lstStyle/>
          <a:p>
            <a:r>
              <a:rPr lang="en-GB" sz="2800" dirty="0">
                <a:solidFill>
                  <a:prstClr val="black"/>
                </a:solidFill>
              </a:rPr>
              <a:t>Robots even </a:t>
            </a:r>
            <a:r>
              <a:rPr lang="en-GB" sz="2800" b="1" dirty="0">
                <a:solidFill>
                  <a:prstClr val="black"/>
                </a:solidFill>
              </a:rPr>
              <a:t>work in bakeries slicing cakes </a:t>
            </a:r>
            <a:r>
              <a:rPr lang="en-GB" sz="2800" dirty="0">
                <a:solidFill>
                  <a:prstClr val="black"/>
                </a:solidFill>
              </a:rPr>
              <a:t>because they are more accurate than people – if you make </a:t>
            </a:r>
            <a:r>
              <a:rPr lang="en-GB" sz="2800" b="1" dirty="0">
                <a:solidFill>
                  <a:prstClr val="black"/>
                </a:solidFill>
              </a:rPr>
              <a:t>thousands of cakes a day all those wasted crumbs add up.</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5" y="188640"/>
            <a:ext cx="3389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103" y="3501009"/>
            <a:ext cx="2880320" cy="222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542" y="3278867"/>
            <a:ext cx="1636326" cy="244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32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965" y="820830"/>
            <a:ext cx="9968753" cy="5262979"/>
          </a:xfrm>
          <a:prstGeom prst="rect">
            <a:avLst/>
          </a:prstGeom>
        </p:spPr>
        <p:txBody>
          <a:bodyPr wrap="square">
            <a:spAutoFit/>
          </a:bodyPr>
          <a:lstStyle/>
          <a:p>
            <a:endParaRPr lang="en-GB" sz="2800" dirty="0"/>
          </a:p>
          <a:p>
            <a:r>
              <a:rPr lang="en-GB" sz="2800" dirty="0"/>
              <a:t> </a:t>
            </a:r>
            <a:r>
              <a:rPr lang="en-GB" sz="2800" b="1" dirty="0"/>
              <a:t>Innovation is not cheap </a:t>
            </a:r>
            <a:r>
              <a:rPr lang="en-GB" sz="2800" dirty="0"/>
              <a:t>and resources have to be committed by the businesses to bring new products to the marketplace. </a:t>
            </a:r>
            <a:endParaRPr lang="en-GB" sz="2800" dirty="0" smtClean="0"/>
          </a:p>
          <a:p>
            <a:endParaRPr lang="en-GB" sz="2800" dirty="0"/>
          </a:p>
          <a:p>
            <a:endParaRPr lang="en-GB" sz="2800" dirty="0"/>
          </a:p>
          <a:p>
            <a:endParaRPr lang="en-GB" sz="2800" dirty="0" smtClean="0"/>
          </a:p>
          <a:p>
            <a:endParaRPr lang="en-GB" sz="2800" dirty="0"/>
          </a:p>
          <a:p>
            <a:endParaRPr lang="en-GB" sz="2800" dirty="0" smtClean="0"/>
          </a:p>
          <a:p>
            <a:endParaRPr lang="en-GB" sz="2800" dirty="0"/>
          </a:p>
          <a:p>
            <a:r>
              <a:rPr lang="en-GB" sz="2800" b="1" dirty="0" smtClean="0"/>
              <a:t>Governments </a:t>
            </a:r>
            <a:r>
              <a:rPr lang="en-GB" sz="2800" b="1" dirty="0"/>
              <a:t>try to encourage innovation </a:t>
            </a:r>
            <a:r>
              <a:rPr lang="en-GB" sz="2800" dirty="0"/>
              <a:t>within the business community because an innovative culture will </a:t>
            </a:r>
            <a:r>
              <a:rPr lang="en-GB" sz="2800" b="1" dirty="0"/>
              <a:t>help grow the whole economy,</a:t>
            </a:r>
            <a:r>
              <a:rPr lang="en-GB" sz="2800" dirty="0"/>
              <a:t> creating both employment and wealth.</a:t>
            </a:r>
          </a:p>
        </p:txBody>
      </p:sp>
      <p:pic>
        <p:nvPicPr>
          <p:cNvPr id="3" name="Picture 2"/>
          <p:cNvPicPr>
            <a:picLocks noChangeAspect="1"/>
          </p:cNvPicPr>
          <p:nvPr/>
        </p:nvPicPr>
        <p:blipFill>
          <a:blip r:embed="rId2"/>
          <a:stretch>
            <a:fillRect/>
          </a:stretch>
        </p:blipFill>
        <p:spPr>
          <a:xfrm>
            <a:off x="4283383" y="308722"/>
            <a:ext cx="3060457" cy="512108"/>
          </a:xfrm>
          <a:prstGeom prst="rect">
            <a:avLst/>
          </a:prstGeom>
        </p:spPr>
      </p:pic>
      <p:pic>
        <p:nvPicPr>
          <p:cNvPr id="4" name="Picture 3"/>
          <p:cNvPicPr>
            <a:picLocks noChangeAspect="1"/>
          </p:cNvPicPr>
          <p:nvPr/>
        </p:nvPicPr>
        <p:blipFill>
          <a:blip r:embed="rId3"/>
          <a:stretch>
            <a:fillRect/>
          </a:stretch>
        </p:blipFill>
        <p:spPr>
          <a:xfrm>
            <a:off x="1541368" y="2418363"/>
            <a:ext cx="3003737" cy="1802242"/>
          </a:xfrm>
          <a:prstGeom prst="rect">
            <a:avLst/>
          </a:prstGeom>
        </p:spPr>
      </p:pic>
      <p:pic>
        <p:nvPicPr>
          <p:cNvPr id="5" name="Picture 4"/>
          <p:cNvPicPr>
            <a:picLocks noChangeAspect="1"/>
          </p:cNvPicPr>
          <p:nvPr/>
        </p:nvPicPr>
        <p:blipFill>
          <a:blip r:embed="rId4"/>
          <a:stretch>
            <a:fillRect/>
          </a:stretch>
        </p:blipFill>
        <p:spPr>
          <a:xfrm>
            <a:off x="5643281" y="2550245"/>
            <a:ext cx="4379260" cy="1804147"/>
          </a:xfrm>
          <a:prstGeom prst="rect">
            <a:avLst/>
          </a:prstGeom>
        </p:spPr>
      </p:pic>
    </p:spTree>
    <p:extLst>
      <p:ext uri="{BB962C8B-B14F-4D97-AF65-F5344CB8AC3E}">
        <p14:creationId xmlns:p14="http://schemas.microsoft.com/office/powerpoint/2010/main" val="2709507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4364" y="1460610"/>
            <a:ext cx="9872047" cy="4832092"/>
          </a:xfrm>
          <a:prstGeom prst="rect">
            <a:avLst/>
          </a:prstGeom>
        </p:spPr>
        <p:txBody>
          <a:bodyPr wrap="square">
            <a:spAutoFit/>
          </a:bodyPr>
          <a:lstStyle/>
          <a:p>
            <a:r>
              <a:rPr lang="en-GB" sz="2800" dirty="0">
                <a:solidFill>
                  <a:prstClr val="black"/>
                </a:solidFill>
              </a:rPr>
              <a:t>IT is used throughout businesses increasing their productivity in a number of ways. </a:t>
            </a: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Secretaries have preformatted letters, databases are held on customers improving customer relations, cash flow is modelled so improving financial efficiency, </a:t>
            </a:r>
            <a:r>
              <a:rPr lang="en-GB" sz="2800" b="1" dirty="0">
                <a:solidFill>
                  <a:prstClr val="black"/>
                </a:solidFill>
              </a:rPr>
              <a:t>bar codes </a:t>
            </a:r>
            <a:r>
              <a:rPr lang="en-GB" sz="2800" dirty="0">
                <a:solidFill>
                  <a:prstClr val="black"/>
                </a:solidFill>
              </a:rPr>
              <a:t>and </a:t>
            </a:r>
            <a:r>
              <a:rPr lang="en-GB" sz="2800" b="1" dirty="0">
                <a:solidFill>
                  <a:prstClr val="black"/>
                </a:solidFill>
              </a:rPr>
              <a:t>EPOS systems are used to manage stock </a:t>
            </a:r>
            <a:r>
              <a:rPr lang="en-GB" sz="2800" dirty="0">
                <a:solidFill>
                  <a:prstClr val="black"/>
                </a:solidFill>
              </a:rPr>
              <a:t>– and these are just the tip of the iceberg.</a:t>
            </a:r>
          </a:p>
        </p:txBody>
      </p:sp>
      <p:sp>
        <p:nvSpPr>
          <p:cNvPr id="3" name="Rectangle 2"/>
          <p:cNvSpPr/>
          <p:nvPr/>
        </p:nvSpPr>
        <p:spPr>
          <a:xfrm>
            <a:off x="1919537" y="332656"/>
            <a:ext cx="8127289"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Information Technology (IT)</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375" y="2146864"/>
            <a:ext cx="2050410" cy="205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859" y="2564904"/>
            <a:ext cx="2581835" cy="17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234" y="2065764"/>
            <a:ext cx="2736305" cy="208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573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772" y="1305341"/>
            <a:ext cx="10217805" cy="5109091"/>
          </a:xfrm>
          <a:prstGeom prst="rect">
            <a:avLst/>
          </a:prstGeom>
        </p:spPr>
        <p:txBody>
          <a:bodyPr wrap="square">
            <a:spAutoFit/>
          </a:bodyPr>
          <a:lstStyle/>
          <a:p>
            <a:r>
              <a:rPr lang="en-GB" sz="2800" dirty="0">
                <a:solidFill>
                  <a:prstClr val="black"/>
                </a:solidFill>
              </a:rPr>
              <a:t>Marketing is a key aspect of the </a:t>
            </a:r>
            <a:r>
              <a:rPr lang="en-GB" sz="2800" b="1" dirty="0">
                <a:solidFill>
                  <a:prstClr val="black"/>
                </a:solidFill>
              </a:rPr>
              <a:t>effective use of information technology. </a:t>
            </a:r>
            <a:r>
              <a:rPr lang="en-GB" sz="2800" dirty="0">
                <a:solidFill>
                  <a:prstClr val="black"/>
                </a:solidFill>
              </a:rPr>
              <a:t>Most businesses have a web presence. </a:t>
            </a: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In its simplest form it may be ‘</a:t>
            </a:r>
            <a:r>
              <a:rPr lang="en-GB" sz="2800" b="1" dirty="0">
                <a:solidFill>
                  <a:prstClr val="black"/>
                </a:solidFill>
              </a:rPr>
              <a:t>how to find or contact us’; </a:t>
            </a:r>
            <a:r>
              <a:rPr lang="en-GB" sz="2800" dirty="0">
                <a:solidFill>
                  <a:prstClr val="black"/>
                </a:solidFill>
              </a:rPr>
              <a:t>in its most complex form the web is used to gather detailed customer profiles to build a database and an attempt is made to match these profiles. </a:t>
            </a:r>
          </a:p>
          <a:p>
            <a:endParaRPr lang="en-GB" dirty="0">
              <a:solidFill>
                <a:prstClr val="black"/>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39" y="-198878"/>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482" y="2488090"/>
            <a:ext cx="3700241" cy="201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413" y="2488090"/>
            <a:ext cx="4284714" cy="187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11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470" y="1433340"/>
            <a:ext cx="10448365" cy="5109091"/>
          </a:xfrm>
          <a:prstGeom prst="rect">
            <a:avLst/>
          </a:prstGeom>
        </p:spPr>
        <p:txBody>
          <a:bodyPr wrap="square">
            <a:spAutoFit/>
          </a:bodyPr>
          <a:lstStyle/>
          <a:p>
            <a:r>
              <a:rPr lang="en-GB" sz="2800" dirty="0">
                <a:solidFill>
                  <a:prstClr val="black"/>
                </a:solidFill>
              </a:rPr>
              <a:t>The </a:t>
            </a:r>
            <a:r>
              <a:rPr lang="en-GB" sz="2800" b="1" dirty="0" smtClean="0">
                <a:solidFill>
                  <a:prstClr val="black"/>
                </a:solidFill>
              </a:rPr>
              <a:t>internet allows a much wider geographical marke</a:t>
            </a:r>
            <a:r>
              <a:rPr lang="en-GB" sz="2800" dirty="0" smtClean="0">
                <a:solidFill>
                  <a:prstClr val="black"/>
                </a:solidFill>
              </a:rPr>
              <a:t>t </a:t>
            </a:r>
            <a:r>
              <a:rPr lang="en-GB" sz="2800" dirty="0">
                <a:solidFill>
                  <a:prstClr val="black"/>
                </a:solidFill>
              </a:rPr>
              <a:t>to be targeted, cheaper advertising </a:t>
            </a:r>
            <a:r>
              <a:rPr lang="en-GB" sz="2800" dirty="0" smtClean="0">
                <a:solidFill>
                  <a:prstClr val="black"/>
                </a:solidFill>
              </a:rPr>
              <a:t>and </a:t>
            </a:r>
            <a:r>
              <a:rPr lang="en-GB" sz="2800" b="1" dirty="0">
                <a:solidFill>
                  <a:prstClr val="black"/>
                </a:solidFill>
              </a:rPr>
              <a:t>improved customer convenience</a:t>
            </a:r>
            <a:r>
              <a:rPr lang="en-GB" sz="2800" dirty="0">
                <a:solidFill>
                  <a:prstClr val="black"/>
                </a:solidFill>
              </a:rPr>
              <a:t>. </a:t>
            </a:r>
          </a:p>
          <a:p>
            <a:endParaRPr lang="en-GB" sz="2800" dirty="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Information gathered </a:t>
            </a:r>
            <a:r>
              <a:rPr lang="en-GB" sz="2800" dirty="0">
                <a:solidFill>
                  <a:prstClr val="black"/>
                </a:solidFill>
              </a:rPr>
              <a:t>from </a:t>
            </a:r>
            <a:r>
              <a:rPr lang="en-GB" sz="2800" b="1" dirty="0">
                <a:solidFill>
                  <a:prstClr val="black"/>
                </a:solidFill>
              </a:rPr>
              <a:t>browsing and purchasing habits </a:t>
            </a:r>
            <a:r>
              <a:rPr lang="en-GB" sz="2800" dirty="0">
                <a:solidFill>
                  <a:prstClr val="black"/>
                </a:solidFill>
              </a:rPr>
              <a:t>allows sophisticated targeted marketing to take place, generating potential sales automatically. </a:t>
            </a:r>
          </a:p>
          <a:p>
            <a:endParaRPr lang="en-GB" dirty="0">
              <a:solidFill>
                <a:prstClr val="black"/>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576" y="-109710"/>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082" y="2781022"/>
            <a:ext cx="3550023" cy="176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576" y="2431398"/>
            <a:ext cx="3432703" cy="194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599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081" y="1134290"/>
            <a:ext cx="8947229" cy="3108543"/>
          </a:xfrm>
          <a:prstGeom prst="rect">
            <a:avLst/>
          </a:prstGeom>
        </p:spPr>
        <p:txBody>
          <a:bodyPr wrap="square">
            <a:spAutoFit/>
          </a:bodyPr>
          <a:lstStyle/>
          <a:p>
            <a:endParaRPr lang="en-GB" sz="2800" dirty="0">
              <a:solidFill>
                <a:prstClr val="black"/>
              </a:solidFill>
            </a:endParaRPr>
          </a:p>
          <a:p>
            <a:r>
              <a:rPr lang="en-GB" sz="2800" dirty="0">
                <a:solidFill>
                  <a:prstClr val="black"/>
                </a:solidFill>
              </a:rPr>
              <a:t>The </a:t>
            </a:r>
            <a:r>
              <a:rPr lang="en-GB" sz="2800" b="1" dirty="0">
                <a:solidFill>
                  <a:prstClr val="black"/>
                </a:solidFill>
              </a:rPr>
              <a:t>digital revolution </a:t>
            </a:r>
            <a:r>
              <a:rPr lang="en-GB" sz="2800" dirty="0">
                <a:solidFill>
                  <a:prstClr val="black"/>
                </a:solidFill>
              </a:rPr>
              <a:t>has had a huge effect on the business world – </a:t>
            </a:r>
            <a:r>
              <a:rPr lang="en-GB" sz="2800" b="1" dirty="0">
                <a:solidFill>
                  <a:srgbClr val="FF0000"/>
                </a:solidFill>
              </a:rPr>
              <a:t>social networking is now a well-established marketing tool</a:t>
            </a:r>
            <a:r>
              <a:rPr lang="en-GB" sz="2800" dirty="0">
                <a:solidFill>
                  <a:prstClr val="black"/>
                </a:solidFill>
              </a:rPr>
              <a:t>, tablets and portable devices are used in offices, and mobile phones are used to buy products online</a:t>
            </a:r>
            <a:r>
              <a:rPr lang="en-GB" sz="2800" dirty="0" smtClean="0">
                <a:solidFill>
                  <a:prstClr val="black"/>
                </a:solidFill>
              </a:rPr>
              <a:t>.</a:t>
            </a:r>
          </a:p>
          <a:p>
            <a:endParaRPr lang="en-GB" sz="2800" b="1" dirty="0" smtClean="0">
              <a:solidFill>
                <a:prstClr val="black"/>
              </a:solidFill>
            </a:endParaRPr>
          </a:p>
          <a:p>
            <a:r>
              <a:rPr lang="en-GB" sz="2800" b="1" dirty="0" smtClean="0">
                <a:solidFill>
                  <a:prstClr val="black"/>
                </a:solidFill>
              </a:rPr>
              <a:t>24 hour marketing tool. </a:t>
            </a:r>
            <a:endParaRPr lang="en-GB" sz="2800" b="1" dirty="0">
              <a:solidFill>
                <a:prstClr val="black"/>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081" y="85750"/>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938" y="3549711"/>
            <a:ext cx="4351543" cy="279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081" y="4242833"/>
            <a:ext cx="3918736" cy="209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421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267" y="1659866"/>
            <a:ext cx="10355886" cy="4832092"/>
          </a:xfrm>
          <a:prstGeom prst="rect">
            <a:avLst/>
          </a:prstGeom>
        </p:spPr>
        <p:txBody>
          <a:bodyPr wrap="square">
            <a:spAutoFit/>
          </a:bodyPr>
          <a:lstStyle/>
          <a:p>
            <a:r>
              <a:rPr lang="en-GB" sz="2800" dirty="0">
                <a:solidFill>
                  <a:prstClr val="black"/>
                </a:solidFill>
              </a:rPr>
              <a:t>Communications technology allows </a:t>
            </a:r>
            <a:r>
              <a:rPr lang="en-GB" sz="2800" b="1" dirty="0">
                <a:solidFill>
                  <a:prstClr val="black"/>
                </a:solidFill>
              </a:rPr>
              <a:t>flexibility in the location of services</a:t>
            </a:r>
            <a:r>
              <a:rPr lang="en-GB" sz="2800" dirty="0">
                <a:solidFill>
                  <a:prstClr val="black"/>
                </a:solidFill>
              </a:rPr>
              <a:t> and customer relations centres. Calls to the directory </a:t>
            </a:r>
            <a:r>
              <a:rPr lang="en-GB" sz="2800" b="1" dirty="0">
                <a:solidFill>
                  <a:prstClr val="black"/>
                </a:solidFill>
              </a:rPr>
              <a:t>enquiries number 118118</a:t>
            </a:r>
            <a:r>
              <a:rPr lang="en-GB" sz="2800" dirty="0">
                <a:solidFill>
                  <a:prstClr val="black"/>
                </a:solidFill>
              </a:rPr>
              <a:t> are </a:t>
            </a:r>
            <a:r>
              <a:rPr lang="en-GB" sz="2800" b="1" dirty="0">
                <a:solidFill>
                  <a:prstClr val="black"/>
                </a:solidFill>
              </a:rPr>
              <a:t>answered in Cardiff during the day</a:t>
            </a:r>
            <a:r>
              <a:rPr lang="en-GB" sz="2800" dirty="0">
                <a:solidFill>
                  <a:prstClr val="black"/>
                </a:solidFill>
              </a:rPr>
              <a:t> and in the </a:t>
            </a:r>
            <a:r>
              <a:rPr lang="en-GB" sz="2800" b="1" dirty="0">
                <a:solidFill>
                  <a:prstClr val="black"/>
                </a:solidFill>
              </a:rPr>
              <a:t>Philippines during the night. </a:t>
            </a:r>
          </a:p>
          <a:p>
            <a:endParaRPr lang="en-GB" sz="2800" b="1" dirty="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Costs are therefore reduced and service standards improved.</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260" y="122427"/>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977" y="3577790"/>
            <a:ext cx="3131258" cy="183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260" y="3798584"/>
            <a:ext cx="3424187" cy="179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280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718" y="1450768"/>
            <a:ext cx="9492498" cy="4832092"/>
          </a:xfrm>
          <a:prstGeom prst="rect">
            <a:avLst/>
          </a:prstGeom>
        </p:spPr>
        <p:txBody>
          <a:bodyPr wrap="square">
            <a:spAutoFit/>
          </a:bodyPr>
          <a:lstStyle/>
          <a:p>
            <a:r>
              <a:rPr lang="en-GB" sz="2800" dirty="0">
                <a:solidFill>
                  <a:prstClr val="black"/>
                </a:solidFill>
              </a:rPr>
              <a:t>•</a:t>
            </a:r>
            <a:r>
              <a:rPr lang="en-GB" sz="2800" b="1" dirty="0">
                <a:solidFill>
                  <a:prstClr val="black"/>
                </a:solidFill>
              </a:rPr>
              <a:t>Improved quality </a:t>
            </a:r>
            <a:r>
              <a:rPr lang="en-GB" sz="2800" dirty="0">
                <a:solidFill>
                  <a:prstClr val="black"/>
                </a:solidFill>
              </a:rPr>
              <a:t>– thanks to their high precision and the ability to do the same thing in the same way day after day, robots and CAM processes have the ability to consistently produce top-quality products and accurately perform repetitive tasks;</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a:t>
            </a:r>
            <a:r>
              <a:rPr lang="en-GB" sz="2800" b="1" dirty="0">
                <a:solidFill>
                  <a:prstClr val="black"/>
                </a:solidFill>
              </a:rPr>
              <a:t>Faster innovation </a:t>
            </a:r>
            <a:r>
              <a:rPr lang="en-GB" sz="2800" dirty="0">
                <a:solidFill>
                  <a:prstClr val="black"/>
                </a:solidFill>
              </a:rPr>
              <a:t>– it is much easier, and less expensive, to model and test new products using CAD and computer modelling;</a:t>
            </a:r>
          </a:p>
        </p:txBody>
      </p:sp>
      <p:sp>
        <p:nvSpPr>
          <p:cNvPr id="3" name="Rectangle 2"/>
          <p:cNvSpPr/>
          <p:nvPr/>
        </p:nvSpPr>
        <p:spPr>
          <a:xfrm>
            <a:off x="1406334" y="238527"/>
            <a:ext cx="8703858"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Technology </a:t>
            </a: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advantages (A04)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042" y="3464568"/>
            <a:ext cx="3408875" cy="136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596" y="3464568"/>
            <a:ext cx="3259370" cy="120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663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372" y="1397168"/>
            <a:ext cx="10356758" cy="5109091"/>
          </a:xfrm>
          <a:prstGeom prst="rect">
            <a:avLst/>
          </a:prstGeom>
        </p:spPr>
        <p:txBody>
          <a:bodyPr wrap="square">
            <a:spAutoFit/>
          </a:bodyPr>
          <a:lstStyle/>
          <a:p>
            <a:r>
              <a:rPr lang="en-GB" sz="2800" dirty="0">
                <a:solidFill>
                  <a:prstClr val="black"/>
                </a:solidFill>
              </a:rPr>
              <a:t>• </a:t>
            </a:r>
            <a:r>
              <a:rPr lang="en-GB" sz="2800" b="1" dirty="0">
                <a:solidFill>
                  <a:prstClr val="black"/>
                </a:solidFill>
              </a:rPr>
              <a:t>More effective marketing and sales </a:t>
            </a:r>
            <a:r>
              <a:rPr lang="en-GB" sz="2800" dirty="0">
                <a:solidFill>
                  <a:prstClr val="black"/>
                </a:solidFill>
              </a:rPr>
              <a:t>– marketing new products encourages consumers to dump old products and </a:t>
            </a:r>
            <a:r>
              <a:rPr lang="en-GB" sz="2800" b="1" dirty="0">
                <a:solidFill>
                  <a:prstClr val="black"/>
                </a:solidFill>
              </a:rPr>
              <a:t>buy new ones on a regular basis;</a:t>
            </a: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r>
              <a:rPr lang="en-GB" sz="2800" dirty="0">
                <a:solidFill>
                  <a:prstClr val="black"/>
                </a:solidFill>
              </a:rPr>
              <a:t>•</a:t>
            </a:r>
            <a:r>
              <a:rPr lang="en-GB" sz="2800" b="1" dirty="0">
                <a:solidFill>
                  <a:prstClr val="black"/>
                </a:solidFill>
              </a:rPr>
              <a:t>Less dependency on labour </a:t>
            </a:r>
            <a:r>
              <a:rPr lang="en-GB" sz="2800" dirty="0">
                <a:solidFill>
                  <a:prstClr val="black"/>
                </a:solidFill>
              </a:rPr>
              <a:t>– this is important to the business in reducing costs, especially if workers had used their bargaining power to push for higher wages and improved </a:t>
            </a:r>
            <a:r>
              <a:rPr lang="en-GB" sz="2800" dirty="0" smtClean="0">
                <a:solidFill>
                  <a:prstClr val="black"/>
                </a:solidFill>
              </a:rPr>
              <a:t>conditions;</a:t>
            </a:r>
            <a:endParaRPr lang="en-GB" sz="2800" dirty="0">
              <a:solidFill>
                <a:prstClr val="black"/>
              </a:solidFill>
            </a:endParaRPr>
          </a:p>
          <a:p>
            <a:endParaRPr lang="en-GB" dirty="0">
              <a:solidFill>
                <a:prstClr val="black"/>
              </a:solidFill>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478" y="2862482"/>
            <a:ext cx="3334767" cy="170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035" y="2714565"/>
            <a:ext cx="5395747" cy="161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710293" y="328317"/>
            <a:ext cx="8346147" cy="713294"/>
          </a:xfrm>
          <a:prstGeom prst="rect">
            <a:avLst/>
          </a:prstGeom>
        </p:spPr>
      </p:pic>
    </p:spTree>
    <p:extLst>
      <p:ext uri="{BB962C8B-B14F-4D97-AF65-F5344CB8AC3E}">
        <p14:creationId xmlns:p14="http://schemas.microsoft.com/office/powerpoint/2010/main" val="279826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4153" y="1712780"/>
            <a:ext cx="4572000" cy="3970318"/>
          </a:xfrm>
          <a:prstGeom prst="rect">
            <a:avLst/>
          </a:prstGeom>
        </p:spPr>
        <p:txBody>
          <a:bodyPr>
            <a:spAutoFit/>
          </a:bodyPr>
          <a:lstStyle/>
          <a:p>
            <a:r>
              <a:rPr lang="en-GB" sz="2800" dirty="0">
                <a:solidFill>
                  <a:prstClr val="black"/>
                </a:solidFill>
              </a:rPr>
              <a:t>•Increased </a:t>
            </a:r>
            <a:r>
              <a:rPr lang="en-GB" sz="2800" b="1" dirty="0">
                <a:solidFill>
                  <a:prstClr val="black"/>
                </a:solidFill>
              </a:rPr>
              <a:t>productivity;</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smtClean="0">
                <a:solidFill>
                  <a:prstClr val="black"/>
                </a:solidFill>
              </a:rPr>
              <a:t>•</a:t>
            </a:r>
            <a:r>
              <a:rPr lang="en-GB" sz="2800" b="1" dirty="0" smtClean="0">
                <a:solidFill>
                  <a:srgbClr val="FF0000"/>
                </a:solidFill>
              </a:rPr>
              <a:t>Reduced </a:t>
            </a:r>
            <a:r>
              <a:rPr lang="en-GB" sz="2800" b="1" dirty="0">
                <a:solidFill>
                  <a:srgbClr val="FF0000"/>
                </a:solidFill>
              </a:rPr>
              <a:t>waste and costs;</a:t>
            </a:r>
          </a:p>
          <a:p>
            <a:endParaRPr lang="en-GB" sz="2800" b="1" dirty="0">
              <a:solidFill>
                <a:srgbClr val="FF0000"/>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•Improved communications.</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296" y="1786981"/>
            <a:ext cx="22764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500" y="3861048"/>
            <a:ext cx="2020852" cy="176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599624" y="380745"/>
            <a:ext cx="8346147" cy="713294"/>
          </a:xfrm>
          <a:prstGeom prst="rect">
            <a:avLst/>
          </a:prstGeom>
        </p:spPr>
      </p:pic>
    </p:spTree>
    <p:extLst>
      <p:ext uri="{BB962C8B-B14F-4D97-AF65-F5344CB8AC3E}">
        <p14:creationId xmlns:p14="http://schemas.microsoft.com/office/powerpoint/2010/main" val="151084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020" y="1565467"/>
            <a:ext cx="9947322" cy="4832092"/>
          </a:xfrm>
          <a:prstGeom prst="rect">
            <a:avLst/>
          </a:prstGeom>
        </p:spPr>
        <p:txBody>
          <a:bodyPr wrap="square">
            <a:spAutoFit/>
          </a:bodyPr>
          <a:lstStyle/>
          <a:p>
            <a:r>
              <a:rPr lang="en-GB" sz="2800" dirty="0">
                <a:solidFill>
                  <a:prstClr val="black"/>
                </a:solidFill>
              </a:rPr>
              <a:t>All technology </a:t>
            </a:r>
            <a:r>
              <a:rPr lang="en-GB" sz="2800" b="1" dirty="0">
                <a:solidFill>
                  <a:prstClr val="black"/>
                </a:solidFill>
              </a:rPr>
              <a:t>costs money </a:t>
            </a:r>
            <a:r>
              <a:rPr lang="en-GB" sz="2800" dirty="0">
                <a:solidFill>
                  <a:prstClr val="black"/>
                </a:solidFill>
              </a:rPr>
              <a:t>and to build a state-of-the-art car plant costs hundreds of millions of pounds. </a:t>
            </a:r>
            <a:r>
              <a:rPr lang="en-GB" sz="2800" dirty="0">
                <a:solidFill>
                  <a:prstClr val="black"/>
                </a:solidFill>
              </a:rPr>
              <a:t>There is always </a:t>
            </a:r>
            <a:r>
              <a:rPr lang="en-GB" sz="2800" b="1" dirty="0">
                <a:solidFill>
                  <a:prstClr val="black"/>
                </a:solidFill>
              </a:rPr>
              <a:t>pressure to buy the latest machine</a:t>
            </a:r>
            <a:r>
              <a:rPr lang="en-GB" sz="2800" dirty="0">
                <a:solidFill>
                  <a:prstClr val="black"/>
                </a:solidFill>
              </a:rPr>
              <a:t>, the fastest computer or the newest robotics. </a:t>
            </a:r>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srgbClr val="FF0000"/>
                </a:solidFill>
              </a:rPr>
              <a:t>Also technology does not always work</a:t>
            </a:r>
            <a:r>
              <a:rPr lang="en-GB" sz="2800" dirty="0">
                <a:solidFill>
                  <a:prstClr val="black"/>
                </a:solidFill>
              </a:rPr>
              <a:t>, or there are huge cost overruns. In addition, there are a number of different labour costs related to the implementation of technology.</a:t>
            </a:r>
          </a:p>
        </p:txBody>
      </p:sp>
      <p:sp>
        <p:nvSpPr>
          <p:cNvPr id="3" name="Rectangle 2"/>
          <p:cNvSpPr/>
          <p:nvPr/>
        </p:nvSpPr>
        <p:spPr>
          <a:xfrm>
            <a:off x="963020" y="260648"/>
            <a:ext cx="10282880"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Disadvantages of </a:t>
            </a: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technology (A04)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655" y="3174135"/>
            <a:ext cx="2453650" cy="141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358" y="3269873"/>
            <a:ext cx="3991454" cy="131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803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168" y="1267736"/>
            <a:ext cx="10194522" cy="5262979"/>
          </a:xfrm>
          <a:prstGeom prst="rect">
            <a:avLst/>
          </a:prstGeom>
        </p:spPr>
        <p:txBody>
          <a:bodyPr wrap="square">
            <a:spAutoFit/>
          </a:bodyPr>
          <a:lstStyle/>
          <a:p>
            <a:r>
              <a:rPr lang="en-GB" sz="2800" dirty="0">
                <a:solidFill>
                  <a:prstClr val="black"/>
                </a:solidFill>
              </a:rPr>
              <a:t>Some workers are </a:t>
            </a:r>
            <a:r>
              <a:rPr lang="en-GB" sz="2800" b="1" dirty="0">
                <a:solidFill>
                  <a:prstClr val="black"/>
                </a:solidFill>
              </a:rPr>
              <a:t>likely to lose their jobs</a:t>
            </a:r>
            <a:r>
              <a:rPr lang="en-GB" sz="2800" dirty="0">
                <a:solidFill>
                  <a:prstClr val="black"/>
                </a:solidFill>
              </a:rPr>
              <a:t>, especially those who are not adaptable, cannot be retrained or do not have specialised skills. </a:t>
            </a:r>
          </a:p>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Workers who remain after redundancies have occurred may feel less secure and less motivated in their work and </a:t>
            </a:r>
            <a:r>
              <a:rPr lang="en-GB" sz="2800" b="1" dirty="0">
                <a:solidFill>
                  <a:prstClr val="black"/>
                </a:solidFill>
              </a:rPr>
              <a:t>may need retraining, which will cost the business. </a:t>
            </a:r>
            <a:r>
              <a:rPr lang="en-GB" sz="2800" dirty="0">
                <a:solidFill>
                  <a:prstClr val="black"/>
                </a:solidFill>
              </a:rPr>
              <a:t>There will, of course, be </a:t>
            </a:r>
            <a:r>
              <a:rPr lang="en-GB" sz="2800" b="1" dirty="0">
                <a:solidFill>
                  <a:prstClr val="black"/>
                </a:solidFill>
              </a:rPr>
              <a:t>new opportunities</a:t>
            </a:r>
            <a:r>
              <a:rPr lang="en-GB" sz="2800" dirty="0">
                <a:solidFill>
                  <a:prstClr val="black"/>
                </a:solidFill>
              </a:rPr>
              <a:t> for workers with the skills now needed to run the latest technology.</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930" y="2420888"/>
            <a:ext cx="3429000" cy="157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796" y="2420888"/>
            <a:ext cx="4183199" cy="151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284932" y="352473"/>
            <a:ext cx="9864183" cy="713294"/>
          </a:xfrm>
          <a:prstGeom prst="rect">
            <a:avLst/>
          </a:prstGeom>
        </p:spPr>
      </p:pic>
    </p:spTree>
    <p:extLst>
      <p:ext uri="{BB962C8B-B14F-4D97-AF65-F5344CB8AC3E}">
        <p14:creationId xmlns:p14="http://schemas.microsoft.com/office/powerpoint/2010/main" val="268233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775" y="1374019"/>
            <a:ext cx="10372725" cy="3385542"/>
          </a:xfrm>
          <a:prstGeom prst="rect">
            <a:avLst/>
          </a:prstGeom>
        </p:spPr>
        <p:txBody>
          <a:bodyPr wrap="square">
            <a:spAutoFit/>
          </a:bodyPr>
          <a:lstStyle/>
          <a:p>
            <a:r>
              <a:rPr lang="en-GB" sz="2800" dirty="0"/>
              <a:t>Research is the </a:t>
            </a:r>
            <a:r>
              <a:rPr lang="en-GB" sz="2800" b="1" dirty="0"/>
              <a:t>inquiry into, and discovery of, new ideas</a:t>
            </a:r>
            <a:r>
              <a:rPr lang="en-GB" sz="2800" dirty="0"/>
              <a:t>. </a:t>
            </a:r>
          </a:p>
          <a:p>
            <a:endParaRPr lang="en-GB" sz="2800" dirty="0"/>
          </a:p>
          <a:p>
            <a:r>
              <a:rPr lang="en-GB" sz="2800" dirty="0"/>
              <a:t>Methods used to generate new ideas include:</a:t>
            </a:r>
          </a:p>
          <a:p>
            <a:endParaRPr lang="en-GB" sz="2800" dirty="0"/>
          </a:p>
          <a:p>
            <a:r>
              <a:rPr lang="en-GB" sz="2800" b="1" dirty="0"/>
              <a:t>• Pure research </a:t>
            </a:r>
            <a:r>
              <a:rPr lang="en-GB" sz="2800" dirty="0"/>
              <a:t>– research just to find out how or why, with no product objective. This type of research is often carried out by </a:t>
            </a:r>
            <a:r>
              <a:rPr lang="en-GB" sz="2800" b="1" dirty="0"/>
              <a:t>universities or research institutes. </a:t>
            </a:r>
          </a:p>
          <a:p>
            <a:endParaRPr lang="en-GB" b="1" dirty="0"/>
          </a:p>
        </p:txBody>
      </p:sp>
      <p:sp>
        <p:nvSpPr>
          <p:cNvPr id="3" name="Rectangle 2"/>
          <p:cNvSpPr/>
          <p:nvPr/>
        </p:nvSpPr>
        <p:spPr>
          <a:xfrm>
            <a:off x="4265079" y="309860"/>
            <a:ext cx="277601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Research</a:t>
            </a:r>
          </a:p>
        </p:txBody>
      </p:sp>
      <p:pic>
        <p:nvPicPr>
          <p:cNvPr id="4" name="Picture 3"/>
          <p:cNvPicPr>
            <a:picLocks noChangeAspect="1"/>
          </p:cNvPicPr>
          <p:nvPr/>
        </p:nvPicPr>
        <p:blipFill>
          <a:blip r:embed="rId2"/>
          <a:stretch>
            <a:fillRect/>
          </a:stretch>
        </p:blipFill>
        <p:spPr>
          <a:xfrm>
            <a:off x="7164752" y="4414838"/>
            <a:ext cx="2855547" cy="1900237"/>
          </a:xfrm>
          <a:prstGeom prst="rect">
            <a:avLst/>
          </a:prstGeom>
        </p:spPr>
      </p:pic>
      <p:pic>
        <p:nvPicPr>
          <p:cNvPr id="5" name="Picture 4"/>
          <p:cNvPicPr>
            <a:picLocks noChangeAspect="1"/>
          </p:cNvPicPr>
          <p:nvPr/>
        </p:nvPicPr>
        <p:blipFill>
          <a:blip r:embed="rId3"/>
          <a:stretch>
            <a:fillRect/>
          </a:stretch>
        </p:blipFill>
        <p:spPr>
          <a:xfrm>
            <a:off x="2082891" y="4900390"/>
            <a:ext cx="4041957" cy="1414685"/>
          </a:xfrm>
          <a:prstGeom prst="rect">
            <a:avLst/>
          </a:prstGeom>
        </p:spPr>
      </p:pic>
    </p:spTree>
    <p:extLst>
      <p:ext uri="{BB962C8B-B14F-4D97-AF65-F5344CB8AC3E}">
        <p14:creationId xmlns:p14="http://schemas.microsoft.com/office/powerpoint/2010/main" val="40137897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1556793"/>
            <a:ext cx="7614592" cy="4401205"/>
          </a:xfrm>
          <a:prstGeom prst="rect">
            <a:avLst/>
          </a:prstGeom>
        </p:spPr>
        <p:txBody>
          <a:bodyPr wrap="square">
            <a:spAutoFit/>
          </a:bodyPr>
          <a:lstStyle/>
          <a:p>
            <a:r>
              <a:rPr lang="en-GB" sz="2800" b="1" u="sng" dirty="0">
                <a:solidFill>
                  <a:prstClr val="black"/>
                </a:solidFill>
              </a:rPr>
              <a:t>Task: </a:t>
            </a:r>
          </a:p>
          <a:p>
            <a:endParaRPr lang="en-GB" sz="2800" dirty="0">
              <a:solidFill>
                <a:prstClr val="black"/>
              </a:solidFill>
            </a:endParaRPr>
          </a:p>
          <a:p>
            <a:r>
              <a:rPr lang="en-GB" sz="2800" dirty="0">
                <a:solidFill>
                  <a:prstClr val="black"/>
                </a:solidFill>
              </a:rPr>
              <a:t>Explain difference between CAD/CAM and robotics.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Time: 20 mins </a:t>
            </a:r>
          </a:p>
        </p:txBody>
      </p:sp>
      <p:sp>
        <p:nvSpPr>
          <p:cNvPr id="3" name="Rectangle 2"/>
          <p:cNvSpPr/>
          <p:nvPr/>
        </p:nvSpPr>
        <p:spPr>
          <a:xfrm>
            <a:off x="4151785" y="332656"/>
            <a:ext cx="3036409"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Activity 2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823" y="3518728"/>
            <a:ext cx="3433564" cy="244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171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7648" y="1484784"/>
            <a:ext cx="6390456" cy="3970318"/>
          </a:xfrm>
          <a:prstGeom prst="rect">
            <a:avLst/>
          </a:prstGeom>
        </p:spPr>
        <p:txBody>
          <a:bodyPr wrap="square">
            <a:spAutoFit/>
          </a:bodyPr>
          <a:lstStyle/>
          <a:p>
            <a:r>
              <a:rPr lang="en-GB" sz="2800" b="1" u="sng" dirty="0">
                <a:solidFill>
                  <a:prstClr val="black"/>
                </a:solidFill>
              </a:rPr>
              <a:t>Task: </a:t>
            </a:r>
          </a:p>
          <a:p>
            <a:endParaRPr lang="en-GB" sz="2800" dirty="0">
              <a:solidFill>
                <a:prstClr val="black"/>
              </a:solidFill>
            </a:endParaRPr>
          </a:p>
          <a:p>
            <a:r>
              <a:rPr lang="en-GB" sz="2800" dirty="0">
                <a:solidFill>
                  <a:prstClr val="black"/>
                </a:solidFill>
              </a:rPr>
              <a:t>Technology </a:t>
            </a:r>
            <a:r>
              <a:rPr lang="en-GB" sz="2800" dirty="0" err="1" smtClean="0">
                <a:solidFill>
                  <a:prstClr val="black"/>
                </a:solidFill>
              </a:rPr>
              <a:t>Kahoot</a:t>
            </a:r>
            <a:r>
              <a:rPr lang="en-GB" sz="2800" dirty="0" smtClean="0">
                <a:solidFill>
                  <a:prstClr val="black"/>
                </a:solidFill>
              </a:rPr>
              <a:t> quiz. </a:t>
            </a:r>
            <a:endParaRPr lang="en-GB" sz="2800" dirty="0">
              <a:solidFill>
                <a:prstClr val="black"/>
              </a:solidFill>
            </a:endParaRPr>
          </a:p>
          <a:p>
            <a:endParaRPr lang="en-GB" sz="2800" dirty="0">
              <a:solidFill>
                <a:prstClr val="black"/>
              </a:solidFill>
            </a:endParaRPr>
          </a:p>
          <a:p>
            <a:r>
              <a:rPr lang="en-GB" sz="2800" dirty="0">
                <a:solidFill>
                  <a:prstClr val="black"/>
                </a:solidFill>
              </a:rPr>
              <a:t>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Time: 15 mins</a:t>
            </a:r>
          </a:p>
        </p:txBody>
      </p:sp>
      <p:sp>
        <p:nvSpPr>
          <p:cNvPr id="3" name="Rectangle 2"/>
          <p:cNvSpPr/>
          <p:nvPr/>
        </p:nvSpPr>
        <p:spPr>
          <a:xfrm>
            <a:off x="4295800" y="260648"/>
            <a:ext cx="2879314" cy="923330"/>
          </a:xfrm>
          <a:prstGeom prst="rect">
            <a:avLst/>
          </a:prstGeom>
          <a:noFill/>
        </p:spPr>
        <p:txBody>
          <a:bodyPr wrap="none" lIns="91440" tIns="45720" rIns="91440" bIns="45720">
            <a:spAutoFit/>
          </a:bodyPr>
          <a:lstStyle/>
          <a:p>
            <a:pPr algn="ctr"/>
            <a:r>
              <a:rPr lang="en-GB" sz="54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rPr>
              <a:t>Activity 3</a:t>
            </a:r>
          </a:p>
        </p:txBody>
      </p:sp>
      <p:pic>
        <p:nvPicPr>
          <p:cNvPr id="4" name="Picture 3"/>
          <p:cNvPicPr>
            <a:picLocks noChangeAspect="1"/>
          </p:cNvPicPr>
          <p:nvPr/>
        </p:nvPicPr>
        <p:blipFill>
          <a:blip r:embed="rId2"/>
          <a:stretch>
            <a:fillRect/>
          </a:stretch>
        </p:blipFill>
        <p:spPr>
          <a:xfrm>
            <a:off x="7062176" y="2788512"/>
            <a:ext cx="3385481" cy="2967396"/>
          </a:xfrm>
          <a:prstGeom prst="rect">
            <a:avLst/>
          </a:prstGeom>
        </p:spPr>
      </p:pic>
    </p:spTree>
    <p:extLst>
      <p:ext uri="{BB962C8B-B14F-4D97-AF65-F5344CB8AC3E}">
        <p14:creationId xmlns:p14="http://schemas.microsoft.com/office/powerpoint/2010/main" val="3281007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592" y="1871999"/>
            <a:ext cx="8046640" cy="5693866"/>
          </a:xfrm>
          <a:prstGeom prst="rect">
            <a:avLst/>
          </a:prstGeom>
        </p:spPr>
        <p:txBody>
          <a:bodyPr wrap="square">
            <a:spAutoFit/>
          </a:bodyPr>
          <a:lstStyle/>
          <a:p>
            <a:r>
              <a:rPr lang="en-GB" sz="2800" b="1" dirty="0">
                <a:solidFill>
                  <a:prstClr val="black"/>
                </a:solidFill>
                <a:hlinkClick r:id="rId2"/>
              </a:rPr>
              <a:t>https://</a:t>
            </a:r>
            <a:r>
              <a:rPr lang="en-GB" sz="2800" b="1" dirty="0" smtClean="0">
                <a:solidFill>
                  <a:prstClr val="black"/>
                </a:solidFill>
                <a:hlinkClick r:id="rId2"/>
              </a:rPr>
              <a:t>www.youtube.com/watch?v=RXLAlziEzAE</a:t>
            </a:r>
            <a:endParaRPr lang="en-GB" sz="2800" b="1" dirty="0" smtClean="0">
              <a:solidFill>
                <a:prstClr val="black"/>
              </a:solidFill>
            </a:endParaRPr>
          </a:p>
          <a:p>
            <a:endParaRPr lang="en-GB" sz="2800" b="1" dirty="0">
              <a:solidFill>
                <a:prstClr val="black"/>
              </a:solidFill>
            </a:endParaRPr>
          </a:p>
          <a:p>
            <a:endParaRPr lang="en-GB" sz="2800" b="1" dirty="0" smtClean="0">
              <a:solidFill>
                <a:prstClr val="black"/>
              </a:solidFill>
            </a:endParaRPr>
          </a:p>
          <a:p>
            <a:endParaRPr lang="en-GB" sz="2800" b="1" dirty="0">
              <a:solidFill>
                <a:prstClr val="black"/>
              </a:solidFill>
            </a:endParaRPr>
          </a:p>
          <a:p>
            <a:endParaRPr lang="en-GB" sz="2800" b="1" dirty="0" smtClean="0">
              <a:solidFill>
                <a:prstClr val="black"/>
              </a:solidFill>
            </a:endParaRPr>
          </a:p>
          <a:p>
            <a:endParaRPr lang="en-GB" sz="2800" b="1" dirty="0">
              <a:solidFill>
                <a:prstClr val="black"/>
              </a:solidFill>
            </a:endParaRPr>
          </a:p>
          <a:p>
            <a:endParaRPr lang="en-GB" sz="2800" b="1" dirty="0">
              <a:solidFill>
                <a:prstClr val="black"/>
              </a:solidFill>
            </a:endParaRPr>
          </a:p>
          <a:p>
            <a:r>
              <a:rPr lang="en-GB" sz="2800" b="1" dirty="0" smtClean="0">
                <a:solidFill>
                  <a:prstClr val="black"/>
                </a:solidFill>
              </a:rPr>
              <a:t>How its made Coca Cola </a:t>
            </a:r>
          </a:p>
          <a:p>
            <a:r>
              <a:rPr lang="en-GB" sz="2800" b="1" dirty="0">
                <a:solidFill>
                  <a:prstClr val="black"/>
                </a:solidFill>
                <a:hlinkClick r:id="rId3"/>
              </a:rPr>
              <a:t>https://</a:t>
            </a:r>
            <a:r>
              <a:rPr lang="en-GB" sz="2800" b="1" dirty="0" smtClean="0">
                <a:solidFill>
                  <a:prstClr val="black"/>
                </a:solidFill>
                <a:hlinkClick r:id="rId3"/>
              </a:rPr>
              <a:t>www.youtube.com/watch?v=7V6JO0Rfgas</a:t>
            </a:r>
            <a:endParaRPr lang="en-GB" sz="2800" b="1" dirty="0" smtClean="0">
              <a:solidFill>
                <a:prstClr val="black"/>
              </a:solidFill>
            </a:endParaRPr>
          </a:p>
          <a:p>
            <a:endParaRPr lang="en-GB" sz="2800" b="1" dirty="0" smtClean="0">
              <a:solidFill>
                <a:prstClr val="black"/>
              </a:solidFill>
            </a:endParaRPr>
          </a:p>
          <a:p>
            <a:endParaRPr lang="en-GB" sz="2800" b="1" dirty="0">
              <a:solidFill>
                <a:prstClr val="black"/>
              </a:solidFill>
            </a:endParaRPr>
          </a:p>
          <a:p>
            <a:endParaRPr lang="en-GB" sz="2800" b="1" dirty="0" smtClean="0">
              <a:solidFill>
                <a:prstClr val="black"/>
              </a:solidFill>
            </a:endParaRPr>
          </a:p>
          <a:p>
            <a:endParaRPr lang="en-GB" sz="2800" b="1" dirty="0">
              <a:solidFill>
                <a:prstClr val="black"/>
              </a:solidFill>
            </a:endParaRPr>
          </a:p>
        </p:txBody>
      </p:sp>
      <p:sp>
        <p:nvSpPr>
          <p:cNvPr id="3" name="Rectangle 2"/>
          <p:cNvSpPr/>
          <p:nvPr/>
        </p:nvSpPr>
        <p:spPr>
          <a:xfrm>
            <a:off x="881626" y="404664"/>
            <a:ext cx="10428752"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 Homework - Amazon </a:t>
            </a: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 Technology </a:t>
            </a:r>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552" y="2907292"/>
            <a:ext cx="5605836" cy="170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066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37" y="1476079"/>
            <a:ext cx="9544051" cy="5170646"/>
          </a:xfrm>
          <a:prstGeom prst="rect">
            <a:avLst/>
          </a:prstGeom>
        </p:spPr>
        <p:txBody>
          <a:bodyPr wrap="square">
            <a:spAutoFit/>
          </a:bodyPr>
          <a:lstStyle/>
          <a:p>
            <a:pPr marL="457200" indent="-457200">
              <a:buFont typeface="Arial" panose="020B0604020202020204" pitchFamily="34" charset="0"/>
              <a:buChar char="•"/>
            </a:pPr>
            <a:r>
              <a:rPr lang="en-GB" sz="2400" dirty="0">
                <a:solidFill>
                  <a:prstClr val="black"/>
                </a:solidFill>
              </a:rPr>
              <a:t>Introduce the aims and objectives for the session.</a:t>
            </a:r>
          </a:p>
          <a:p>
            <a:pPr marL="457200" indent="-457200">
              <a:buFont typeface="Arial" panose="020B0604020202020204" pitchFamily="34" charset="0"/>
              <a:buChar char="•"/>
            </a:pPr>
            <a:r>
              <a:rPr lang="en-GB" sz="2400" dirty="0">
                <a:solidFill>
                  <a:prstClr val="black"/>
                </a:solidFill>
              </a:rPr>
              <a:t>Explain research development and innovation. </a:t>
            </a:r>
          </a:p>
          <a:p>
            <a:pPr marL="457200" indent="-457200">
              <a:buFont typeface="Arial" panose="020B0604020202020204" pitchFamily="34" charset="0"/>
              <a:buChar char="•"/>
            </a:pPr>
            <a:r>
              <a:rPr lang="en-GB" sz="2400" dirty="0">
                <a:solidFill>
                  <a:prstClr val="black"/>
                </a:solidFill>
              </a:rPr>
              <a:t>Give examples of research and development methods. </a:t>
            </a:r>
          </a:p>
          <a:p>
            <a:pPr marL="457200" indent="-457200">
              <a:buFont typeface="Arial" panose="020B0604020202020204" pitchFamily="34" charset="0"/>
              <a:buChar char="•"/>
            </a:pPr>
            <a:r>
              <a:rPr lang="en-GB" sz="2400" dirty="0">
                <a:solidFill>
                  <a:prstClr val="black"/>
                </a:solidFill>
              </a:rPr>
              <a:t>Complete a research and development written task. </a:t>
            </a:r>
          </a:p>
          <a:p>
            <a:pPr marL="457200" indent="-457200">
              <a:buFont typeface="Arial" panose="020B0604020202020204" pitchFamily="34" charset="0"/>
              <a:buChar char="•"/>
            </a:pPr>
            <a:r>
              <a:rPr lang="en-GB" sz="2400" dirty="0">
                <a:solidFill>
                  <a:prstClr val="black"/>
                </a:solidFill>
              </a:rPr>
              <a:t>Discuss your task answers with the group. </a:t>
            </a:r>
          </a:p>
          <a:p>
            <a:pPr marL="457200" indent="-457200">
              <a:buFont typeface="Arial" panose="020B0604020202020204" pitchFamily="34" charset="0"/>
              <a:buChar char="•"/>
            </a:pPr>
            <a:r>
              <a:rPr lang="en-GB" sz="2400" dirty="0">
                <a:solidFill>
                  <a:prstClr val="black"/>
                </a:solidFill>
              </a:rPr>
              <a:t>Answer the research and development quiz questions. </a:t>
            </a:r>
          </a:p>
          <a:p>
            <a:pPr marL="457200" indent="-457200">
              <a:buFont typeface="Arial" panose="020B0604020202020204" pitchFamily="34" charset="0"/>
              <a:buChar char="•"/>
            </a:pPr>
            <a:r>
              <a:rPr lang="en-GB" sz="2400" dirty="0">
                <a:solidFill>
                  <a:prstClr val="black"/>
                </a:solidFill>
              </a:rPr>
              <a:t>Discuss in groups, what is technology. </a:t>
            </a:r>
          </a:p>
          <a:p>
            <a:pPr marL="457200" indent="-457200">
              <a:buFont typeface="Arial" panose="020B0604020202020204" pitchFamily="34" charset="0"/>
              <a:buChar char="•"/>
            </a:pPr>
            <a:r>
              <a:rPr lang="en-GB" sz="2400" dirty="0">
                <a:solidFill>
                  <a:prstClr val="black"/>
                </a:solidFill>
              </a:rPr>
              <a:t>Explain CAD, CAM, computer modelling, robotics and IT usage. </a:t>
            </a:r>
          </a:p>
          <a:p>
            <a:pPr marL="457200" indent="-457200">
              <a:buFont typeface="Arial" panose="020B0604020202020204" pitchFamily="34" charset="0"/>
              <a:buChar char="•"/>
            </a:pPr>
            <a:r>
              <a:rPr lang="en-GB" sz="2400" dirty="0">
                <a:solidFill>
                  <a:prstClr val="black"/>
                </a:solidFill>
              </a:rPr>
              <a:t>Describe why companies use technology. </a:t>
            </a:r>
          </a:p>
          <a:p>
            <a:pPr marL="457200" indent="-457200">
              <a:buFont typeface="Arial" panose="020B0604020202020204" pitchFamily="34" charset="0"/>
              <a:buChar char="•"/>
            </a:pPr>
            <a:r>
              <a:rPr lang="en-GB" sz="2400" dirty="0">
                <a:solidFill>
                  <a:prstClr val="black"/>
                </a:solidFill>
              </a:rPr>
              <a:t>Complete a description of CAD, CAM, computer modelling, robotics and IT usage.</a:t>
            </a:r>
          </a:p>
          <a:p>
            <a:pPr marL="457200" indent="-457200">
              <a:buFont typeface="Arial" panose="020B0604020202020204" pitchFamily="34" charset="0"/>
              <a:buChar char="•"/>
            </a:pPr>
            <a:r>
              <a:rPr lang="en-GB" sz="2400" dirty="0">
                <a:solidFill>
                  <a:prstClr val="black"/>
                </a:solidFill>
              </a:rPr>
              <a:t>Watch Amazon using technology video</a:t>
            </a:r>
          </a:p>
          <a:p>
            <a:pPr marL="457200" indent="-457200">
              <a:buFont typeface="Arial" panose="020B0604020202020204" pitchFamily="34" charset="0"/>
              <a:buChar char="•"/>
            </a:pPr>
            <a:r>
              <a:rPr lang="en-GB" sz="2400" dirty="0" smtClean="0">
                <a:solidFill>
                  <a:prstClr val="black"/>
                </a:solidFill>
              </a:rPr>
              <a:t>Recap </a:t>
            </a:r>
            <a:r>
              <a:rPr lang="en-GB" sz="2400" dirty="0">
                <a:solidFill>
                  <a:prstClr val="black"/>
                </a:solidFill>
              </a:rPr>
              <a:t>the aims and objectives for the session.</a:t>
            </a:r>
          </a:p>
          <a:p>
            <a:endParaRPr lang="en-GB" dirty="0">
              <a:solidFill>
                <a:prstClr val="black"/>
              </a:solidFill>
            </a:endParaRPr>
          </a:p>
        </p:txBody>
      </p:sp>
      <p:sp>
        <p:nvSpPr>
          <p:cNvPr id="5" name="Rectangle 4"/>
          <p:cNvSpPr/>
          <p:nvPr/>
        </p:nvSpPr>
        <p:spPr>
          <a:xfrm>
            <a:off x="376841" y="352723"/>
            <a:ext cx="11815159" cy="923330"/>
          </a:xfrm>
          <a:prstGeom prst="rect">
            <a:avLst/>
          </a:prstGeom>
          <a:noFill/>
        </p:spPr>
        <p:txBody>
          <a:bodyPr wrap="none" lIns="91440" tIns="45720" rIns="91440" bIns="45720">
            <a:spAutoFit/>
          </a:bodyPr>
          <a:lstStyle/>
          <a:p>
            <a:pPr algn="ctr"/>
            <a:r>
              <a:rPr lang="en-GB"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Research and development – Objectives </a:t>
            </a:r>
          </a:p>
        </p:txBody>
      </p:sp>
      <p:sp>
        <p:nvSpPr>
          <p:cNvPr id="6" name="AutoShape 2" descr="Image result for research and developmen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7" name="Picture 6"/>
          <p:cNvPicPr>
            <a:picLocks noChangeAspect="1"/>
          </p:cNvPicPr>
          <p:nvPr/>
        </p:nvPicPr>
        <p:blipFill>
          <a:blip r:embed="rId2"/>
          <a:stretch>
            <a:fillRect/>
          </a:stretch>
        </p:blipFill>
        <p:spPr>
          <a:xfrm>
            <a:off x="8697767" y="1882588"/>
            <a:ext cx="3188312" cy="1205444"/>
          </a:xfrm>
          <a:prstGeom prst="rect">
            <a:avLst/>
          </a:prstGeom>
        </p:spPr>
      </p:pic>
      <p:pic>
        <p:nvPicPr>
          <p:cNvPr id="8" name="Picture 7"/>
          <p:cNvPicPr>
            <a:picLocks noChangeAspect="1"/>
          </p:cNvPicPr>
          <p:nvPr/>
        </p:nvPicPr>
        <p:blipFill>
          <a:blip r:embed="rId3"/>
          <a:stretch>
            <a:fillRect/>
          </a:stretch>
        </p:blipFill>
        <p:spPr>
          <a:xfrm>
            <a:off x="7942729" y="5522409"/>
            <a:ext cx="3943350" cy="1124316"/>
          </a:xfrm>
          <a:prstGeom prst="rect">
            <a:avLst/>
          </a:prstGeom>
        </p:spPr>
      </p:pic>
    </p:spTree>
    <p:extLst>
      <p:ext uri="{BB962C8B-B14F-4D97-AF65-F5344CB8AC3E}">
        <p14:creationId xmlns:p14="http://schemas.microsoft.com/office/powerpoint/2010/main" val="136618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3" y="830342"/>
            <a:ext cx="9772651" cy="4832092"/>
          </a:xfrm>
          <a:prstGeom prst="rect">
            <a:avLst/>
          </a:prstGeom>
        </p:spPr>
        <p:txBody>
          <a:bodyPr wrap="square">
            <a:spAutoFit/>
          </a:bodyPr>
          <a:lstStyle/>
          <a:p>
            <a:endParaRPr lang="en-GB" sz="2800" dirty="0"/>
          </a:p>
          <a:p>
            <a:r>
              <a:rPr lang="en-GB" sz="2800" dirty="0"/>
              <a:t>• </a:t>
            </a:r>
            <a:r>
              <a:rPr lang="en-GB" sz="2800" b="1" dirty="0"/>
              <a:t>Laboratory research </a:t>
            </a:r>
            <a:r>
              <a:rPr lang="en-GB" sz="2800" dirty="0"/>
              <a:t>– for example, the testing of new pharmaceutical </a:t>
            </a:r>
            <a:r>
              <a:rPr lang="en-GB" sz="2800" b="1" dirty="0"/>
              <a:t>compounds on animals. </a:t>
            </a:r>
          </a:p>
          <a:p>
            <a:endParaRPr lang="en-GB" sz="2800" b="1" dirty="0"/>
          </a:p>
          <a:p>
            <a:endParaRPr lang="en-GB" sz="2800" dirty="0"/>
          </a:p>
          <a:p>
            <a:r>
              <a:rPr lang="en-GB" sz="2800" dirty="0"/>
              <a:t>• </a:t>
            </a:r>
            <a:r>
              <a:rPr lang="en-GB" sz="2800" b="1" dirty="0"/>
              <a:t>Evaluation of existing products </a:t>
            </a:r>
            <a:r>
              <a:rPr lang="en-GB" sz="2800" dirty="0"/>
              <a:t>– are there </a:t>
            </a:r>
            <a:r>
              <a:rPr lang="en-GB" sz="2800" b="1" dirty="0"/>
              <a:t>problems </a:t>
            </a:r>
            <a:r>
              <a:rPr lang="en-GB" sz="2800" dirty="0"/>
              <a:t>with this product? How can such problems be resolved? </a:t>
            </a:r>
          </a:p>
          <a:p>
            <a:endParaRPr lang="en-GB" sz="2800" dirty="0"/>
          </a:p>
          <a:p>
            <a:endParaRPr lang="en-GB" sz="2800" dirty="0"/>
          </a:p>
          <a:p>
            <a:r>
              <a:rPr lang="en-GB" sz="2800" dirty="0"/>
              <a:t>•</a:t>
            </a:r>
            <a:r>
              <a:rPr lang="en-GB" sz="2800" b="1" dirty="0"/>
              <a:t> Brainstorming using discussion groups </a:t>
            </a:r>
            <a:r>
              <a:rPr lang="en-GB" sz="2800" dirty="0"/>
              <a:t>– thinking </a:t>
            </a:r>
            <a:r>
              <a:rPr lang="en-GB" sz="2800" b="1" dirty="0"/>
              <a:t>outside of the box</a:t>
            </a:r>
            <a:r>
              <a:rPr lang="en-GB" sz="2800" dirty="0"/>
              <a:t>, novel ideas for solving existing problems.</a:t>
            </a:r>
          </a:p>
        </p:txBody>
      </p:sp>
      <p:sp>
        <p:nvSpPr>
          <p:cNvPr id="3" name="Rectangle 2"/>
          <p:cNvSpPr/>
          <p:nvPr/>
        </p:nvSpPr>
        <p:spPr>
          <a:xfrm>
            <a:off x="3024916" y="209847"/>
            <a:ext cx="562782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Research methods </a:t>
            </a:r>
          </a:p>
        </p:txBody>
      </p:sp>
      <p:pic>
        <p:nvPicPr>
          <p:cNvPr id="4" name="Picture 3"/>
          <p:cNvPicPr>
            <a:picLocks noChangeAspect="1"/>
          </p:cNvPicPr>
          <p:nvPr/>
        </p:nvPicPr>
        <p:blipFill>
          <a:blip r:embed="rId2"/>
          <a:stretch>
            <a:fillRect/>
          </a:stretch>
        </p:blipFill>
        <p:spPr>
          <a:xfrm>
            <a:off x="8207482" y="5286376"/>
            <a:ext cx="2936768" cy="1289075"/>
          </a:xfrm>
          <a:prstGeom prst="rect">
            <a:avLst/>
          </a:prstGeom>
        </p:spPr>
      </p:pic>
      <p:pic>
        <p:nvPicPr>
          <p:cNvPr id="5" name="Picture 4"/>
          <p:cNvPicPr>
            <a:picLocks noChangeAspect="1"/>
          </p:cNvPicPr>
          <p:nvPr/>
        </p:nvPicPr>
        <p:blipFill>
          <a:blip r:embed="rId3"/>
          <a:stretch>
            <a:fillRect/>
          </a:stretch>
        </p:blipFill>
        <p:spPr>
          <a:xfrm>
            <a:off x="9482137" y="400049"/>
            <a:ext cx="2143125" cy="2143125"/>
          </a:xfrm>
          <a:prstGeom prst="rect">
            <a:avLst/>
          </a:prstGeom>
        </p:spPr>
      </p:pic>
    </p:spTree>
    <p:extLst>
      <p:ext uri="{BB962C8B-B14F-4D97-AF65-F5344CB8AC3E}">
        <p14:creationId xmlns:p14="http://schemas.microsoft.com/office/powerpoint/2010/main" val="270977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193" y="1348299"/>
            <a:ext cx="7308796" cy="1384995"/>
          </a:xfrm>
          <a:prstGeom prst="rect">
            <a:avLst/>
          </a:prstGeom>
        </p:spPr>
        <p:txBody>
          <a:bodyPr wrap="none">
            <a:spAutoFit/>
          </a:bodyPr>
          <a:lstStyle/>
          <a:p>
            <a:r>
              <a:rPr lang="en-GB" sz="2800" b="1" u="sng" dirty="0" smtClean="0"/>
              <a:t>Research and development </a:t>
            </a:r>
          </a:p>
          <a:p>
            <a:endParaRPr lang="en-GB" sz="2800" b="1" u="sng" dirty="0" smtClean="0"/>
          </a:p>
          <a:p>
            <a:r>
              <a:rPr lang="en-GB" sz="2800" dirty="0" smtClean="0"/>
              <a:t>https</a:t>
            </a:r>
            <a:r>
              <a:rPr lang="en-GB" sz="2800" dirty="0"/>
              <a:t>://www.youtube.com/watch?v=8r-gMydBlfI</a:t>
            </a:r>
          </a:p>
        </p:txBody>
      </p:sp>
      <p:sp>
        <p:nvSpPr>
          <p:cNvPr id="3" name="Rectangle 2"/>
          <p:cNvSpPr/>
          <p:nvPr/>
        </p:nvSpPr>
        <p:spPr>
          <a:xfrm>
            <a:off x="3713617" y="0"/>
            <a:ext cx="461543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944322" y="3158263"/>
            <a:ext cx="7042667" cy="2902309"/>
          </a:xfrm>
          <a:prstGeom prst="rect">
            <a:avLst/>
          </a:prstGeom>
        </p:spPr>
      </p:pic>
    </p:spTree>
    <p:extLst>
      <p:ext uri="{BB962C8B-B14F-4D97-AF65-F5344CB8AC3E}">
        <p14:creationId xmlns:p14="http://schemas.microsoft.com/office/powerpoint/2010/main" val="179367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2" y="1240601"/>
            <a:ext cx="10401301" cy="4401205"/>
          </a:xfrm>
          <a:prstGeom prst="rect">
            <a:avLst/>
          </a:prstGeom>
        </p:spPr>
        <p:txBody>
          <a:bodyPr wrap="square">
            <a:spAutoFit/>
          </a:bodyPr>
          <a:lstStyle/>
          <a:p>
            <a:r>
              <a:rPr lang="en-GB" sz="2800" dirty="0"/>
              <a:t>Development is the process which </a:t>
            </a:r>
            <a:r>
              <a:rPr lang="en-GB" sz="2800" b="1" dirty="0"/>
              <a:t>changes ideas </a:t>
            </a:r>
            <a:r>
              <a:rPr lang="en-GB" sz="2800" dirty="0"/>
              <a:t>that result from the research process</a:t>
            </a:r>
            <a:r>
              <a:rPr lang="en-GB" sz="2800" b="1" dirty="0"/>
              <a:t> into commercially viable products or processes.</a:t>
            </a:r>
          </a:p>
          <a:p>
            <a:endParaRPr lang="en-GB" sz="2800" dirty="0"/>
          </a:p>
          <a:p>
            <a:endParaRPr lang="en-GB" sz="2800" dirty="0"/>
          </a:p>
          <a:p>
            <a:endParaRPr lang="en-GB" sz="2800" dirty="0"/>
          </a:p>
          <a:p>
            <a:endParaRPr lang="en-GB" sz="2800" dirty="0"/>
          </a:p>
          <a:p>
            <a:endParaRPr lang="en-GB" sz="2800" dirty="0" smtClean="0"/>
          </a:p>
          <a:p>
            <a:endParaRPr lang="en-GB" sz="2800" dirty="0"/>
          </a:p>
          <a:p>
            <a:r>
              <a:rPr lang="en-GB" sz="2800" dirty="0"/>
              <a:t>Development is a costly and complicated process, which for some products may take many years. </a:t>
            </a:r>
            <a:endParaRPr lang="en-GB" sz="2800" dirty="0" smtClean="0"/>
          </a:p>
        </p:txBody>
      </p:sp>
      <p:sp>
        <p:nvSpPr>
          <p:cNvPr id="3" name="Rectangle 2"/>
          <p:cNvSpPr/>
          <p:nvPr/>
        </p:nvSpPr>
        <p:spPr>
          <a:xfrm>
            <a:off x="3692654" y="138410"/>
            <a:ext cx="406374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Development</a:t>
            </a:r>
          </a:p>
        </p:txBody>
      </p:sp>
      <p:pic>
        <p:nvPicPr>
          <p:cNvPr id="4" name="Picture 3"/>
          <p:cNvPicPr>
            <a:picLocks noChangeAspect="1"/>
          </p:cNvPicPr>
          <p:nvPr/>
        </p:nvPicPr>
        <p:blipFill>
          <a:blip r:embed="rId2"/>
          <a:stretch>
            <a:fillRect/>
          </a:stretch>
        </p:blipFill>
        <p:spPr>
          <a:xfrm>
            <a:off x="2012857" y="2675958"/>
            <a:ext cx="3010935" cy="1530490"/>
          </a:xfrm>
          <a:prstGeom prst="rect">
            <a:avLst/>
          </a:prstGeom>
        </p:spPr>
      </p:pic>
      <p:pic>
        <p:nvPicPr>
          <p:cNvPr id="5" name="Picture 4"/>
          <p:cNvPicPr>
            <a:picLocks noChangeAspect="1"/>
          </p:cNvPicPr>
          <p:nvPr/>
        </p:nvPicPr>
        <p:blipFill>
          <a:blip r:embed="rId3"/>
          <a:stretch>
            <a:fillRect/>
          </a:stretch>
        </p:blipFill>
        <p:spPr>
          <a:xfrm>
            <a:off x="6482799" y="2136600"/>
            <a:ext cx="4061376" cy="2069848"/>
          </a:xfrm>
          <a:prstGeom prst="rect">
            <a:avLst/>
          </a:prstGeom>
        </p:spPr>
      </p:pic>
    </p:spTree>
    <p:extLst>
      <p:ext uri="{BB962C8B-B14F-4D97-AF65-F5344CB8AC3E}">
        <p14:creationId xmlns:p14="http://schemas.microsoft.com/office/powerpoint/2010/main" val="4267307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2943</Words>
  <Application>Microsoft Office PowerPoint</Application>
  <PresentationFormat>Widescreen</PresentationFormat>
  <Paragraphs>498</Paragraphs>
  <Slides>63</Slides>
  <Notes>0</Notes>
  <HiddenSlides>0</HiddenSlides>
  <MMClips>0</MMClips>
  <ScaleCrop>false</ScaleCrop>
  <HeadingPairs>
    <vt:vector size="6" baseType="variant">
      <vt:variant>
        <vt:lpstr>Fonts Used</vt:lpstr>
      </vt:variant>
      <vt:variant>
        <vt:i4>3</vt:i4>
      </vt:variant>
      <vt:variant>
        <vt:lpstr>Theme</vt:lpstr>
      </vt:variant>
      <vt:variant>
        <vt:i4>31</vt:i4>
      </vt:variant>
      <vt:variant>
        <vt:lpstr>Slide Titles</vt:lpstr>
      </vt:variant>
      <vt:variant>
        <vt:i4>63</vt:i4>
      </vt:variant>
    </vt:vector>
  </HeadingPairs>
  <TitlesOfParts>
    <vt:vector size="97" baseType="lpstr">
      <vt:lpstr>Arial</vt:lpstr>
      <vt:lpstr>Calibri</vt:lpstr>
      <vt:lpstr>Calibri Light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14</cp:revision>
  <cp:lastPrinted>2018-06-12T12:00:09Z</cp:lastPrinted>
  <dcterms:created xsi:type="dcterms:W3CDTF">2016-12-18T19:48:41Z</dcterms:created>
  <dcterms:modified xsi:type="dcterms:W3CDTF">2018-06-12T12:00:10Z</dcterms:modified>
</cp:coreProperties>
</file>