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6" r:id="rId10"/>
    <p:sldId id="267" r:id="rId11"/>
    <p:sldId id="268" r:id="rId12"/>
    <p:sldId id="269" r:id="rId13"/>
    <p:sldId id="265" r:id="rId14"/>
    <p:sldId id="270" r:id="rId15"/>
    <p:sldId id="271" r:id="rId16"/>
    <p:sldId id="264" r:id="rId17"/>
    <p:sldId id="272"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600" dirty="0" smtClean="0">
                <a:solidFill>
                  <a:srgbClr val="FFFF00"/>
                </a:solidFill>
                <a:latin typeface="+mn-lt"/>
              </a:rPr>
              <a:t>Project Management</a:t>
            </a:r>
            <a:endParaRPr lang="en-GB" sz="6600" dirty="0">
              <a:solidFill>
                <a:srgbClr val="FFFF00"/>
              </a:solidFill>
              <a:latin typeface="+mn-lt"/>
            </a:endParaRPr>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Health and Safety Officer</a:t>
            </a:r>
            <a:endParaRPr lang="en-GB" dirty="0">
              <a:solidFill>
                <a:srgbClr val="FFFF00"/>
              </a:solidFill>
            </a:endParaRPr>
          </a:p>
        </p:txBody>
      </p:sp>
      <p:sp>
        <p:nvSpPr>
          <p:cNvPr id="3" name="Content Placeholder 2"/>
          <p:cNvSpPr>
            <a:spLocks noGrp="1"/>
          </p:cNvSpPr>
          <p:nvPr>
            <p:ph idx="1"/>
          </p:nvPr>
        </p:nvSpPr>
        <p:spPr/>
        <p:txBody>
          <a:bodyPr/>
          <a:lstStyle/>
          <a:p>
            <a:pPr algn="just">
              <a:buNone/>
            </a:pPr>
            <a:r>
              <a:rPr lang="en-GB" dirty="0" smtClean="0">
                <a:solidFill>
                  <a:srgbClr val="FFFF00"/>
                </a:solidFill>
              </a:rPr>
              <a:t>Ultimately responsible for all Health, Safety </a:t>
            </a:r>
          </a:p>
          <a:p>
            <a:pPr algn="just">
              <a:buNone/>
            </a:pPr>
            <a:r>
              <a:rPr lang="en-GB" dirty="0" smtClean="0">
                <a:solidFill>
                  <a:srgbClr val="FFFF00"/>
                </a:solidFill>
              </a:rPr>
              <a:t>and Welfare issues regarding the workplace. </a:t>
            </a:r>
          </a:p>
          <a:p>
            <a:pPr algn="just">
              <a:buNone/>
            </a:pPr>
            <a:r>
              <a:rPr lang="en-GB" dirty="0" smtClean="0">
                <a:solidFill>
                  <a:srgbClr val="FFFF00"/>
                </a:solidFill>
              </a:rPr>
              <a:t>Also responsible for inquiries should accidents</a:t>
            </a:r>
          </a:p>
          <a:p>
            <a:pPr algn="just">
              <a:buNone/>
            </a:pPr>
            <a:r>
              <a:rPr lang="en-GB" dirty="0" smtClean="0">
                <a:solidFill>
                  <a:srgbClr val="FFFF00"/>
                </a:solidFill>
              </a:rPr>
              <a:t>or near misses occur in the workplace. Should </a:t>
            </a:r>
          </a:p>
          <a:p>
            <a:pPr algn="just">
              <a:buNone/>
            </a:pPr>
            <a:r>
              <a:rPr lang="en-GB" dirty="0" smtClean="0">
                <a:solidFill>
                  <a:srgbClr val="FFFF00"/>
                </a:solidFill>
              </a:rPr>
              <a:t>always be proactive in their approach to </a:t>
            </a:r>
          </a:p>
          <a:p>
            <a:pPr algn="just">
              <a:buNone/>
            </a:pPr>
            <a:r>
              <a:rPr lang="en-GB" dirty="0" smtClean="0">
                <a:solidFill>
                  <a:srgbClr val="FFFF00"/>
                </a:solidFill>
              </a:rPr>
              <a:t>workplace safety. Should vigilantly monitor risk</a:t>
            </a:r>
          </a:p>
          <a:p>
            <a:pPr algn="just">
              <a:buNone/>
            </a:pPr>
            <a:r>
              <a:rPr lang="en-GB" dirty="0" smtClean="0">
                <a:solidFill>
                  <a:srgbClr val="FFFF00"/>
                </a:solidFill>
              </a:rPr>
              <a:t>Assessments and method statements.</a:t>
            </a:r>
            <a:endParaRPr lang="en-GB" dirty="0">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Craftsperson</a:t>
            </a:r>
            <a:endParaRPr lang="en-GB" dirty="0">
              <a:solidFill>
                <a:srgbClr val="FFFF00"/>
              </a:solidFill>
            </a:endParaRPr>
          </a:p>
        </p:txBody>
      </p:sp>
      <p:sp>
        <p:nvSpPr>
          <p:cNvPr id="3" name="Content Placeholder 2"/>
          <p:cNvSpPr>
            <a:spLocks noGrp="1"/>
          </p:cNvSpPr>
          <p:nvPr>
            <p:ph idx="1"/>
          </p:nvPr>
        </p:nvSpPr>
        <p:spPr/>
        <p:txBody>
          <a:bodyPr/>
          <a:lstStyle/>
          <a:p>
            <a:r>
              <a:rPr lang="en-GB" dirty="0" smtClean="0">
                <a:solidFill>
                  <a:srgbClr val="FFFF00"/>
                </a:solidFill>
              </a:rPr>
              <a:t>Bricklayer</a:t>
            </a:r>
          </a:p>
          <a:p>
            <a:r>
              <a:rPr lang="en-GB" dirty="0" smtClean="0">
                <a:solidFill>
                  <a:srgbClr val="FFFF00"/>
                </a:solidFill>
              </a:rPr>
              <a:t>Carpenter</a:t>
            </a:r>
          </a:p>
          <a:p>
            <a:r>
              <a:rPr lang="en-GB" dirty="0" smtClean="0">
                <a:solidFill>
                  <a:srgbClr val="FFFF00"/>
                </a:solidFill>
              </a:rPr>
              <a:t>Plasterer</a:t>
            </a:r>
          </a:p>
          <a:p>
            <a:r>
              <a:rPr lang="en-GB" dirty="0" smtClean="0">
                <a:solidFill>
                  <a:srgbClr val="FFFF00"/>
                </a:solidFill>
              </a:rPr>
              <a:t>Painter and decorator</a:t>
            </a:r>
          </a:p>
          <a:p>
            <a:r>
              <a:rPr lang="en-GB" dirty="0" smtClean="0">
                <a:solidFill>
                  <a:srgbClr val="FFFF00"/>
                </a:solidFill>
              </a:rPr>
              <a:t>Wall tiler</a:t>
            </a:r>
          </a:p>
          <a:p>
            <a:r>
              <a:rPr lang="en-GB" dirty="0" smtClean="0">
                <a:solidFill>
                  <a:srgbClr val="FFFF00"/>
                </a:solidFill>
              </a:rPr>
              <a:t>Roofer</a:t>
            </a:r>
          </a:p>
          <a:p>
            <a:r>
              <a:rPr lang="en-GB" dirty="0" smtClean="0">
                <a:solidFill>
                  <a:srgbClr val="FFFF00"/>
                </a:solidFill>
              </a:rPr>
              <a:t>Dry liner</a:t>
            </a:r>
            <a:endParaRPr lang="en-GB" dirty="0">
              <a:solidFill>
                <a:srgbClr val="FFFF00"/>
              </a:solidFill>
            </a:endParaRPr>
          </a:p>
        </p:txBody>
      </p:sp>
    </p:spTree>
    <p:extLst>
      <p:ext uri="{BB962C8B-B14F-4D97-AF65-F5344CB8AC3E}">
        <p14:creationId xmlns:p14="http://schemas.microsoft.com/office/powerpoint/2010/main" val="894492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Craftsperson</a:t>
            </a:r>
            <a:endParaRPr lang="en-GB" dirty="0">
              <a:solidFill>
                <a:srgbClr val="FFFF00"/>
              </a:solidFill>
            </a:endParaRPr>
          </a:p>
        </p:txBody>
      </p:sp>
      <p:sp>
        <p:nvSpPr>
          <p:cNvPr id="3" name="Content Placeholder 2"/>
          <p:cNvSpPr>
            <a:spLocks noGrp="1"/>
          </p:cNvSpPr>
          <p:nvPr>
            <p:ph idx="1"/>
          </p:nvPr>
        </p:nvSpPr>
        <p:spPr/>
        <p:txBody>
          <a:bodyPr/>
          <a:lstStyle/>
          <a:p>
            <a:pPr marL="0" indent="0">
              <a:buNone/>
            </a:pPr>
            <a:r>
              <a:rPr lang="en-GB" dirty="0" smtClean="0">
                <a:solidFill>
                  <a:srgbClr val="FFFF00"/>
                </a:solidFill>
              </a:rPr>
              <a:t>These are the specialist operatives that will carry out the work on the project. For example, a </a:t>
            </a:r>
            <a:r>
              <a:rPr lang="en-GB" b="1" dirty="0" smtClean="0">
                <a:solidFill>
                  <a:srgbClr val="FF0000"/>
                </a:solidFill>
              </a:rPr>
              <a:t>bricklayer</a:t>
            </a:r>
            <a:r>
              <a:rPr lang="en-GB" dirty="0" smtClean="0">
                <a:solidFill>
                  <a:srgbClr val="FFFF00"/>
                </a:solidFill>
              </a:rPr>
              <a:t> will actually erect the building and build any boundary walls required. A </a:t>
            </a:r>
            <a:r>
              <a:rPr lang="en-GB" b="1" dirty="0" smtClean="0">
                <a:solidFill>
                  <a:srgbClr val="FF0000"/>
                </a:solidFill>
              </a:rPr>
              <a:t>carpenter</a:t>
            </a:r>
            <a:r>
              <a:rPr lang="en-GB" dirty="0" smtClean="0">
                <a:solidFill>
                  <a:srgbClr val="FFFF00"/>
                </a:solidFill>
              </a:rPr>
              <a:t> will carry out all wood related work including constructing the roof,  laying first floor floors and finishing off all second fix carpentry including architraves, skirting boards and hanging internal and external doors.</a:t>
            </a:r>
            <a:endParaRPr lang="en-GB" dirty="0">
              <a:solidFill>
                <a:srgbClr val="FFFF00"/>
              </a:solidFill>
            </a:endParaRPr>
          </a:p>
        </p:txBody>
      </p:sp>
    </p:spTree>
    <p:extLst>
      <p:ext uri="{BB962C8B-B14F-4D97-AF65-F5344CB8AC3E}">
        <p14:creationId xmlns:p14="http://schemas.microsoft.com/office/powerpoint/2010/main" val="2647247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Sub – Contract Labour</a:t>
            </a:r>
            <a:endParaRPr lang="en-GB" dirty="0">
              <a:solidFill>
                <a:srgbClr val="FFFF00"/>
              </a:solidFill>
            </a:endParaRPr>
          </a:p>
        </p:txBody>
      </p:sp>
      <p:sp>
        <p:nvSpPr>
          <p:cNvPr id="3" name="Content Placeholder 2"/>
          <p:cNvSpPr>
            <a:spLocks noGrp="1"/>
          </p:cNvSpPr>
          <p:nvPr>
            <p:ph idx="1"/>
          </p:nvPr>
        </p:nvSpPr>
        <p:spPr/>
        <p:txBody>
          <a:bodyPr/>
          <a:lstStyle/>
          <a:p>
            <a:pPr marL="0" indent="0">
              <a:buNone/>
            </a:pPr>
            <a:r>
              <a:rPr lang="en-GB" dirty="0" smtClean="0">
                <a:solidFill>
                  <a:srgbClr val="FFFF00"/>
                </a:solidFill>
              </a:rPr>
              <a:t>Any type of labour used on site that is not directly employed by the contractor. For example, nominated electrical company previously used by the client. Sub – contract bricklayers taken on for a specific job where there is a large amount of brickwork not suitable for the company’s direct workforce or where the work has fallen behind.  </a:t>
            </a:r>
            <a:endParaRPr lang="en-GB" dirty="0">
              <a:solidFill>
                <a:srgbClr val="FFFF00"/>
              </a:solidFill>
            </a:endParaRPr>
          </a:p>
        </p:txBody>
      </p:sp>
    </p:spTree>
    <p:extLst>
      <p:ext uri="{BB962C8B-B14F-4D97-AF65-F5344CB8AC3E}">
        <p14:creationId xmlns:p14="http://schemas.microsoft.com/office/powerpoint/2010/main" val="1582052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Post Construction </a:t>
            </a:r>
            <a:endParaRPr lang="en-GB" dirty="0">
              <a:solidFill>
                <a:srgbClr val="FFFF00"/>
              </a:solidFill>
            </a:endParaRPr>
          </a:p>
        </p:txBody>
      </p:sp>
      <p:sp>
        <p:nvSpPr>
          <p:cNvPr id="3" name="Content Placeholder 2"/>
          <p:cNvSpPr>
            <a:spLocks noGrp="1"/>
          </p:cNvSpPr>
          <p:nvPr>
            <p:ph idx="1"/>
          </p:nvPr>
        </p:nvSpPr>
        <p:spPr/>
        <p:txBody>
          <a:bodyPr/>
          <a:lstStyle/>
          <a:p>
            <a:pPr marL="0" indent="0">
              <a:buNone/>
            </a:pPr>
            <a:r>
              <a:rPr lang="en-GB" dirty="0" smtClean="0">
                <a:solidFill>
                  <a:srgbClr val="FFFF00"/>
                </a:solidFill>
              </a:rPr>
              <a:t>On completion of the project, the site ownership reverts back to the client. When all contractual obligations are met on handover then the defects liability period begins. When this has run it’s course then final payment is made. However, there now begins a period where the building has to be managed. This will be the responsibility of the estates department and the facilities team.</a:t>
            </a:r>
            <a:endParaRPr lang="en-GB" dirty="0">
              <a:solidFill>
                <a:srgbClr val="FFFF00"/>
              </a:solidFill>
            </a:endParaRPr>
          </a:p>
        </p:txBody>
      </p:sp>
    </p:spTree>
    <p:extLst>
      <p:ext uri="{BB962C8B-B14F-4D97-AF65-F5344CB8AC3E}">
        <p14:creationId xmlns:p14="http://schemas.microsoft.com/office/powerpoint/2010/main" val="617290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Post Construction</a:t>
            </a:r>
            <a:endParaRPr lang="en-GB" dirty="0">
              <a:solidFill>
                <a:srgbClr val="FFFF00"/>
              </a:solidFill>
            </a:endParaRPr>
          </a:p>
        </p:txBody>
      </p:sp>
      <p:sp>
        <p:nvSpPr>
          <p:cNvPr id="3" name="Content Placeholder 2"/>
          <p:cNvSpPr>
            <a:spLocks noGrp="1"/>
          </p:cNvSpPr>
          <p:nvPr>
            <p:ph idx="1"/>
          </p:nvPr>
        </p:nvSpPr>
        <p:spPr/>
        <p:txBody>
          <a:bodyPr/>
          <a:lstStyle/>
          <a:p>
            <a:pPr marL="0" indent="0">
              <a:buNone/>
            </a:pPr>
            <a:r>
              <a:rPr lang="en-GB" dirty="0" smtClean="0">
                <a:solidFill>
                  <a:srgbClr val="FFFF00"/>
                </a:solidFill>
              </a:rPr>
              <a:t>They will be responsible for:</a:t>
            </a:r>
          </a:p>
          <a:p>
            <a:r>
              <a:rPr lang="en-GB" dirty="0" smtClean="0">
                <a:solidFill>
                  <a:srgbClr val="FFFF00"/>
                </a:solidFill>
              </a:rPr>
              <a:t>Building maintenance</a:t>
            </a:r>
          </a:p>
          <a:p>
            <a:r>
              <a:rPr lang="en-GB" dirty="0" smtClean="0">
                <a:solidFill>
                  <a:srgbClr val="FFFF00"/>
                </a:solidFill>
              </a:rPr>
              <a:t>Landscaping</a:t>
            </a:r>
          </a:p>
          <a:p>
            <a:r>
              <a:rPr lang="en-GB" dirty="0" smtClean="0">
                <a:solidFill>
                  <a:srgbClr val="FFFF00"/>
                </a:solidFill>
              </a:rPr>
              <a:t>Repairs</a:t>
            </a:r>
          </a:p>
          <a:p>
            <a:r>
              <a:rPr lang="en-GB" dirty="0" smtClean="0">
                <a:solidFill>
                  <a:srgbClr val="FFFF00"/>
                </a:solidFill>
              </a:rPr>
              <a:t>Refurbishment/alterations</a:t>
            </a:r>
          </a:p>
          <a:p>
            <a:r>
              <a:rPr lang="en-GB" dirty="0" smtClean="0">
                <a:solidFill>
                  <a:srgbClr val="FFFF00"/>
                </a:solidFill>
              </a:rPr>
              <a:t>Housekeeping</a:t>
            </a:r>
          </a:p>
          <a:p>
            <a:r>
              <a:rPr lang="en-GB" dirty="0" smtClean="0">
                <a:solidFill>
                  <a:srgbClr val="FFFF00"/>
                </a:solidFill>
              </a:rPr>
              <a:t>Staffing</a:t>
            </a:r>
          </a:p>
          <a:p>
            <a:pPr marL="0" indent="0">
              <a:buNone/>
            </a:pPr>
            <a:endParaRPr lang="en-GB" dirty="0" smtClean="0"/>
          </a:p>
          <a:p>
            <a:endParaRPr lang="en-GB" dirty="0" smtClean="0"/>
          </a:p>
          <a:p>
            <a:endParaRPr lang="en-GB" dirty="0"/>
          </a:p>
        </p:txBody>
      </p:sp>
    </p:spTree>
    <p:extLst>
      <p:ext uri="{BB962C8B-B14F-4D97-AF65-F5344CB8AC3E}">
        <p14:creationId xmlns:p14="http://schemas.microsoft.com/office/powerpoint/2010/main" val="4145791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Construction Management</a:t>
            </a:r>
            <a:endParaRPr lang="en-GB" dirty="0">
              <a:solidFill>
                <a:srgbClr val="FFFF00"/>
              </a:solidFill>
            </a:endParaRPr>
          </a:p>
        </p:txBody>
      </p:sp>
      <p:sp>
        <p:nvSpPr>
          <p:cNvPr id="3" name="Content Placeholder 2"/>
          <p:cNvSpPr>
            <a:spLocks noGrp="1"/>
          </p:cNvSpPr>
          <p:nvPr>
            <p:ph idx="1"/>
          </p:nvPr>
        </p:nvSpPr>
        <p:spPr/>
        <p:txBody>
          <a:bodyPr/>
          <a:lstStyle/>
          <a:p>
            <a:pPr marL="0" indent="0">
              <a:buNone/>
            </a:pPr>
            <a:r>
              <a:rPr lang="en-GB" dirty="0" smtClean="0">
                <a:solidFill>
                  <a:srgbClr val="FFFF00"/>
                </a:solidFill>
              </a:rPr>
              <a:t>Construction management is a term used when an organisation undertakes a project in a management capacity only. They will not actually construct the project, rather,  manage the resources in particular the labour resources by sub – contracting out the work and managing the site and its activities. </a:t>
            </a:r>
            <a:endParaRPr lang="en-GB" dirty="0">
              <a:solidFill>
                <a:srgbClr val="FFFF00"/>
              </a:solidFill>
            </a:endParaRPr>
          </a:p>
        </p:txBody>
      </p:sp>
    </p:spTree>
    <p:extLst>
      <p:ext uri="{BB962C8B-B14F-4D97-AF65-F5344CB8AC3E}">
        <p14:creationId xmlns:p14="http://schemas.microsoft.com/office/powerpoint/2010/main" val="41344929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GB" dirty="0" smtClean="0">
                <a:solidFill>
                  <a:srgbClr val="FFFF00"/>
                </a:solidFill>
              </a:rPr>
              <a:t>The Construction Triangle</a:t>
            </a:r>
            <a:endParaRPr lang="en-GB" dirty="0">
              <a:solidFill>
                <a:srgbClr val="FFFF00"/>
              </a:solidFill>
            </a:endParaRPr>
          </a:p>
        </p:txBody>
      </p:sp>
      <p:sp>
        <p:nvSpPr>
          <p:cNvPr id="3" name="Subtitle 2"/>
          <p:cNvSpPr>
            <a:spLocks noGrp="1"/>
          </p:cNvSpPr>
          <p:nvPr>
            <p:ph type="subTitle" idx="1"/>
          </p:nvPr>
        </p:nvSpPr>
        <p:spPr>
          <a:xfrm>
            <a:off x="1143000" y="2209800"/>
            <a:ext cx="7162800" cy="4267200"/>
          </a:xfrm>
        </p:spPr>
        <p:txBody>
          <a:bodyPr/>
          <a:lstStyle/>
          <a:p>
            <a:endParaRPr lang="en-GB" dirty="0"/>
          </a:p>
        </p:txBody>
      </p:sp>
      <p:cxnSp>
        <p:nvCxnSpPr>
          <p:cNvPr id="5" name="Straight Connector 4"/>
          <p:cNvCxnSpPr/>
          <p:nvPr/>
        </p:nvCxnSpPr>
        <p:spPr>
          <a:xfrm flipV="1">
            <a:off x="2438400" y="2971800"/>
            <a:ext cx="2286000" cy="2667000"/>
          </a:xfrm>
          <a:prstGeom prst="line">
            <a:avLst/>
          </a:prstGeom>
        </p:spPr>
        <p:style>
          <a:lnRef idx="3">
            <a:schemeClr val="accent6"/>
          </a:lnRef>
          <a:fillRef idx="0">
            <a:schemeClr val="accent6"/>
          </a:fillRef>
          <a:effectRef idx="2">
            <a:schemeClr val="accent6"/>
          </a:effectRef>
          <a:fontRef idx="minor">
            <a:schemeClr val="tx1"/>
          </a:fontRef>
        </p:style>
      </p:cxnSp>
      <p:cxnSp>
        <p:nvCxnSpPr>
          <p:cNvPr id="7" name="Straight Connector 6"/>
          <p:cNvCxnSpPr/>
          <p:nvPr/>
        </p:nvCxnSpPr>
        <p:spPr>
          <a:xfrm>
            <a:off x="4724400" y="2971800"/>
            <a:ext cx="1905000" cy="2743200"/>
          </a:xfrm>
          <a:prstGeom prst="line">
            <a:avLst/>
          </a:prstGeom>
        </p:spPr>
        <p:style>
          <a:lnRef idx="2">
            <a:schemeClr val="accent6"/>
          </a:lnRef>
          <a:fillRef idx="0">
            <a:schemeClr val="accent6"/>
          </a:fillRef>
          <a:effectRef idx="1">
            <a:schemeClr val="accent6"/>
          </a:effectRef>
          <a:fontRef idx="minor">
            <a:schemeClr val="tx1"/>
          </a:fontRef>
        </p:style>
      </p:cxnSp>
      <p:cxnSp>
        <p:nvCxnSpPr>
          <p:cNvPr id="11" name="Straight Connector 10"/>
          <p:cNvCxnSpPr/>
          <p:nvPr/>
        </p:nvCxnSpPr>
        <p:spPr>
          <a:xfrm>
            <a:off x="2438400" y="5638800"/>
            <a:ext cx="4191000" cy="76200"/>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356397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3251" y="685800"/>
            <a:ext cx="8229600" cy="1143000"/>
          </a:xfrm>
        </p:spPr>
        <p:txBody>
          <a:bodyPr>
            <a:noAutofit/>
          </a:bodyPr>
          <a:lstStyle/>
          <a:p>
            <a:r>
              <a:rPr lang="en-GB" sz="4800" b="1" dirty="0" smtClean="0">
                <a:solidFill>
                  <a:srgbClr val="FFFF00"/>
                </a:solidFill>
              </a:rPr>
              <a:t>There are Three Stages to a Project </a:t>
            </a:r>
            <a:endParaRPr lang="en-GB" sz="4800" b="1" dirty="0">
              <a:solidFill>
                <a:srgbClr val="FFFF00"/>
              </a:solidFill>
            </a:endParaRPr>
          </a:p>
        </p:txBody>
      </p:sp>
      <p:sp>
        <p:nvSpPr>
          <p:cNvPr id="5" name="Content Placeholder 4"/>
          <p:cNvSpPr>
            <a:spLocks noGrp="1"/>
          </p:cNvSpPr>
          <p:nvPr>
            <p:ph sz="half" idx="1"/>
          </p:nvPr>
        </p:nvSpPr>
        <p:spPr>
          <a:xfrm>
            <a:off x="509451" y="2438400"/>
            <a:ext cx="4038600" cy="4525963"/>
          </a:xfrm>
        </p:spPr>
        <p:txBody>
          <a:bodyPr>
            <a:normAutofit/>
          </a:bodyPr>
          <a:lstStyle/>
          <a:p>
            <a:pPr algn="ctr">
              <a:buNone/>
            </a:pPr>
            <a:r>
              <a:rPr lang="en-GB" sz="3200" dirty="0" smtClean="0">
                <a:solidFill>
                  <a:srgbClr val="FFFF00"/>
                </a:solidFill>
              </a:rPr>
              <a:t>Pre – Construction Stage</a:t>
            </a:r>
          </a:p>
          <a:p>
            <a:pPr algn="ctr">
              <a:buNone/>
            </a:pPr>
            <a:endParaRPr lang="en-GB" sz="3200" dirty="0" smtClean="0">
              <a:solidFill>
                <a:srgbClr val="FFFF00"/>
              </a:solidFill>
            </a:endParaRPr>
          </a:p>
          <a:p>
            <a:pPr algn="ctr">
              <a:buNone/>
            </a:pPr>
            <a:r>
              <a:rPr lang="en-GB" sz="3200" dirty="0" smtClean="0">
                <a:solidFill>
                  <a:srgbClr val="FFFF00"/>
                </a:solidFill>
              </a:rPr>
              <a:t>Construction </a:t>
            </a:r>
            <a:r>
              <a:rPr lang="en-GB" sz="3200" dirty="0">
                <a:solidFill>
                  <a:srgbClr val="FFFF00"/>
                </a:solidFill>
              </a:rPr>
              <a:t>Stage</a:t>
            </a:r>
          </a:p>
          <a:p>
            <a:pPr algn="ctr">
              <a:buNone/>
            </a:pPr>
            <a:endParaRPr lang="en-GB" sz="3200" dirty="0" smtClean="0">
              <a:solidFill>
                <a:srgbClr val="FFFF00"/>
              </a:solidFill>
            </a:endParaRPr>
          </a:p>
          <a:p>
            <a:pPr algn="ctr">
              <a:buNone/>
            </a:pPr>
            <a:r>
              <a:rPr lang="en-GB" sz="3200" dirty="0" smtClean="0">
                <a:solidFill>
                  <a:srgbClr val="FFFF00"/>
                </a:solidFill>
              </a:rPr>
              <a:t>Post Construction Stage</a:t>
            </a:r>
            <a:endParaRPr lang="en-GB" sz="3200" dirty="0">
              <a:solidFill>
                <a:srgbClr val="FFFF00"/>
              </a:solidFill>
            </a:endParaRPr>
          </a:p>
        </p:txBody>
      </p:sp>
      <p:sp>
        <p:nvSpPr>
          <p:cNvPr id="6" name="Content Placeholder 5"/>
          <p:cNvSpPr>
            <a:spLocks noGrp="1"/>
          </p:cNvSpPr>
          <p:nvPr>
            <p:ph sz="half" idx="2"/>
          </p:nvPr>
        </p:nvSpPr>
        <p:spPr/>
        <p:txBody>
          <a:bodyPr/>
          <a:lstStyle/>
          <a:p>
            <a:pPr>
              <a:buNone/>
            </a:pPr>
            <a:endParaRPr lang="en-GB" dirty="0" smtClean="0"/>
          </a:p>
          <a:p>
            <a:pPr>
              <a:buNone/>
            </a:pPr>
            <a:endParaRPr lang="en-GB" dirty="0" smtClean="0"/>
          </a:p>
          <a:p>
            <a:pPr>
              <a:buNone/>
            </a:pPr>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solidFill>
                  <a:srgbClr val="FFFF00"/>
                </a:solidFill>
                <a:latin typeface="+mn-lt"/>
              </a:rPr>
              <a:t>Pre - Construction</a:t>
            </a:r>
            <a:endParaRPr lang="en-GB" dirty="0">
              <a:solidFill>
                <a:srgbClr val="FFFF00"/>
              </a:solidFill>
              <a:latin typeface="+mn-lt"/>
            </a:endParaRPr>
          </a:p>
        </p:txBody>
      </p:sp>
      <p:sp>
        <p:nvSpPr>
          <p:cNvPr id="6" name="Content Placeholder 5"/>
          <p:cNvSpPr>
            <a:spLocks noGrp="1"/>
          </p:cNvSpPr>
          <p:nvPr>
            <p:ph idx="1"/>
          </p:nvPr>
        </p:nvSpPr>
        <p:spPr/>
        <p:txBody>
          <a:bodyPr>
            <a:normAutofit fontScale="92500" lnSpcReduction="20000"/>
          </a:bodyPr>
          <a:lstStyle/>
          <a:p>
            <a:r>
              <a:rPr lang="en-GB" dirty="0" smtClean="0">
                <a:solidFill>
                  <a:srgbClr val="FFFF00"/>
                </a:solidFill>
              </a:rPr>
              <a:t>Concept and Proposals</a:t>
            </a:r>
          </a:p>
          <a:p>
            <a:r>
              <a:rPr lang="en-GB" dirty="0" smtClean="0">
                <a:solidFill>
                  <a:srgbClr val="FFFF00"/>
                </a:solidFill>
              </a:rPr>
              <a:t>Feasibility</a:t>
            </a:r>
          </a:p>
          <a:p>
            <a:r>
              <a:rPr lang="en-GB" dirty="0" smtClean="0">
                <a:solidFill>
                  <a:srgbClr val="FFFF00"/>
                </a:solidFill>
              </a:rPr>
              <a:t>Cost Plan</a:t>
            </a:r>
          </a:p>
          <a:p>
            <a:r>
              <a:rPr lang="en-GB" dirty="0" smtClean="0">
                <a:solidFill>
                  <a:srgbClr val="FFFF00"/>
                </a:solidFill>
              </a:rPr>
              <a:t>Design</a:t>
            </a:r>
          </a:p>
          <a:p>
            <a:r>
              <a:rPr lang="en-GB" dirty="0" smtClean="0">
                <a:solidFill>
                  <a:srgbClr val="FFFF00"/>
                </a:solidFill>
              </a:rPr>
              <a:t>Cost</a:t>
            </a:r>
          </a:p>
          <a:p>
            <a:r>
              <a:rPr lang="en-GB" dirty="0" smtClean="0">
                <a:solidFill>
                  <a:srgbClr val="FFFF00"/>
                </a:solidFill>
              </a:rPr>
              <a:t>Health and Safety Plan/File</a:t>
            </a:r>
          </a:p>
          <a:p>
            <a:r>
              <a:rPr lang="en-GB" dirty="0" smtClean="0">
                <a:solidFill>
                  <a:srgbClr val="FFFF00"/>
                </a:solidFill>
              </a:rPr>
              <a:t>Risk Management</a:t>
            </a:r>
          </a:p>
          <a:p>
            <a:r>
              <a:rPr lang="en-GB" dirty="0" smtClean="0">
                <a:solidFill>
                  <a:srgbClr val="FFFF00"/>
                </a:solidFill>
              </a:rPr>
              <a:t>Site Investigation</a:t>
            </a:r>
          </a:p>
          <a:p>
            <a:r>
              <a:rPr lang="en-GB" dirty="0" smtClean="0">
                <a:solidFill>
                  <a:srgbClr val="FFFF00"/>
                </a:solidFill>
              </a:rPr>
              <a:t>Tender Process</a:t>
            </a:r>
            <a:endParaRPr lang="en-GB" dirty="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Pre – Construction Team</a:t>
            </a:r>
            <a:endParaRPr lang="en-GB"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r>
              <a:rPr lang="en-GB" dirty="0" smtClean="0">
                <a:solidFill>
                  <a:srgbClr val="FFFF00"/>
                </a:solidFill>
              </a:rPr>
              <a:t>Client. </a:t>
            </a:r>
            <a:r>
              <a:rPr lang="en-GB" b="1" dirty="0" smtClean="0">
                <a:solidFill>
                  <a:srgbClr val="FFC000"/>
                </a:solidFill>
              </a:rPr>
              <a:t>Two types of client?</a:t>
            </a:r>
            <a:endParaRPr lang="en-GB" b="1" dirty="0" smtClean="0">
              <a:solidFill>
                <a:srgbClr val="FFC000"/>
              </a:solidFill>
            </a:endParaRPr>
          </a:p>
          <a:p>
            <a:r>
              <a:rPr lang="en-GB" dirty="0" smtClean="0">
                <a:solidFill>
                  <a:srgbClr val="FFFF00"/>
                </a:solidFill>
              </a:rPr>
              <a:t>Project Manager</a:t>
            </a:r>
          </a:p>
          <a:p>
            <a:r>
              <a:rPr lang="en-GB" dirty="0" smtClean="0">
                <a:solidFill>
                  <a:srgbClr val="FFFF00"/>
                </a:solidFill>
              </a:rPr>
              <a:t>Architect</a:t>
            </a:r>
          </a:p>
          <a:p>
            <a:r>
              <a:rPr lang="en-GB" dirty="0" smtClean="0">
                <a:solidFill>
                  <a:srgbClr val="FFFF00"/>
                </a:solidFill>
              </a:rPr>
              <a:t>Quantity Surveyor</a:t>
            </a:r>
          </a:p>
          <a:p>
            <a:r>
              <a:rPr lang="en-GB" dirty="0" smtClean="0">
                <a:solidFill>
                  <a:srgbClr val="FFFF00"/>
                </a:solidFill>
              </a:rPr>
              <a:t>Contracts Manager</a:t>
            </a:r>
          </a:p>
          <a:p>
            <a:r>
              <a:rPr lang="en-GB" dirty="0" smtClean="0">
                <a:solidFill>
                  <a:srgbClr val="FFFF00"/>
                </a:solidFill>
              </a:rPr>
              <a:t>Buyer</a:t>
            </a:r>
          </a:p>
          <a:p>
            <a:r>
              <a:rPr lang="en-GB" dirty="0" smtClean="0">
                <a:solidFill>
                  <a:srgbClr val="FFFF00"/>
                </a:solidFill>
              </a:rPr>
              <a:t>Specialist Engineers</a:t>
            </a:r>
          </a:p>
          <a:p>
            <a:r>
              <a:rPr lang="en-GB" dirty="0" smtClean="0">
                <a:solidFill>
                  <a:srgbClr val="FFFF00"/>
                </a:solidFill>
              </a:rPr>
              <a:t>Specialist Designers</a:t>
            </a:r>
          </a:p>
          <a:p>
            <a:r>
              <a:rPr lang="en-GB" dirty="0" smtClean="0">
                <a:solidFill>
                  <a:srgbClr val="FFFF00"/>
                </a:solidFill>
              </a:rPr>
              <a:t>Clerk of Works</a:t>
            </a:r>
            <a:endParaRPr lang="en-GB"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latin typeface="+mn-lt"/>
              </a:rPr>
              <a:t>Construction Stage</a:t>
            </a:r>
            <a:endParaRPr lang="en-GB" dirty="0">
              <a:solidFill>
                <a:srgbClr val="FFFF00"/>
              </a:solidFill>
              <a:latin typeface="+mn-lt"/>
            </a:endParaRPr>
          </a:p>
        </p:txBody>
      </p:sp>
      <p:sp>
        <p:nvSpPr>
          <p:cNvPr id="3" name="Content Placeholder 2"/>
          <p:cNvSpPr>
            <a:spLocks noGrp="1"/>
          </p:cNvSpPr>
          <p:nvPr>
            <p:ph idx="1"/>
          </p:nvPr>
        </p:nvSpPr>
        <p:spPr/>
        <p:txBody>
          <a:bodyPr>
            <a:noAutofit/>
          </a:bodyPr>
          <a:lstStyle/>
          <a:p>
            <a:r>
              <a:rPr lang="en-GB" sz="2800" dirty="0" smtClean="0">
                <a:solidFill>
                  <a:srgbClr val="FFFF00"/>
                </a:solidFill>
              </a:rPr>
              <a:t>Establish boundaries</a:t>
            </a:r>
          </a:p>
          <a:p>
            <a:r>
              <a:rPr lang="en-GB" sz="2800" dirty="0" smtClean="0">
                <a:solidFill>
                  <a:srgbClr val="FFFF00"/>
                </a:solidFill>
              </a:rPr>
              <a:t>Site set up</a:t>
            </a:r>
          </a:p>
          <a:p>
            <a:r>
              <a:rPr lang="en-GB" sz="2800" dirty="0" smtClean="0">
                <a:solidFill>
                  <a:srgbClr val="FFFF00"/>
                </a:solidFill>
              </a:rPr>
              <a:t>Site Clearance</a:t>
            </a:r>
          </a:p>
          <a:p>
            <a:r>
              <a:rPr lang="en-GB" sz="2800" dirty="0" smtClean="0">
                <a:solidFill>
                  <a:srgbClr val="FFFF00"/>
                </a:solidFill>
              </a:rPr>
              <a:t>Sub – structure and Services</a:t>
            </a:r>
          </a:p>
          <a:p>
            <a:r>
              <a:rPr lang="en-GB" sz="2800" dirty="0" smtClean="0">
                <a:solidFill>
                  <a:srgbClr val="FFFF00"/>
                </a:solidFill>
              </a:rPr>
              <a:t>Super – structure</a:t>
            </a:r>
          </a:p>
          <a:p>
            <a:r>
              <a:rPr lang="en-GB" sz="2800" dirty="0" smtClean="0">
                <a:solidFill>
                  <a:srgbClr val="FFFF00"/>
                </a:solidFill>
              </a:rPr>
              <a:t>Finishes</a:t>
            </a:r>
          </a:p>
          <a:p>
            <a:r>
              <a:rPr lang="en-GB" sz="2800" dirty="0" smtClean="0">
                <a:solidFill>
                  <a:srgbClr val="FFFF00"/>
                </a:solidFill>
              </a:rPr>
              <a:t>Landscape</a:t>
            </a:r>
          </a:p>
          <a:p>
            <a:r>
              <a:rPr lang="en-GB" sz="2800" dirty="0" smtClean="0">
                <a:solidFill>
                  <a:srgbClr val="FFFF00"/>
                </a:solidFill>
              </a:rPr>
              <a:t>Handover</a:t>
            </a:r>
          </a:p>
          <a:p>
            <a:r>
              <a:rPr lang="en-GB" sz="2800" dirty="0" smtClean="0">
                <a:solidFill>
                  <a:srgbClr val="FFFF00"/>
                </a:solidFill>
              </a:rPr>
              <a:t>Defects Liability Period</a:t>
            </a:r>
          </a:p>
          <a:p>
            <a:r>
              <a:rPr lang="en-GB" sz="2800" dirty="0" smtClean="0">
                <a:solidFill>
                  <a:srgbClr val="FFFF00"/>
                </a:solidFill>
              </a:rPr>
              <a:t>Final Account</a:t>
            </a:r>
          </a:p>
          <a:p>
            <a:pPr>
              <a:buNone/>
            </a:pPr>
            <a:endParaRPr lang="en-GB" sz="2800"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Construction Team</a:t>
            </a:r>
            <a:endParaRPr lang="en-GB"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GB" dirty="0" smtClean="0">
                <a:solidFill>
                  <a:srgbClr val="FFFF00"/>
                </a:solidFill>
              </a:rPr>
              <a:t>Contractor</a:t>
            </a:r>
          </a:p>
          <a:p>
            <a:r>
              <a:rPr lang="en-GB" dirty="0" smtClean="0">
                <a:solidFill>
                  <a:srgbClr val="FFFF00"/>
                </a:solidFill>
              </a:rPr>
              <a:t>Site Manager</a:t>
            </a:r>
          </a:p>
          <a:p>
            <a:r>
              <a:rPr lang="en-GB" dirty="0" smtClean="0">
                <a:solidFill>
                  <a:srgbClr val="FFFF00"/>
                </a:solidFill>
              </a:rPr>
              <a:t>Quantity Surveyor</a:t>
            </a:r>
          </a:p>
          <a:p>
            <a:r>
              <a:rPr lang="en-GB" dirty="0" smtClean="0">
                <a:solidFill>
                  <a:srgbClr val="FFFF00"/>
                </a:solidFill>
              </a:rPr>
              <a:t>Health and Safety Inspector</a:t>
            </a:r>
          </a:p>
          <a:p>
            <a:r>
              <a:rPr lang="en-GB" dirty="0" smtClean="0">
                <a:solidFill>
                  <a:srgbClr val="FFFF00"/>
                </a:solidFill>
              </a:rPr>
              <a:t>Site Clerk</a:t>
            </a:r>
          </a:p>
          <a:p>
            <a:r>
              <a:rPr lang="en-GB" dirty="0" smtClean="0">
                <a:solidFill>
                  <a:srgbClr val="FFFF00"/>
                </a:solidFill>
              </a:rPr>
              <a:t>General Foreman</a:t>
            </a:r>
          </a:p>
          <a:p>
            <a:r>
              <a:rPr lang="en-GB" dirty="0" smtClean="0">
                <a:solidFill>
                  <a:srgbClr val="FFFF00"/>
                </a:solidFill>
              </a:rPr>
              <a:t>Craft Foreman</a:t>
            </a:r>
          </a:p>
          <a:p>
            <a:r>
              <a:rPr lang="en-GB" dirty="0" smtClean="0">
                <a:solidFill>
                  <a:srgbClr val="FFFF00"/>
                </a:solidFill>
              </a:rPr>
              <a:t>Trades Persons</a:t>
            </a:r>
          </a:p>
          <a:p>
            <a:r>
              <a:rPr lang="en-GB" dirty="0" smtClean="0">
                <a:solidFill>
                  <a:srgbClr val="FFFF00"/>
                </a:solidFill>
              </a:rPr>
              <a:t>Operatives</a:t>
            </a:r>
          </a:p>
          <a:p>
            <a:r>
              <a:rPr lang="en-GB" dirty="0" smtClean="0">
                <a:solidFill>
                  <a:srgbClr val="FFFF00"/>
                </a:solidFill>
              </a:rPr>
              <a:t>Sub - Contractors</a:t>
            </a:r>
            <a:endParaRPr lang="en-GB" dirty="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The Contractor</a:t>
            </a:r>
            <a:endParaRPr lang="en-GB" dirty="0">
              <a:solidFill>
                <a:srgbClr val="FFFF00"/>
              </a:solidFill>
            </a:endParaRPr>
          </a:p>
        </p:txBody>
      </p:sp>
      <p:sp>
        <p:nvSpPr>
          <p:cNvPr id="3" name="Content Placeholder 2"/>
          <p:cNvSpPr>
            <a:spLocks noGrp="1"/>
          </p:cNvSpPr>
          <p:nvPr>
            <p:ph idx="1"/>
          </p:nvPr>
        </p:nvSpPr>
        <p:spPr/>
        <p:txBody>
          <a:bodyPr/>
          <a:lstStyle/>
          <a:p>
            <a:pPr marL="0" indent="0">
              <a:buNone/>
            </a:pPr>
            <a:r>
              <a:rPr lang="en-GB" dirty="0" smtClean="0">
                <a:solidFill>
                  <a:srgbClr val="FFFF00"/>
                </a:solidFill>
              </a:rPr>
              <a:t>The contractor is the person or organisation who will actually undertake the work to complete the project. He will employ direct or indirect labour to complete the work. Direct labour are personnel who would be employed directly by the contractor. Indirect labour would be people classed as sub – contractors to carry out specialist work on the project such as landscaping etc.</a:t>
            </a:r>
            <a:endParaRPr lang="en-GB" dirty="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Site Manager</a:t>
            </a:r>
            <a:endParaRPr lang="en-GB" dirty="0">
              <a:solidFill>
                <a:srgbClr val="FFFF00"/>
              </a:solidFill>
            </a:endParaRPr>
          </a:p>
        </p:txBody>
      </p:sp>
      <p:sp>
        <p:nvSpPr>
          <p:cNvPr id="3" name="Content Placeholder 2"/>
          <p:cNvSpPr>
            <a:spLocks noGrp="1"/>
          </p:cNvSpPr>
          <p:nvPr>
            <p:ph idx="1"/>
          </p:nvPr>
        </p:nvSpPr>
        <p:spPr/>
        <p:txBody>
          <a:bodyPr/>
          <a:lstStyle/>
          <a:p>
            <a:pPr marL="0" indent="0">
              <a:buNone/>
            </a:pPr>
            <a:r>
              <a:rPr lang="en-GB" dirty="0" smtClean="0">
                <a:solidFill>
                  <a:srgbClr val="FFFF00"/>
                </a:solidFill>
              </a:rPr>
              <a:t>The site manager will have overall control of what occurs on the construction site. All operations and activities that take place on the site will be sanctioned by him. He will have responsibility for Health, Safety and Welfare facilities, the timescale of the work and general organisation of the resources to carry out the work effectively.</a:t>
            </a:r>
            <a:endParaRPr lang="en-GB" dirty="0">
              <a:solidFill>
                <a:srgbClr val="FFFF00"/>
              </a:solidFill>
            </a:endParaRPr>
          </a:p>
        </p:txBody>
      </p:sp>
    </p:spTree>
    <p:extLst>
      <p:ext uri="{BB962C8B-B14F-4D97-AF65-F5344CB8AC3E}">
        <p14:creationId xmlns:p14="http://schemas.microsoft.com/office/powerpoint/2010/main" val="1923470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Contractor’s Quantity Surveyor</a:t>
            </a:r>
            <a:endParaRPr lang="en-GB"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solidFill>
                  <a:srgbClr val="FFFF00"/>
                </a:solidFill>
              </a:rPr>
              <a:t>Responsible for making sure the project is carried out within budget. He will also work closely with the contracts manager and site manager to report and record any extra work that arises from variations and instructions from the architect. He will be responsible for calculating monthly interim payment sums and will attend site meetings with the client’s </a:t>
            </a:r>
            <a:r>
              <a:rPr lang="en-GB" dirty="0" smtClean="0">
                <a:solidFill>
                  <a:srgbClr val="FF0000"/>
                </a:solidFill>
              </a:rPr>
              <a:t>Principal</a:t>
            </a:r>
            <a:r>
              <a:rPr lang="en-GB" dirty="0" smtClean="0">
                <a:solidFill>
                  <a:srgbClr val="FFFF00"/>
                </a:solidFill>
              </a:rPr>
              <a:t> </a:t>
            </a:r>
            <a:r>
              <a:rPr lang="en-GB" dirty="0" smtClean="0">
                <a:solidFill>
                  <a:srgbClr val="FF0000"/>
                </a:solidFill>
              </a:rPr>
              <a:t>Quantity </a:t>
            </a:r>
            <a:r>
              <a:rPr lang="en-GB" dirty="0" smtClean="0">
                <a:solidFill>
                  <a:srgbClr val="FF0000"/>
                </a:solidFill>
              </a:rPr>
              <a:t>Surveyor (QS) </a:t>
            </a:r>
            <a:r>
              <a:rPr lang="en-GB" dirty="0" smtClean="0">
                <a:solidFill>
                  <a:srgbClr val="FFFF00"/>
                </a:solidFill>
              </a:rPr>
              <a:t>to determine the value of the work to be included in the payment that is due for that working month.</a:t>
            </a:r>
            <a:endParaRPr lang="en-GB" dirty="0">
              <a:solidFill>
                <a:srgbClr val="FFFF00"/>
              </a:solidFill>
            </a:endParaRPr>
          </a:p>
        </p:txBody>
      </p:sp>
    </p:spTree>
    <p:extLst>
      <p:ext uri="{BB962C8B-B14F-4D97-AF65-F5344CB8AC3E}">
        <p14:creationId xmlns:p14="http://schemas.microsoft.com/office/powerpoint/2010/main" val="3346887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676</Words>
  <Application>Microsoft Office PowerPoint</Application>
  <PresentationFormat>On-screen Show (4:3)</PresentationFormat>
  <Paragraphs>90</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Project Management</vt:lpstr>
      <vt:lpstr>There are Three Stages to a Project </vt:lpstr>
      <vt:lpstr>Pre - Construction</vt:lpstr>
      <vt:lpstr>Pre – Construction Team</vt:lpstr>
      <vt:lpstr>Construction Stage</vt:lpstr>
      <vt:lpstr>Construction Team</vt:lpstr>
      <vt:lpstr>The Contractor</vt:lpstr>
      <vt:lpstr>Site Manager</vt:lpstr>
      <vt:lpstr>Contractor’s Quantity Surveyor</vt:lpstr>
      <vt:lpstr>Health and Safety Officer</vt:lpstr>
      <vt:lpstr>Craftsperson</vt:lpstr>
      <vt:lpstr>Craftsperson</vt:lpstr>
      <vt:lpstr>Sub – Contract Labour</vt:lpstr>
      <vt:lpstr>Post Construction </vt:lpstr>
      <vt:lpstr>Post Construction</vt:lpstr>
      <vt:lpstr>Construction Management</vt:lpstr>
      <vt:lpstr>The Construction Triangle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dc:title>
  <dc:creator/>
  <cp:lastModifiedBy>Hughes, Erfyl</cp:lastModifiedBy>
  <cp:revision>27</cp:revision>
  <cp:lastPrinted>2017-10-11T08:30:33Z</cp:lastPrinted>
  <dcterms:created xsi:type="dcterms:W3CDTF">2006-08-16T00:00:00Z</dcterms:created>
  <dcterms:modified xsi:type="dcterms:W3CDTF">2018-09-12T11:08:25Z</dcterms:modified>
</cp:coreProperties>
</file>