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8" r:id="rId3"/>
    <p:sldId id="259" r:id="rId4"/>
    <p:sldId id="260" r:id="rId5"/>
    <p:sldId id="263" r:id="rId6"/>
    <p:sldId id="261" r:id="rId7"/>
    <p:sldId id="264" r:id="rId8"/>
    <p:sldId id="26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42" autoAdjust="0"/>
    <p:restoredTop sz="88395" autoAdjust="0"/>
  </p:normalViewPr>
  <p:slideViewPr>
    <p:cSldViewPr>
      <p:cViewPr varScale="1">
        <p:scale>
          <a:sx n="84" d="100"/>
          <a:sy n="84" d="100"/>
        </p:scale>
        <p:origin x="96" y="33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20679D-F0F6-4B21-A637-F70B06A24B2D}"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GB"/>
        </a:p>
      </dgm:t>
    </dgm:pt>
    <dgm:pt modelId="{241CDA8B-9188-43D2-BC4A-FCD39F676CA9}">
      <dgm:prSet phldrT="[Text]"/>
      <dgm:spPr/>
      <dgm:t>
        <a:bodyPr/>
        <a:lstStyle/>
        <a:p>
          <a:r>
            <a:rPr lang="en-GB" dirty="0" smtClean="0"/>
            <a:t>CPU</a:t>
          </a:r>
          <a:endParaRPr lang="en-GB" dirty="0"/>
        </a:p>
      </dgm:t>
    </dgm:pt>
    <dgm:pt modelId="{F74B42CC-B434-4884-B2EB-137F95C34CAE}" type="parTrans" cxnId="{6DDB900F-7D61-4581-BAF0-152C76A123B9}">
      <dgm:prSet/>
      <dgm:spPr/>
      <dgm:t>
        <a:bodyPr/>
        <a:lstStyle/>
        <a:p>
          <a:endParaRPr lang="en-GB"/>
        </a:p>
      </dgm:t>
    </dgm:pt>
    <dgm:pt modelId="{3E22AB41-35BB-4087-9209-2A19C38FD1E2}" type="sibTrans" cxnId="{6DDB900F-7D61-4581-BAF0-152C76A123B9}">
      <dgm:prSet/>
      <dgm:spPr/>
      <dgm:t>
        <a:bodyPr/>
        <a:lstStyle/>
        <a:p>
          <a:endParaRPr lang="en-GB"/>
        </a:p>
      </dgm:t>
    </dgm:pt>
    <dgm:pt modelId="{6EA69F6E-39C1-4C0E-AC0E-791F072FE557}">
      <dgm:prSet phldrT="[Text]"/>
      <dgm:spPr/>
      <dgm:t>
        <a:bodyPr/>
        <a:lstStyle/>
        <a:p>
          <a:r>
            <a:rPr lang="en-GB" dirty="0" smtClean="0"/>
            <a:t>RAM</a:t>
          </a:r>
          <a:endParaRPr lang="en-GB" dirty="0"/>
        </a:p>
      </dgm:t>
    </dgm:pt>
    <dgm:pt modelId="{B264E81B-4707-4686-8F23-EF61E8FE6CC3}" type="parTrans" cxnId="{C19990AC-A99D-45DF-8ECD-1BD070CBC4A0}">
      <dgm:prSet/>
      <dgm:spPr/>
      <dgm:t>
        <a:bodyPr/>
        <a:lstStyle/>
        <a:p>
          <a:endParaRPr lang="en-GB"/>
        </a:p>
      </dgm:t>
    </dgm:pt>
    <dgm:pt modelId="{224C1D5D-10DD-4E50-A821-5FC9A4FD08F3}" type="sibTrans" cxnId="{C19990AC-A99D-45DF-8ECD-1BD070CBC4A0}">
      <dgm:prSet/>
      <dgm:spPr/>
      <dgm:t>
        <a:bodyPr/>
        <a:lstStyle/>
        <a:p>
          <a:endParaRPr lang="en-GB"/>
        </a:p>
      </dgm:t>
    </dgm:pt>
    <dgm:pt modelId="{7AB4E893-FDA9-450A-B4E9-1E1BB7839685}">
      <dgm:prSet phldrT="[Text]"/>
      <dgm:spPr/>
      <dgm:t>
        <a:bodyPr/>
        <a:lstStyle/>
        <a:p>
          <a:r>
            <a:rPr lang="en-GB" dirty="0" smtClean="0"/>
            <a:t>HDD</a:t>
          </a:r>
          <a:endParaRPr lang="en-GB" dirty="0"/>
        </a:p>
      </dgm:t>
    </dgm:pt>
    <dgm:pt modelId="{A56AC111-F742-443C-B0D1-1F3BC4808631}" type="parTrans" cxnId="{7F72294D-269A-4644-9EC4-C9439962ACF6}">
      <dgm:prSet/>
      <dgm:spPr/>
      <dgm:t>
        <a:bodyPr/>
        <a:lstStyle/>
        <a:p>
          <a:endParaRPr lang="en-GB"/>
        </a:p>
      </dgm:t>
    </dgm:pt>
    <dgm:pt modelId="{05545992-EADA-41DF-A24E-43A852CB1940}" type="sibTrans" cxnId="{7F72294D-269A-4644-9EC4-C9439962ACF6}">
      <dgm:prSet/>
      <dgm:spPr/>
      <dgm:t>
        <a:bodyPr/>
        <a:lstStyle/>
        <a:p>
          <a:endParaRPr lang="en-GB"/>
        </a:p>
      </dgm:t>
    </dgm:pt>
    <dgm:pt modelId="{AD416C3A-8A2B-43B7-B442-B2720B0B99E5}" type="pres">
      <dgm:prSet presAssocID="{1520679D-F0F6-4B21-A637-F70B06A24B2D}" presName="Name0" presStyleCnt="0">
        <dgm:presLayoutVars>
          <dgm:dir/>
          <dgm:resizeHandles val="exact"/>
        </dgm:presLayoutVars>
      </dgm:prSet>
      <dgm:spPr/>
      <dgm:t>
        <a:bodyPr/>
        <a:lstStyle/>
        <a:p>
          <a:endParaRPr lang="en-GB"/>
        </a:p>
      </dgm:t>
    </dgm:pt>
    <dgm:pt modelId="{FE1ECE51-A76F-4898-AE43-700B2D6C94F4}" type="pres">
      <dgm:prSet presAssocID="{241CDA8B-9188-43D2-BC4A-FCD39F676CA9}" presName="node" presStyleLbl="node1" presStyleIdx="0" presStyleCnt="3">
        <dgm:presLayoutVars>
          <dgm:bulletEnabled val="1"/>
        </dgm:presLayoutVars>
      </dgm:prSet>
      <dgm:spPr/>
      <dgm:t>
        <a:bodyPr/>
        <a:lstStyle/>
        <a:p>
          <a:endParaRPr lang="en-GB"/>
        </a:p>
      </dgm:t>
    </dgm:pt>
    <dgm:pt modelId="{A1908A5B-53CF-4975-BFD1-09A5513D31C2}" type="pres">
      <dgm:prSet presAssocID="{3E22AB41-35BB-4087-9209-2A19C38FD1E2}" presName="sibTrans" presStyleLbl="sibTrans2D1" presStyleIdx="0" presStyleCnt="2" custScaleX="154523" custLinFactNeighborX="9813" custLinFactNeighborY="-52715"/>
      <dgm:spPr/>
      <dgm:t>
        <a:bodyPr/>
        <a:lstStyle/>
        <a:p>
          <a:endParaRPr lang="en-GB"/>
        </a:p>
      </dgm:t>
    </dgm:pt>
    <dgm:pt modelId="{D316AFA6-4A79-415D-8BA5-BC92031D7E00}" type="pres">
      <dgm:prSet presAssocID="{3E22AB41-35BB-4087-9209-2A19C38FD1E2}" presName="connectorText" presStyleLbl="sibTrans2D1" presStyleIdx="0" presStyleCnt="2"/>
      <dgm:spPr/>
      <dgm:t>
        <a:bodyPr/>
        <a:lstStyle/>
        <a:p>
          <a:endParaRPr lang="en-GB"/>
        </a:p>
      </dgm:t>
    </dgm:pt>
    <dgm:pt modelId="{B594313D-5070-4126-AFA1-250A0A026113}" type="pres">
      <dgm:prSet presAssocID="{6EA69F6E-39C1-4C0E-AC0E-791F072FE557}" presName="node" presStyleLbl="node1" presStyleIdx="1" presStyleCnt="3">
        <dgm:presLayoutVars>
          <dgm:bulletEnabled val="1"/>
        </dgm:presLayoutVars>
      </dgm:prSet>
      <dgm:spPr/>
      <dgm:t>
        <a:bodyPr/>
        <a:lstStyle/>
        <a:p>
          <a:endParaRPr lang="en-GB"/>
        </a:p>
      </dgm:t>
    </dgm:pt>
    <dgm:pt modelId="{571772C4-4377-4D89-9B13-2302F21EAC71}" type="pres">
      <dgm:prSet presAssocID="{224C1D5D-10DD-4E50-A821-5FC9A4FD08F3}" presName="sibTrans" presStyleLbl="sibTrans2D1" presStyleIdx="1" presStyleCnt="2" custScaleX="142421" custLinFactNeighborX="13007" custLinFactNeighborY="-52605"/>
      <dgm:spPr/>
      <dgm:t>
        <a:bodyPr/>
        <a:lstStyle/>
        <a:p>
          <a:endParaRPr lang="en-GB"/>
        </a:p>
      </dgm:t>
    </dgm:pt>
    <dgm:pt modelId="{DDBD262F-927D-4BEE-91F4-782F9CEE863A}" type="pres">
      <dgm:prSet presAssocID="{224C1D5D-10DD-4E50-A821-5FC9A4FD08F3}" presName="connectorText" presStyleLbl="sibTrans2D1" presStyleIdx="1" presStyleCnt="2"/>
      <dgm:spPr/>
      <dgm:t>
        <a:bodyPr/>
        <a:lstStyle/>
        <a:p>
          <a:endParaRPr lang="en-GB"/>
        </a:p>
      </dgm:t>
    </dgm:pt>
    <dgm:pt modelId="{03421E9E-DFE6-40DF-BDEA-6933BA2F21D4}" type="pres">
      <dgm:prSet presAssocID="{7AB4E893-FDA9-450A-B4E9-1E1BB7839685}" presName="node" presStyleLbl="node1" presStyleIdx="2" presStyleCnt="3">
        <dgm:presLayoutVars>
          <dgm:bulletEnabled val="1"/>
        </dgm:presLayoutVars>
      </dgm:prSet>
      <dgm:spPr/>
      <dgm:t>
        <a:bodyPr/>
        <a:lstStyle/>
        <a:p>
          <a:endParaRPr lang="en-GB"/>
        </a:p>
      </dgm:t>
    </dgm:pt>
  </dgm:ptLst>
  <dgm:cxnLst>
    <dgm:cxn modelId="{1DF868E1-E574-46AF-9085-088D668AA251}" type="presOf" srcId="{3E22AB41-35BB-4087-9209-2A19C38FD1E2}" destId="{A1908A5B-53CF-4975-BFD1-09A5513D31C2}" srcOrd="0" destOrd="0" presId="urn:microsoft.com/office/officeart/2005/8/layout/process1"/>
    <dgm:cxn modelId="{71E4A678-62F0-4D17-9489-8206A284E1DA}" type="presOf" srcId="{224C1D5D-10DD-4E50-A821-5FC9A4FD08F3}" destId="{571772C4-4377-4D89-9B13-2302F21EAC71}" srcOrd="0" destOrd="0" presId="urn:microsoft.com/office/officeart/2005/8/layout/process1"/>
    <dgm:cxn modelId="{A3FF0AE9-3770-4093-9FF9-988A8D81EB43}" type="presOf" srcId="{224C1D5D-10DD-4E50-A821-5FC9A4FD08F3}" destId="{DDBD262F-927D-4BEE-91F4-782F9CEE863A}" srcOrd="1" destOrd="0" presId="urn:microsoft.com/office/officeart/2005/8/layout/process1"/>
    <dgm:cxn modelId="{9E49A82A-1E44-446A-8687-954CBAB8184B}" type="presOf" srcId="{6EA69F6E-39C1-4C0E-AC0E-791F072FE557}" destId="{B594313D-5070-4126-AFA1-250A0A026113}" srcOrd="0" destOrd="0" presId="urn:microsoft.com/office/officeart/2005/8/layout/process1"/>
    <dgm:cxn modelId="{19018B71-A9BB-474E-A18F-147F5616AD33}" type="presOf" srcId="{7AB4E893-FDA9-450A-B4E9-1E1BB7839685}" destId="{03421E9E-DFE6-40DF-BDEA-6933BA2F21D4}" srcOrd="0" destOrd="0" presId="urn:microsoft.com/office/officeart/2005/8/layout/process1"/>
    <dgm:cxn modelId="{35E7E240-B71D-4E20-A5FD-5B01115FABCF}" type="presOf" srcId="{1520679D-F0F6-4B21-A637-F70B06A24B2D}" destId="{AD416C3A-8A2B-43B7-B442-B2720B0B99E5}" srcOrd="0" destOrd="0" presId="urn:microsoft.com/office/officeart/2005/8/layout/process1"/>
    <dgm:cxn modelId="{C19990AC-A99D-45DF-8ECD-1BD070CBC4A0}" srcId="{1520679D-F0F6-4B21-A637-F70B06A24B2D}" destId="{6EA69F6E-39C1-4C0E-AC0E-791F072FE557}" srcOrd="1" destOrd="0" parTransId="{B264E81B-4707-4686-8F23-EF61E8FE6CC3}" sibTransId="{224C1D5D-10DD-4E50-A821-5FC9A4FD08F3}"/>
    <dgm:cxn modelId="{6DDB900F-7D61-4581-BAF0-152C76A123B9}" srcId="{1520679D-F0F6-4B21-A637-F70B06A24B2D}" destId="{241CDA8B-9188-43D2-BC4A-FCD39F676CA9}" srcOrd="0" destOrd="0" parTransId="{F74B42CC-B434-4884-B2EB-137F95C34CAE}" sibTransId="{3E22AB41-35BB-4087-9209-2A19C38FD1E2}"/>
    <dgm:cxn modelId="{89DCD5A3-A831-4DAB-8298-EC941507C250}" type="presOf" srcId="{241CDA8B-9188-43D2-BC4A-FCD39F676CA9}" destId="{FE1ECE51-A76F-4898-AE43-700B2D6C94F4}" srcOrd="0" destOrd="0" presId="urn:microsoft.com/office/officeart/2005/8/layout/process1"/>
    <dgm:cxn modelId="{7F72294D-269A-4644-9EC4-C9439962ACF6}" srcId="{1520679D-F0F6-4B21-A637-F70B06A24B2D}" destId="{7AB4E893-FDA9-450A-B4E9-1E1BB7839685}" srcOrd="2" destOrd="0" parTransId="{A56AC111-F742-443C-B0D1-1F3BC4808631}" sibTransId="{05545992-EADA-41DF-A24E-43A852CB1940}"/>
    <dgm:cxn modelId="{6C6C478C-5500-4DDB-AD8C-0E8115971C31}" type="presOf" srcId="{3E22AB41-35BB-4087-9209-2A19C38FD1E2}" destId="{D316AFA6-4A79-415D-8BA5-BC92031D7E00}" srcOrd="1" destOrd="0" presId="urn:microsoft.com/office/officeart/2005/8/layout/process1"/>
    <dgm:cxn modelId="{6BDE26C3-A287-4927-98F3-ACFAC857592D}" type="presParOf" srcId="{AD416C3A-8A2B-43B7-B442-B2720B0B99E5}" destId="{FE1ECE51-A76F-4898-AE43-700B2D6C94F4}" srcOrd="0" destOrd="0" presId="urn:microsoft.com/office/officeart/2005/8/layout/process1"/>
    <dgm:cxn modelId="{E4997008-46EA-4E48-9CDB-472DB26DAE03}" type="presParOf" srcId="{AD416C3A-8A2B-43B7-B442-B2720B0B99E5}" destId="{A1908A5B-53CF-4975-BFD1-09A5513D31C2}" srcOrd="1" destOrd="0" presId="urn:microsoft.com/office/officeart/2005/8/layout/process1"/>
    <dgm:cxn modelId="{DBD47F8C-B0E3-4976-B0C8-87510CF6ED87}" type="presParOf" srcId="{A1908A5B-53CF-4975-BFD1-09A5513D31C2}" destId="{D316AFA6-4A79-415D-8BA5-BC92031D7E00}" srcOrd="0" destOrd="0" presId="urn:microsoft.com/office/officeart/2005/8/layout/process1"/>
    <dgm:cxn modelId="{B2C5F002-576C-414C-99AD-CF86DAF6B5A2}" type="presParOf" srcId="{AD416C3A-8A2B-43B7-B442-B2720B0B99E5}" destId="{B594313D-5070-4126-AFA1-250A0A026113}" srcOrd="2" destOrd="0" presId="urn:microsoft.com/office/officeart/2005/8/layout/process1"/>
    <dgm:cxn modelId="{243D28B6-B8BA-4974-B46E-CCF6F44E2750}" type="presParOf" srcId="{AD416C3A-8A2B-43B7-B442-B2720B0B99E5}" destId="{571772C4-4377-4D89-9B13-2302F21EAC71}" srcOrd="3" destOrd="0" presId="urn:microsoft.com/office/officeart/2005/8/layout/process1"/>
    <dgm:cxn modelId="{8283864C-54E7-451D-91EB-6742ED558672}" type="presParOf" srcId="{571772C4-4377-4D89-9B13-2302F21EAC71}" destId="{DDBD262F-927D-4BEE-91F4-782F9CEE863A}" srcOrd="0" destOrd="0" presId="urn:microsoft.com/office/officeart/2005/8/layout/process1"/>
    <dgm:cxn modelId="{D784370A-46AD-44F6-A47D-0DB6D1B236B8}" type="presParOf" srcId="{AD416C3A-8A2B-43B7-B442-B2720B0B99E5}" destId="{03421E9E-DFE6-40DF-BDEA-6933BA2F21D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ECE51-A76F-4898-AE43-700B2D6C94F4}">
      <dsp:nvSpPr>
        <dsp:cNvPr id="0" name=""/>
        <dsp:cNvSpPr/>
      </dsp:nvSpPr>
      <dsp:spPr>
        <a:xfrm>
          <a:off x="5357" y="479809"/>
          <a:ext cx="1601390" cy="9608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GB" sz="4100" kern="1200" dirty="0" smtClean="0"/>
            <a:t>CPU</a:t>
          </a:r>
          <a:endParaRPr lang="en-GB" sz="4100" kern="1200" dirty="0"/>
        </a:p>
      </dsp:txBody>
      <dsp:txXfrm>
        <a:off x="33499" y="507951"/>
        <a:ext cx="1545106" cy="904550"/>
      </dsp:txXfrm>
    </dsp:sp>
    <dsp:sp modelId="{A1908A5B-53CF-4975-BFD1-09A5513D31C2}">
      <dsp:nvSpPr>
        <dsp:cNvPr id="0" name=""/>
        <dsp:cNvSpPr/>
      </dsp:nvSpPr>
      <dsp:spPr>
        <a:xfrm>
          <a:off x="1707650" y="552299"/>
          <a:ext cx="524597" cy="39714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GB" sz="2800" kern="1200"/>
        </a:p>
      </dsp:txBody>
      <dsp:txXfrm>
        <a:off x="1707650" y="631728"/>
        <a:ext cx="405454" cy="238286"/>
      </dsp:txXfrm>
    </dsp:sp>
    <dsp:sp modelId="{B594313D-5070-4126-AFA1-250A0A026113}">
      <dsp:nvSpPr>
        <dsp:cNvPr id="0" name=""/>
        <dsp:cNvSpPr/>
      </dsp:nvSpPr>
      <dsp:spPr>
        <a:xfrm>
          <a:off x="2247304" y="479809"/>
          <a:ext cx="1601390" cy="96083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GB" sz="4100" kern="1200" dirty="0" smtClean="0"/>
            <a:t>RAM</a:t>
          </a:r>
          <a:endParaRPr lang="en-GB" sz="4100" kern="1200" dirty="0"/>
        </a:p>
      </dsp:txBody>
      <dsp:txXfrm>
        <a:off x="2275446" y="507951"/>
        <a:ext cx="1545106" cy="904550"/>
      </dsp:txXfrm>
    </dsp:sp>
    <dsp:sp modelId="{571772C4-4377-4D89-9B13-2302F21EAC71}">
      <dsp:nvSpPr>
        <dsp:cNvPr id="0" name=""/>
        <dsp:cNvSpPr/>
      </dsp:nvSpPr>
      <dsp:spPr>
        <a:xfrm>
          <a:off x="3980983" y="552736"/>
          <a:ext cx="483511" cy="39714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GB" sz="2800" kern="1200"/>
        </a:p>
      </dsp:txBody>
      <dsp:txXfrm>
        <a:off x="3980983" y="632165"/>
        <a:ext cx="364368" cy="238286"/>
      </dsp:txXfrm>
    </dsp:sp>
    <dsp:sp modelId="{03421E9E-DFE6-40DF-BDEA-6933BA2F21D4}">
      <dsp:nvSpPr>
        <dsp:cNvPr id="0" name=""/>
        <dsp:cNvSpPr/>
      </dsp:nvSpPr>
      <dsp:spPr>
        <a:xfrm>
          <a:off x="4489251" y="479809"/>
          <a:ext cx="1601390" cy="96083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GB" sz="4100" kern="1200" dirty="0" smtClean="0"/>
            <a:t>HDD</a:t>
          </a:r>
          <a:endParaRPr lang="en-GB" sz="4100" kern="1200" dirty="0"/>
        </a:p>
      </dsp:txBody>
      <dsp:txXfrm>
        <a:off x="4517393" y="507951"/>
        <a:ext cx="1545106" cy="9045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59CE5-95B9-4DFD-BF56-393BE8A036C1}" type="datetimeFigureOut">
              <a:rPr lang="en-GB" smtClean="0"/>
              <a:t>18/11/2019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3F67-1194-45D4-9443-A2525A0E2F82}" type="slidenum">
              <a:rPr lang="en-GB" smtClean="0"/>
              <a:t>‹#›</a:t>
            </a:fld>
            <a:endParaRPr lang="en-GB"/>
          </a:p>
        </p:txBody>
      </p:sp>
    </p:spTree>
    <p:extLst>
      <p:ext uri="{BB962C8B-B14F-4D97-AF65-F5344CB8AC3E}">
        <p14:creationId xmlns:p14="http://schemas.microsoft.com/office/powerpoint/2010/main" val="331249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505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8665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275599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4871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295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9411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00215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98919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7022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14513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95660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9DCBAE-FF77-4AD6-9B65-550402772CCE}" type="datetimeFigureOut">
              <a:rPr lang="en-GB" smtClean="0"/>
              <a:pPr/>
              <a:t>18/11/2019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61AEA-FD87-49A2-B3F8-32E62695D28F}" type="slidenum">
              <a:rPr lang="en-GB" smtClean="0"/>
              <a:pPr/>
              <a:t>‹#›</a:t>
            </a:fld>
            <a:endParaRPr lang="en-GB"/>
          </a:p>
        </p:txBody>
      </p:sp>
      <p:pic>
        <p:nvPicPr>
          <p:cNvPr id="9" name="Picture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442" y="185738"/>
            <a:ext cx="13319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BTECLogo.gif"/>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414308" y="185738"/>
            <a:ext cx="16192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92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omputer.howstuffworks.com/ram.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3887" y="3356992"/>
            <a:ext cx="6858000" cy="2088232"/>
          </a:xfrm>
        </p:spPr>
        <p:txBody>
          <a:bodyPr/>
          <a:lstStyle/>
          <a:p>
            <a:r>
              <a:rPr lang="en-GB" dirty="0" smtClean="0"/>
              <a:t>Unit 2: Technology Systems</a:t>
            </a:r>
            <a:endParaRPr lang="en-GB" dirty="0"/>
          </a:p>
        </p:txBody>
      </p:sp>
      <p:sp>
        <p:nvSpPr>
          <p:cNvPr id="3" name="Subtitle 2"/>
          <p:cNvSpPr>
            <a:spLocks noGrp="1"/>
          </p:cNvSpPr>
          <p:nvPr>
            <p:ph type="subTitle" idx="1"/>
          </p:nvPr>
        </p:nvSpPr>
        <p:spPr>
          <a:xfrm>
            <a:off x="1163887" y="5733256"/>
            <a:ext cx="6858000" cy="935682"/>
          </a:xfrm>
        </p:spPr>
        <p:txBody>
          <a:bodyPr/>
          <a:lstStyle/>
          <a:p>
            <a:r>
              <a:rPr lang="en-GB" sz="2400" dirty="0"/>
              <a:t>BTEC Level </a:t>
            </a:r>
            <a:r>
              <a:rPr lang="en-GB" sz="2400" dirty="0" smtClean="0"/>
              <a:t>1 / Level 2 First in Information and Creative Technology</a:t>
            </a:r>
            <a:r>
              <a:rPr lang="en-GB"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650" y="1319918"/>
            <a:ext cx="6048474" cy="3114726"/>
          </a:xfrm>
          <a:prstGeom prst="rect">
            <a:avLst/>
          </a:prstGeom>
        </p:spPr>
      </p:pic>
    </p:spTree>
    <p:custDataLst>
      <p:tags r:id="rId1"/>
    </p:custDataLst>
    <p:extLst>
      <p:ext uri="{BB962C8B-B14F-4D97-AF65-F5344CB8AC3E}">
        <p14:creationId xmlns:p14="http://schemas.microsoft.com/office/powerpoint/2010/main" val="2025801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r="4606"/>
          <a:stretch/>
        </p:blipFill>
        <p:spPr bwMode="auto">
          <a:xfrm>
            <a:off x="2209758" y="2708920"/>
            <a:ext cx="6178666" cy="414908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r>
              <a:rPr lang="en-GB" dirty="0" smtClean="0"/>
              <a:t>The </a:t>
            </a:r>
            <a:r>
              <a:rPr lang="en-GB" dirty="0" smtClean="0"/>
              <a:t>performance of memory and storage devices comes form their speed and storage capacity.</a:t>
            </a:r>
          </a:p>
          <a:p>
            <a:r>
              <a:rPr lang="en-GB" dirty="0" smtClean="0"/>
              <a:t>Faster </a:t>
            </a:r>
            <a:r>
              <a:rPr lang="en-GB" dirty="0" smtClean="0"/>
              <a:t>speed and lots of storage space make for a better user experience</a:t>
            </a:r>
            <a:r>
              <a:rPr lang="en-GB" dirty="0" smtClean="0"/>
              <a:t>.</a:t>
            </a:r>
          </a:p>
          <a:p>
            <a:endParaRPr lang="en-GB" dirty="0"/>
          </a:p>
        </p:txBody>
      </p:sp>
      <p:sp>
        <p:nvSpPr>
          <p:cNvPr id="3" name="Title 2"/>
          <p:cNvSpPr>
            <a:spLocks noGrp="1"/>
          </p:cNvSpPr>
          <p:nvPr>
            <p:ph type="title"/>
          </p:nvPr>
        </p:nvSpPr>
        <p:spPr/>
        <p:txBody>
          <a:bodyPr/>
          <a:lstStyle/>
          <a:p>
            <a:r>
              <a:rPr lang="en-GB" dirty="0" smtClean="0"/>
              <a:t>Memory &amp; Storage</a:t>
            </a:r>
            <a:endParaRPr lang="en-GB" dirty="0"/>
          </a:p>
        </p:txBody>
      </p:sp>
    </p:spTree>
    <p:custDataLst>
      <p:tags r:id="rId1"/>
    </p:custDataLst>
    <p:extLst>
      <p:ext uri="{BB962C8B-B14F-4D97-AF65-F5344CB8AC3E}">
        <p14:creationId xmlns:p14="http://schemas.microsoft.com/office/powerpoint/2010/main" val="384960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Computer </a:t>
            </a:r>
            <a:r>
              <a:rPr lang="en-GB" dirty="0"/>
              <a:t>memory, like </a:t>
            </a:r>
            <a:r>
              <a:rPr lang="en-GB" b="1" dirty="0">
                <a:solidFill>
                  <a:srgbClr val="0070C0"/>
                </a:solidFill>
              </a:rPr>
              <a:t>cache</a:t>
            </a:r>
            <a:r>
              <a:rPr lang="en-GB" dirty="0"/>
              <a:t>, Random Access memory (</a:t>
            </a:r>
            <a:r>
              <a:rPr lang="en-GB" b="1" dirty="0">
                <a:solidFill>
                  <a:srgbClr val="0070C0"/>
                </a:solidFill>
              </a:rPr>
              <a:t>RAM</a:t>
            </a:r>
            <a:r>
              <a:rPr lang="en-GB" dirty="0"/>
              <a:t>) and Read Only Memory (</a:t>
            </a:r>
            <a:r>
              <a:rPr lang="en-GB" b="1" dirty="0">
                <a:solidFill>
                  <a:srgbClr val="0070C0"/>
                </a:solidFill>
              </a:rPr>
              <a:t>ROM</a:t>
            </a:r>
            <a:r>
              <a:rPr lang="en-GB" dirty="0"/>
              <a:t>) is </a:t>
            </a:r>
            <a:r>
              <a:rPr lang="en-GB" b="1" dirty="0">
                <a:solidFill>
                  <a:srgbClr val="0070C0"/>
                </a:solidFill>
              </a:rPr>
              <a:t>solid </a:t>
            </a:r>
            <a:r>
              <a:rPr lang="en-GB" b="1" dirty="0" smtClean="0">
                <a:solidFill>
                  <a:srgbClr val="0070C0"/>
                </a:solidFill>
              </a:rPr>
              <a:t>state</a:t>
            </a:r>
            <a:r>
              <a:rPr lang="en-GB" dirty="0" smtClean="0"/>
              <a:t>, </a:t>
            </a:r>
            <a:r>
              <a:rPr lang="en-GB" dirty="0"/>
              <a:t>which means they are microchips with no moving parts.  </a:t>
            </a:r>
          </a:p>
          <a:p>
            <a:r>
              <a:rPr lang="en-GB" dirty="0" smtClean="0"/>
              <a:t>Different </a:t>
            </a:r>
            <a:r>
              <a:rPr lang="en-GB" dirty="0"/>
              <a:t>types of computer memory are used for different purposes.</a:t>
            </a:r>
          </a:p>
        </p:txBody>
      </p:sp>
      <p:sp>
        <p:nvSpPr>
          <p:cNvPr id="3" name="Title 2"/>
          <p:cNvSpPr>
            <a:spLocks noGrp="1"/>
          </p:cNvSpPr>
          <p:nvPr>
            <p:ph type="title"/>
          </p:nvPr>
        </p:nvSpPr>
        <p:spPr/>
        <p:txBody>
          <a:bodyPr/>
          <a:lstStyle/>
          <a:p>
            <a:r>
              <a:rPr lang="en-GB" dirty="0" smtClean="0"/>
              <a:t>Computer Memory</a:t>
            </a:r>
            <a:endParaRPr lang="en-GB" dirty="0"/>
          </a:p>
        </p:txBody>
      </p:sp>
      <p:pic>
        <p:nvPicPr>
          <p:cNvPr id="2050" name="Picture 2" descr="Image result for types of computer mem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429000"/>
            <a:ext cx="6953250" cy="32385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18077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1772817"/>
            <a:ext cx="7905200" cy="4824536"/>
          </a:xfrm>
        </p:spPr>
        <p:txBody>
          <a:bodyPr>
            <a:normAutofit fontScale="92500"/>
          </a:bodyPr>
          <a:lstStyle/>
          <a:p>
            <a:r>
              <a:rPr lang="en-GB" sz="2300" b="1" dirty="0">
                <a:solidFill>
                  <a:srgbClr val="0070C0"/>
                </a:solidFill>
              </a:rPr>
              <a:t>RAM</a:t>
            </a:r>
            <a:r>
              <a:rPr lang="en-GB" sz="2300" dirty="0"/>
              <a:t> is used to store programs and data that the CPU is processing and that the user has accessed.  </a:t>
            </a:r>
          </a:p>
          <a:p>
            <a:r>
              <a:rPr lang="en-GB" sz="2300" dirty="0"/>
              <a:t>PCs, laptops and some game consoles generally use </a:t>
            </a:r>
            <a:r>
              <a:rPr lang="en-GB" sz="2300" b="1" dirty="0">
                <a:solidFill>
                  <a:srgbClr val="0070C0"/>
                </a:solidFill>
              </a:rPr>
              <a:t>dynamic </a:t>
            </a:r>
            <a:r>
              <a:rPr lang="en-GB" sz="2300" b="1" dirty="0" smtClean="0">
                <a:solidFill>
                  <a:srgbClr val="0070C0"/>
                </a:solidFill>
              </a:rPr>
              <a:t>RAM </a:t>
            </a:r>
            <a:r>
              <a:rPr lang="en-GB" sz="2300" dirty="0" smtClean="0"/>
              <a:t>– this uses a type of transistor (an electrical component contained within microprocessor) that needs a constant electrical power source to store data.  Therefore, when a computer is switched off, any data stored within RAM is lost (deleted).</a:t>
            </a:r>
            <a:endParaRPr lang="en-GB" sz="2300" b="1" dirty="0">
              <a:solidFill>
                <a:srgbClr val="0070C0"/>
              </a:solidFill>
            </a:endParaRPr>
          </a:p>
          <a:p>
            <a:r>
              <a:rPr lang="en-GB" sz="2300" dirty="0" smtClean="0"/>
              <a:t>Mobile phones, digital cameras and some games console devices generally use </a:t>
            </a:r>
            <a:r>
              <a:rPr lang="en-GB" sz="2300" b="1" dirty="0" smtClean="0">
                <a:solidFill>
                  <a:srgbClr val="0070C0"/>
                </a:solidFill>
              </a:rPr>
              <a:t>static RAM </a:t>
            </a:r>
            <a:r>
              <a:rPr lang="en-GB" sz="2300" dirty="0" smtClean="0"/>
              <a:t>(flash memory). This technology uses a type of transistor that retains its state (on or off), so it stores data, even after the power supply is disconnected.</a:t>
            </a:r>
          </a:p>
          <a:p>
            <a:r>
              <a:rPr lang="en-GB" sz="2300" b="1" dirty="0">
                <a:solidFill>
                  <a:srgbClr val="0070C0"/>
                </a:solidFill>
              </a:rPr>
              <a:t>Static RAM </a:t>
            </a:r>
            <a:r>
              <a:rPr lang="en-GB" sz="2300" dirty="0" smtClean="0"/>
              <a:t>is </a:t>
            </a:r>
            <a:r>
              <a:rPr lang="en-GB" sz="2300" dirty="0"/>
              <a:t>more expensive and physically larger than dynamic RAM but it uses less power and is faster, which makes it more suitable for smaller portable devices.</a:t>
            </a:r>
          </a:p>
          <a:p>
            <a:endParaRPr lang="en-GB" sz="2300" dirty="0" smtClean="0"/>
          </a:p>
          <a:p>
            <a:pPr marL="0" indent="0">
              <a:buNone/>
            </a:pPr>
            <a:endParaRPr lang="en-GB" sz="2300" dirty="0" smtClean="0"/>
          </a:p>
          <a:p>
            <a:endParaRPr lang="en-GB" sz="2300" dirty="0"/>
          </a:p>
        </p:txBody>
      </p:sp>
      <p:sp>
        <p:nvSpPr>
          <p:cNvPr id="3" name="Title 2"/>
          <p:cNvSpPr>
            <a:spLocks noGrp="1"/>
          </p:cNvSpPr>
          <p:nvPr>
            <p:ph type="title"/>
          </p:nvPr>
        </p:nvSpPr>
        <p:spPr/>
        <p:txBody>
          <a:bodyPr/>
          <a:lstStyle/>
          <a:p>
            <a:r>
              <a:rPr lang="en-GB" dirty="0"/>
              <a:t>Computer Memory</a:t>
            </a:r>
          </a:p>
        </p:txBody>
      </p:sp>
    </p:spTree>
    <p:custDataLst>
      <p:tags r:id="rId1"/>
    </p:custDataLst>
    <p:extLst>
      <p:ext uri="{BB962C8B-B14F-4D97-AF65-F5344CB8AC3E}">
        <p14:creationId xmlns:p14="http://schemas.microsoft.com/office/powerpoint/2010/main" val="4136453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Computer Memory</a:t>
            </a:r>
            <a:endParaRPr lang="en-GB" dirty="0"/>
          </a:p>
        </p:txBody>
      </p:sp>
      <p:sp>
        <p:nvSpPr>
          <p:cNvPr id="3" name="Content Placeholder 2"/>
          <p:cNvSpPr>
            <a:spLocks noGrp="1"/>
          </p:cNvSpPr>
          <p:nvPr>
            <p:ph idx="1"/>
          </p:nvPr>
        </p:nvSpPr>
        <p:spPr>
          <a:xfrm>
            <a:off x="628650" y="1690689"/>
            <a:ext cx="7886700" cy="4486274"/>
          </a:xfrm>
        </p:spPr>
        <p:txBody>
          <a:bodyPr>
            <a:normAutofit fontScale="92500"/>
          </a:bodyPr>
          <a:lstStyle/>
          <a:p>
            <a:r>
              <a:rPr lang="en-GB" dirty="0" smtClean="0"/>
              <a:t>Read-Only Memory (ROM) is memory that keeps the contents when the power is switched off.  </a:t>
            </a:r>
          </a:p>
          <a:p>
            <a:r>
              <a:rPr lang="en-GB" dirty="0" smtClean="0"/>
              <a:t>PCs have ROM on the motherboard to keep setup information such as the boot sequence to control whether he computer starts with the hard drive (normal) or the DVD drive (to reinstall the operating system.</a:t>
            </a:r>
          </a:p>
          <a:p>
            <a:r>
              <a:rPr lang="en-GB" dirty="0"/>
              <a:t>There are five basic ROM </a:t>
            </a:r>
            <a:r>
              <a:rPr lang="en-GB" dirty="0" smtClean="0"/>
              <a:t>types – </a:t>
            </a:r>
            <a:r>
              <a:rPr lang="en-GB" b="1" dirty="0" smtClean="0"/>
              <a:t>ROM; PROM; EPROM; EEPROM and flash memory.</a:t>
            </a:r>
            <a:endParaRPr lang="en-GB" dirty="0"/>
          </a:p>
          <a:p>
            <a:r>
              <a:rPr lang="en-GB" dirty="0"/>
              <a:t>Each type has unique characteristics, </a:t>
            </a:r>
            <a:r>
              <a:rPr lang="en-GB" dirty="0" smtClean="0"/>
              <a:t>but </a:t>
            </a:r>
            <a:r>
              <a:rPr lang="en-GB" dirty="0"/>
              <a:t>they are all types </a:t>
            </a:r>
            <a:r>
              <a:rPr lang="en-GB" dirty="0" smtClean="0"/>
              <a:t>of memory with </a:t>
            </a:r>
            <a:r>
              <a:rPr lang="en-GB" dirty="0"/>
              <a:t>two things in common</a:t>
            </a:r>
            <a:r>
              <a:rPr lang="en-GB" dirty="0" smtClean="0"/>
              <a:t>:</a:t>
            </a:r>
          </a:p>
          <a:p>
            <a:pPr lvl="1"/>
            <a:r>
              <a:rPr lang="en-GB" dirty="0"/>
              <a:t>Data stored in these chips is </a:t>
            </a:r>
            <a:r>
              <a:rPr lang="en-GB" b="1" dirty="0" smtClean="0">
                <a:solidFill>
                  <a:srgbClr val="0070C0"/>
                </a:solidFill>
              </a:rPr>
              <a:t>non-volatile</a:t>
            </a:r>
            <a:r>
              <a:rPr lang="en-GB" dirty="0"/>
              <a:t> </a:t>
            </a:r>
            <a:r>
              <a:rPr lang="en-GB" dirty="0" smtClean="0"/>
              <a:t>- it is </a:t>
            </a:r>
            <a:r>
              <a:rPr lang="en-GB" dirty="0"/>
              <a:t>not lost when power is removed.</a:t>
            </a:r>
          </a:p>
          <a:p>
            <a:pPr lvl="1"/>
            <a:r>
              <a:rPr lang="en-GB" dirty="0"/>
              <a:t>Data stored in these chips is either </a:t>
            </a:r>
            <a:r>
              <a:rPr lang="en-GB" b="1" dirty="0"/>
              <a:t>unchangeable</a:t>
            </a:r>
            <a:r>
              <a:rPr lang="en-GB" dirty="0"/>
              <a:t> or requires a special operation to change (unlike </a:t>
            </a:r>
            <a:r>
              <a:rPr lang="en-GB" dirty="0">
                <a:hlinkClick r:id="rId2"/>
              </a:rPr>
              <a:t>RAM</a:t>
            </a:r>
            <a:r>
              <a:rPr lang="en-GB" dirty="0"/>
              <a:t>, which can be changed as easily as it is read).</a:t>
            </a:r>
          </a:p>
          <a:p>
            <a:pPr lvl="1"/>
            <a:r>
              <a:rPr lang="en-GB" dirty="0"/>
              <a:t>This means that removing the power source from the chip will not cause it to lose any data.</a:t>
            </a:r>
          </a:p>
          <a:p>
            <a:endParaRPr lang="en-GB" dirty="0"/>
          </a:p>
        </p:txBody>
      </p:sp>
      <p:pic>
        <p:nvPicPr>
          <p:cNvPr id="307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8897" y="5445225"/>
            <a:ext cx="3767399" cy="1412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33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overall performance of a computer is dependent on a number of different factors, including clock speed, memory size, number of processors, bus capacity and storage type.</a:t>
            </a:r>
          </a:p>
          <a:p>
            <a:r>
              <a:rPr lang="en-GB" dirty="0" smtClean="0"/>
              <a:t>It is the combination of different components and hardware devices that determines the overall performance and cost of the </a:t>
            </a:r>
            <a:r>
              <a:rPr lang="en-GB" dirty="0" smtClean="0"/>
              <a:t>computer</a:t>
            </a:r>
          </a:p>
          <a:p>
            <a:pPr marL="0" indent="0">
              <a:buNone/>
            </a:pPr>
            <a:endParaRPr lang="en-GB" sz="2000" dirty="0" smtClean="0"/>
          </a:p>
          <a:p>
            <a:pPr marL="0" indent="0">
              <a:buNone/>
            </a:pPr>
            <a:r>
              <a:rPr lang="en-GB" sz="2000" i="1" dirty="0" smtClean="0"/>
              <a:t>Interaction </a:t>
            </a:r>
            <a:r>
              <a:rPr lang="en-GB" sz="2000" i="1" dirty="0"/>
              <a:t>between CPU, RAM and </a:t>
            </a:r>
            <a:r>
              <a:rPr lang="en-GB" sz="2000" i="1" dirty="0" smtClean="0"/>
              <a:t>HDD:</a:t>
            </a:r>
            <a:endParaRPr lang="en-GB" sz="2000" i="1" dirty="0"/>
          </a:p>
          <a:p>
            <a:endParaRPr lang="en-GB" dirty="0"/>
          </a:p>
        </p:txBody>
      </p:sp>
      <p:sp>
        <p:nvSpPr>
          <p:cNvPr id="3" name="Title 2"/>
          <p:cNvSpPr>
            <a:spLocks noGrp="1"/>
          </p:cNvSpPr>
          <p:nvPr>
            <p:ph type="title"/>
          </p:nvPr>
        </p:nvSpPr>
        <p:spPr/>
        <p:txBody>
          <a:bodyPr/>
          <a:lstStyle/>
          <a:p>
            <a:r>
              <a:rPr lang="en-GB" dirty="0" smtClean="0"/>
              <a:t>Performance</a:t>
            </a:r>
            <a:endParaRPr lang="en-GB" dirty="0"/>
          </a:p>
        </p:txBody>
      </p:sp>
      <p:grpSp>
        <p:nvGrpSpPr>
          <p:cNvPr id="6" name="Group 5"/>
          <p:cNvGrpSpPr/>
          <p:nvPr/>
        </p:nvGrpSpPr>
        <p:grpSpPr>
          <a:xfrm>
            <a:off x="1403648" y="4604891"/>
            <a:ext cx="6096000" cy="1981575"/>
            <a:chOff x="1403648" y="4604891"/>
            <a:chExt cx="6096000" cy="1981575"/>
          </a:xfrm>
        </p:grpSpPr>
        <p:graphicFrame>
          <p:nvGraphicFramePr>
            <p:cNvPr id="7" name="Diagram 6"/>
            <p:cNvGraphicFramePr/>
            <p:nvPr>
              <p:extLst>
                <p:ext uri="{D42A27DB-BD31-4B8C-83A1-F6EECF244321}">
                  <p14:modId xmlns:p14="http://schemas.microsoft.com/office/powerpoint/2010/main" val="1347171788"/>
                </p:ext>
              </p:extLst>
            </p:nvPr>
          </p:nvGraphicFramePr>
          <p:xfrm>
            <a:off x="1403648" y="4604891"/>
            <a:ext cx="6096000" cy="1920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5265434" y="5589234"/>
              <a:ext cx="530701"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059831" y="5614226"/>
              <a:ext cx="485329"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483768" y="4725144"/>
              <a:ext cx="1728192" cy="307777"/>
            </a:xfrm>
            <a:prstGeom prst="rect">
              <a:avLst/>
            </a:prstGeom>
            <a:noFill/>
          </p:spPr>
          <p:txBody>
            <a:bodyPr wrap="square" rtlCol="0">
              <a:spAutoFit/>
            </a:bodyPr>
            <a:lstStyle/>
            <a:p>
              <a:r>
                <a:rPr lang="en-GB" sz="1400" i="1" dirty="0" smtClean="0"/>
                <a:t>Calculating results</a:t>
              </a:r>
              <a:endParaRPr lang="en-GB" sz="1400" i="1" dirty="0"/>
            </a:p>
          </p:txBody>
        </p:sp>
        <p:sp>
          <p:nvSpPr>
            <p:cNvPr id="11" name="TextBox 10"/>
            <p:cNvSpPr txBox="1"/>
            <p:nvPr/>
          </p:nvSpPr>
          <p:spPr>
            <a:xfrm>
              <a:off x="4932040" y="4663589"/>
              <a:ext cx="2088232" cy="307777"/>
            </a:xfrm>
            <a:prstGeom prst="rect">
              <a:avLst/>
            </a:prstGeom>
            <a:noFill/>
          </p:spPr>
          <p:txBody>
            <a:bodyPr wrap="square" rtlCol="0">
              <a:spAutoFit/>
            </a:bodyPr>
            <a:lstStyle/>
            <a:p>
              <a:r>
                <a:rPr lang="en-GB" sz="1400" i="1" dirty="0"/>
                <a:t>Saving documents</a:t>
              </a:r>
            </a:p>
          </p:txBody>
        </p:sp>
        <p:sp>
          <p:nvSpPr>
            <p:cNvPr id="12" name="TextBox 11"/>
            <p:cNvSpPr txBox="1"/>
            <p:nvPr/>
          </p:nvSpPr>
          <p:spPr>
            <a:xfrm>
              <a:off x="2483768" y="6170968"/>
              <a:ext cx="1800200" cy="307777"/>
            </a:xfrm>
            <a:prstGeom prst="rect">
              <a:avLst/>
            </a:prstGeom>
            <a:noFill/>
          </p:spPr>
          <p:txBody>
            <a:bodyPr wrap="square" rtlCol="0">
              <a:spAutoFit/>
            </a:bodyPr>
            <a:lstStyle/>
            <a:p>
              <a:r>
                <a:rPr lang="en-GB" sz="1400" i="1" dirty="0" smtClean="0"/>
                <a:t>Programs and data</a:t>
              </a:r>
              <a:endParaRPr lang="en-GB" sz="1400" i="1" dirty="0"/>
            </a:p>
          </p:txBody>
        </p:sp>
        <p:sp>
          <p:nvSpPr>
            <p:cNvPr id="13" name="TextBox 12"/>
            <p:cNvSpPr txBox="1"/>
            <p:nvPr/>
          </p:nvSpPr>
          <p:spPr>
            <a:xfrm>
              <a:off x="4530043" y="6063246"/>
              <a:ext cx="2232248" cy="523220"/>
            </a:xfrm>
            <a:prstGeom prst="rect">
              <a:avLst/>
            </a:prstGeom>
            <a:noFill/>
          </p:spPr>
          <p:txBody>
            <a:bodyPr wrap="square" rtlCol="0">
              <a:spAutoFit/>
            </a:bodyPr>
            <a:lstStyle/>
            <a:p>
              <a:pPr algn="ctr"/>
              <a:r>
                <a:rPr lang="en-GB" sz="1400" i="1" dirty="0" smtClean="0"/>
                <a:t>Starting programs and opening documents</a:t>
              </a:r>
              <a:endParaRPr lang="en-GB" sz="1400" i="1" dirty="0"/>
            </a:p>
          </p:txBody>
        </p:sp>
      </p:grpSp>
    </p:spTree>
    <p:custDataLst>
      <p:tags r:id="rId1"/>
    </p:custDataLst>
    <p:extLst>
      <p:ext uri="{BB962C8B-B14F-4D97-AF65-F5344CB8AC3E}">
        <p14:creationId xmlns:p14="http://schemas.microsoft.com/office/powerpoint/2010/main" val="3952476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HDD"/>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4604" y="5311861"/>
            <a:ext cx="2160746" cy="1546139"/>
          </a:xfrm>
          <a:prstGeom prst="rect">
            <a:avLst/>
          </a:prstGeom>
          <a:noFill/>
          <a:ln>
            <a:noFill/>
          </a:ln>
        </p:spPr>
      </p:pic>
      <p:sp>
        <p:nvSpPr>
          <p:cNvPr id="2" name="Title 1"/>
          <p:cNvSpPr>
            <a:spLocks noGrp="1"/>
          </p:cNvSpPr>
          <p:nvPr>
            <p:ph type="title"/>
          </p:nvPr>
        </p:nvSpPr>
        <p:spPr/>
        <p:txBody>
          <a:bodyPr/>
          <a:lstStyle/>
          <a:p>
            <a:r>
              <a:rPr lang="en-GB" dirty="0" smtClean="0"/>
              <a:t>Storage Devices</a:t>
            </a:r>
            <a:endParaRPr lang="en-GB" dirty="0"/>
          </a:p>
        </p:txBody>
      </p:sp>
      <p:sp>
        <p:nvSpPr>
          <p:cNvPr id="3" name="Content Placeholder 2"/>
          <p:cNvSpPr>
            <a:spLocks noGrp="1"/>
          </p:cNvSpPr>
          <p:nvPr>
            <p:ph idx="1"/>
          </p:nvPr>
        </p:nvSpPr>
        <p:spPr/>
        <p:txBody>
          <a:bodyPr/>
          <a:lstStyle/>
          <a:p>
            <a:r>
              <a:rPr lang="en-GB" dirty="0" smtClean="0"/>
              <a:t>Storage devices are used to keep data and documents saved from RAM, so when the computer is switched off they are kept safe for another time.</a:t>
            </a:r>
          </a:p>
          <a:p>
            <a:r>
              <a:rPr lang="en-GB" dirty="0" smtClean="0"/>
              <a:t>They are also used to keep programs for loading into RAM when they start so the CPU can run them.</a:t>
            </a:r>
          </a:p>
          <a:p>
            <a:r>
              <a:rPr lang="en-GB" b="1" dirty="0" smtClean="0">
                <a:solidFill>
                  <a:srgbClr val="0070C0"/>
                </a:solidFill>
              </a:rPr>
              <a:t>Hard disk drives (HDD) </a:t>
            </a:r>
            <a:r>
              <a:rPr lang="en-GB" dirty="0" smtClean="0"/>
              <a:t>– these are magnetic data, as they use tiny magnetic spots on a disk surface to store data.  The disk spins round using circular tracks to organise the magnetic spots, with a read/write head moving over the disk surface between tracks to use them.</a:t>
            </a:r>
          </a:p>
          <a:p>
            <a:r>
              <a:rPr lang="en-GB" b="1" dirty="0" smtClean="0">
                <a:solidFill>
                  <a:srgbClr val="0070C0"/>
                </a:solidFill>
              </a:rPr>
              <a:t>Optical drives </a:t>
            </a:r>
            <a:r>
              <a:rPr lang="en-GB" dirty="0" smtClean="0"/>
              <a:t>– items such as DVDs and CDs are used to install new software and to make backups of hard disks.</a:t>
            </a:r>
            <a:endParaRPr lang="en-GB" dirty="0"/>
          </a:p>
        </p:txBody>
      </p:sp>
      <p:pic>
        <p:nvPicPr>
          <p:cNvPr id="5" name="Picture 4" descr="Image result for Optical drive"/>
          <p:cNvPicPr/>
          <p:nvPr/>
        </p:nvPicPr>
        <p:blipFill rotWithShape="1">
          <a:blip r:embed="rId3">
            <a:extLst>
              <a:ext uri="{28A0092B-C50C-407E-A947-70E740481C1C}">
                <a14:useLocalDpi xmlns:a14="http://schemas.microsoft.com/office/drawing/2010/main" val="0"/>
              </a:ext>
            </a:extLst>
          </a:blip>
          <a:srcRect t="30026" b="22918"/>
          <a:stretch/>
        </p:blipFill>
        <p:spPr bwMode="auto">
          <a:xfrm>
            <a:off x="3043390" y="5661248"/>
            <a:ext cx="2680888" cy="103582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7650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Storage Devices</a:t>
            </a:r>
          </a:p>
        </p:txBody>
      </p:sp>
      <p:sp>
        <p:nvSpPr>
          <p:cNvPr id="3" name="Content Placeholder 2"/>
          <p:cNvSpPr>
            <a:spLocks noGrp="1"/>
          </p:cNvSpPr>
          <p:nvPr>
            <p:ph idx="1"/>
          </p:nvPr>
        </p:nvSpPr>
        <p:spPr/>
        <p:txBody>
          <a:bodyPr/>
          <a:lstStyle/>
          <a:p>
            <a:r>
              <a:rPr lang="en-GB" b="1" dirty="0" smtClean="0">
                <a:solidFill>
                  <a:srgbClr val="0070C0"/>
                </a:solidFill>
              </a:rPr>
              <a:t>Solid state drives (SSD) </a:t>
            </a:r>
            <a:r>
              <a:rPr lang="en-GB" dirty="0" smtClean="0"/>
              <a:t>– these store data in flash memory microchips, which contain transistors that retain their state (on or off) and store the data, even when there’s no electrical power supply.</a:t>
            </a:r>
          </a:p>
          <a:p>
            <a:r>
              <a:rPr lang="en-GB" dirty="0" smtClean="0"/>
              <a:t>Although currently HDD are generally cheaper and have larger capacities, this is beginning to change and SSD is becoming increasingly popular and more common.</a:t>
            </a:r>
          </a:p>
          <a:p>
            <a:r>
              <a:rPr lang="en-GB" dirty="0" smtClean="0"/>
              <a:t>SSDs are the same physical size as a HDD, with the same connections and functions, but they do not have any moving parts so are a lot faster, quieter and more reliable than HDD.</a:t>
            </a:r>
          </a:p>
          <a:p>
            <a:r>
              <a:rPr lang="en-GB" dirty="0" smtClean="0"/>
              <a:t>A USB (Universal Serial Bus) device is a similar storage device using flash memory, but it is slower and less reliable than SSD.</a:t>
            </a:r>
            <a:endParaRPr lang="en-GB" dirty="0"/>
          </a:p>
        </p:txBody>
      </p:sp>
      <p:pic>
        <p:nvPicPr>
          <p:cNvPr id="4098" name="Picture 2" descr="Image result for SSD"/>
          <p:cNvPicPr>
            <a:picLocks noChangeAspect="1" noChangeArrowheads="1"/>
          </p:cNvPicPr>
          <p:nvPr/>
        </p:nvPicPr>
        <p:blipFill rotWithShape="1">
          <a:blip r:embed="rId2">
            <a:extLst>
              <a:ext uri="{28A0092B-C50C-407E-A947-70E740481C1C}">
                <a14:useLocalDpi xmlns:a14="http://schemas.microsoft.com/office/drawing/2010/main" val="0"/>
              </a:ext>
            </a:extLst>
          </a:blip>
          <a:srcRect t="14779" b="18262"/>
          <a:stretch/>
        </p:blipFill>
        <p:spPr bwMode="auto">
          <a:xfrm>
            <a:off x="1624359" y="5385378"/>
            <a:ext cx="2160240" cy="144647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1gb Rotate USB Flashdri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5454093"/>
            <a:ext cx="1309045" cy="13090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Related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8465" y="5599793"/>
            <a:ext cx="1543685" cy="1120775"/>
          </a:xfrm>
          <a:prstGeom prst="rect">
            <a:avLst/>
          </a:prstGeom>
          <a:noFill/>
          <a:ln>
            <a:noFill/>
          </a:ln>
        </p:spPr>
      </p:pic>
    </p:spTree>
    <p:extLst>
      <p:ext uri="{BB962C8B-B14F-4D97-AF65-F5344CB8AC3E}">
        <p14:creationId xmlns:p14="http://schemas.microsoft.com/office/powerpoint/2010/main" val="275613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568952" cy="4692179"/>
          </a:xfrm>
        </p:spPr>
        <p:txBody>
          <a:bodyPr>
            <a:normAutofit fontScale="92500" lnSpcReduction="20000"/>
          </a:bodyPr>
          <a:lstStyle/>
          <a:p>
            <a:r>
              <a:rPr lang="en-GB" dirty="0" smtClean="0"/>
              <a:t>We use a wide range of technological devices and systems to communicate and share </a:t>
            </a:r>
            <a:r>
              <a:rPr lang="en-GB" dirty="0" smtClean="0"/>
              <a:t>data.  While the </a:t>
            </a:r>
            <a:r>
              <a:rPr lang="en-GB" dirty="0" smtClean="0"/>
              <a:t>components are </a:t>
            </a:r>
            <a:r>
              <a:rPr lang="en-GB" dirty="0" smtClean="0"/>
              <a:t>similar, how </a:t>
            </a:r>
            <a:r>
              <a:rPr lang="en-GB" dirty="0" smtClean="0"/>
              <a:t>they are used and perform </a:t>
            </a:r>
            <a:r>
              <a:rPr lang="en-GB" dirty="0" smtClean="0"/>
              <a:t>can differ a little.</a:t>
            </a:r>
            <a:endParaRPr lang="en-GB" dirty="0" smtClean="0"/>
          </a:p>
          <a:p>
            <a:r>
              <a:rPr lang="en-GB" dirty="0" smtClean="0"/>
              <a:t>The features on a mobile device affect both the performance and user experience</a:t>
            </a:r>
            <a:r>
              <a:rPr lang="en-GB" dirty="0" smtClean="0"/>
              <a:t>.  More </a:t>
            </a:r>
            <a:r>
              <a:rPr lang="en-GB" dirty="0" smtClean="0"/>
              <a:t>powerful features provide a better experience but reduce the battery life.</a:t>
            </a:r>
          </a:p>
          <a:p>
            <a:r>
              <a:rPr lang="en-GB" dirty="0" smtClean="0"/>
              <a:t>Modern devices </a:t>
            </a:r>
            <a:r>
              <a:rPr lang="en-GB" dirty="0" smtClean="0"/>
              <a:t>use </a:t>
            </a:r>
            <a:r>
              <a:rPr lang="en-GB" b="1" dirty="0" smtClean="0">
                <a:solidFill>
                  <a:srgbClr val="0070C0"/>
                </a:solidFill>
              </a:rPr>
              <a:t>system on a chip (</a:t>
            </a:r>
            <a:r>
              <a:rPr lang="en-GB" b="1" dirty="0" err="1" smtClean="0">
                <a:solidFill>
                  <a:srgbClr val="0070C0"/>
                </a:solidFill>
              </a:rPr>
              <a:t>SoC</a:t>
            </a:r>
            <a:r>
              <a:rPr lang="en-GB" b="1" dirty="0" smtClean="0">
                <a:solidFill>
                  <a:srgbClr val="0070C0"/>
                </a:solidFill>
              </a:rPr>
              <a:t>) </a:t>
            </a:r>
            <a:r>
              <a:rPr lang="en-GB" dirty="0" smtClean="0"/>
              <a:t>technology to combine the CPU and GPU onto a single </a:t>
            </a:r>
            <a:r>
              <a:rPr lang="en-GB" b="1" dirty="0" smtClean="0">
                <a:solidFill>
                  <a:srgbClr val="0070C0"/>
                </a:solidFill>
              </a:rPr>
              <a:t>chip</a:t>
            </a:r>
            <a:r>
              <a:rPr lang="en-GB" dirty="0" smtClean="0"/>
              <a:t>.  </a:t>
            </a:r>
            <a:r>
              <a:rPr lang="en-GB" dirty="0" smtClean="0"/>
              <a:t>This has many benefits, including </a:t>
            </a:r>
            <a:r>
              <a:rPr lang="en-GB" dirty="0" smtClean="0"/>
              <a:t>making </a:t>
            </a:r>
            <a:r>
              <a:rPr lang="en-GB" dirty="0" smtClean="0"/>
              <a:t>the device smaller, easier to manufacturer, faster and needing less power.</a:t>
            </a:r>
          </a:p>
          <a:p>
            <a:r>
              <a:rPr lang="en-GB" dirty="0" smtClean="0"/>
              <a:t>The battery life for a mobile device is important, as people need to be able to use it for at least a day and preferably for a week or more.  Recharging batteries takes time, inconveniences the user and reduces mobility.  Designers therefore take a lot of care to design mobile devices with just the right mix of processing </a:t>
            </a:r>
            <a:r>
              <a:rPr lang="en-GB" dirty="0" smtClean="0"/>
              <a:t>power and battery life</a:t>
            </a:r>
            <a:r>
              <a:rPr lang="en-GB" dirty="0" smtClean="0"/>
              <a:t>.</a:t>
            </a:r>
          </a:p>
          <a:p>
            <a:r>
              <a:rPr lang="en-GB" dirty="0" smtClean="0"/>
              <a:t>The amount of electrical power the processing consumes is not such an issue with a traditional platform such as a desktop PC, as ,mains electricity is plentiful and there is little extra cost involved in running a powerful computer.</a:t>
            </a:r>
          </a:p>
          <a:p>
            <a:r>
              <a:rPr lang="en-GB" dirty="0" smtClean="0"/>
              <a:t>The size and weight are also less of a concern than for mobile devices, which need to be portable and convenient to use.</a:t>
            </a:r>
            <a:endParaRPr lang="en-GB" dirty="0"/>
          </a:p>
        </p:txBody>
      </p:sp>
      <p:sp>
        <p:nvSpPr>
          <p:cNvPr id="3" name="Title 2"/>
          <p:cNvSpPr>
            <a:spLocks noGrp="1"/>
          </p:cNvSpPr>
          <p:nvPr>
            <p:ph type="title"/>
          </p:nvPr>
        </p:nvSpPr>
        <p:spPr/>
        <p:txBody>
          <a:bodyPr/>
          <a:lstStyle/>
          <a:p>
            <a:r>
              <a:rPr lang="en-GB" dirty="0" smtClean="0"/>
              <a:t>Mobile devices</a:t>
            </a:r>
            <a:endParaRPr lang="en-GB" dirty="0"/>
          </a:p>
        </p:txBody>
      </p:sp>
      <p:pic>
        <p:nvPicPr>
          <p:cNvPr id="4" name="Picture 3" descr="APPLE 13&quot; MacBook Pro with Touch Bar - 128 GB SSD, Silver (201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5816" y="5844128"/>
            <a:ext cx="1274440" cy="1026408"/>
          </a:xfrm>
          <a:prstGeom prst="rect">
            <a:avLst/>
          </a:prstGeom>
          <a:noFill/>
          <a:ln>
            <a:noFill/>
          </a:ln>
        </p:spPr>
      </p:pic>
      <p:pic>
        <p:nvPicPr>
          <p:cNvPr id="6" name="Picture 5" descr="C:\Users\lkelly10\AppData\Local\Microsoft\Windows\INetCache\Content.MSO\5AEA9A0C.tmp"/>
          <p:cNvPicPr/>
          <p:nvPr/>
        </p:nvPicPr>
        <p:blipFill>
          <a:blip r:embed="rId4">
            <a:extLst>
              <a:ext uri="{28A0092B-C50C-407E-A947-70E740481C1C}">
                <a14:useLocalDpi xmlns:a14="http://schemas.microsoft.com/office/drawing/2010/main" val="0"/>
              </a:ext>
            </a:extLst>
          </a:blip>
          <a:srcRect/>
          <a:stretch>
            <a:fillRect/>
          </a:stretch>
        </p:blipFill>
        <p:spPr bwMode="auto">
          <a:xfrm>
            <a:off x="4644008" y="5490905"/>
            <a:ext cx="1165235" cy="1341913"/>
          </a:xfrm>
          <a:prstGeom prst="rect">
            <a:avLst/>
          </a:prstGeom>
          <a:noFill/>
          <a:ln>
            <a:noFill/>
          </a:ln>
        </p:spPr>
      </p:pic>
      <p:pic>
        <p:nvPicPr>
          <p:cNvPr id="7" name="Picture 6" descr="Image result for iphone"/>
          <p:cNvPicPr/>
          <p:nvPr/>
        </p:nvPicPr>
        <p:blipFill rotWithShape="1">
          <a:blip r:embed="rId5" cstate="print">
            <a:extLst>
              <a:ext uri="{28A0092B-C50C-407E-A947-70E740481C1C}">
                <a14:useLocalDpi xmlns:a14="http://schemas.microsoft.com/office/drawing/2010/main" val="0"/>
              </a:ext>
            </a:extLst>
          </a:blip>
          <a:srcRect l="12495" t="12468" r="11642"/>
          <a:stretch/>
        </p:blipFill>
        <p:spPr bwMode="auto">
          <a:xfrm>
            <a:off x="6156176" y="5604221"/>
            <a:ext cx="792088" cy="1081031"/>
          </a:xfrm>
          <a:prstGeom prst="rect">
            <a:avLst/>
          </a:prstGeom>
          <a:noFill/>
          <a:ln>
            <a:noFill/>
          </a:ln>
          <a:extLst>
            <a:ext uri="{53640926-AAD7-44D8-BBD7-CCE9431645EC}">
              <a14:shadowObscured xmlns:a14="http://schemas.microsoft.com/office/drawing/2010/main"/>
            </a:ext>
          </a:extLst>
        </p:spPr>
      </p:pic>
      <p:pic>
        <p:nvPicPr>
          <p:cNvPr id="8" name="Picture 7" descr="Image result for iphone"/>
          <p:cNvPicPr/>
          <p:nvPr/>
        </p:nvPicPr>
        <p:blipFill rotWithShape="1">
          <a:blip r:embed="rId6" cstate="print">
            <a:extLst>
              <a:ext uri="{28A0092B-C50C-407E-A947-70E740481C1C}">
                <a14:useLocalDpi xmlns:a14="http://schemas.microsoft.com/office/drawing/2010/main" val="0"/>
              </a:ext>
            </a:extLst>
          </a:blip>
          <a:srcRect l="32065" t="4418" r="31661" b="3609"/>
          <a:stretch/>
        </p:blipFill>
        <p:spPr bwMode="auto">
          <a:xfrm>
            <a:off x="7164288" y="5539878"/>
            <a:ext cx="654050" cy="1243965"/>
          </a:xfrm>
          <a:prstGeom prst="rect">
            <a:avLst/>
          </a:prstGeom>
          <a:noFill/>
          <a:ln>
            <a:noFill/>
          </a:ln>
          <a:extLst>
            <a:ext uri="{53640926-AAD7-44D8-BBD7-CCE9431645EC}">
              <a14:shadowObscured xmlns:a14="http://schemas.microsoft.com/office/drawing/2010/main"/>
            </a:ext>
          </a:extLst>
        </p:spPr>
      </p:pic>
      <p:pic>
        <p:nvPicPr>
          <p:cNvPr id="9" name="Picture 8" descr="Image result for laptop"/>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9592" y="5754082"/>
            <a:ext cx="1562472" cy="1116454"/>
          </a:xfrm>
          <a:prstGeom prst="rect">
            <a:avLst/>
          </a:prstGeom>
          <a:noFill/>
          <a:ln>
            <a:noFill/>
          </a:ln>
        </p:spPr>
      </p:pic>
    </p:spTree>
    <p:custDataLst>
      <p:tags r:id="rId1"/>
    </p:custDataLst>
    <p:extLst>
      <p:ext uri="{BB962C8B-B14F-4D97-AF65-F5344CB8AC3E}">
        <p14:creationId xmlns:p14="http://schemas.microsoft.com/office/powerpoint/2010/main" val="34305641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TotalTime>
  <Words>917</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Unit 2: Technology Systems</vt:lpstr>
      <vt:lpstr>Memory &amp; Storage</vt:lpstr>
      <vt:lpstr>Computer Memory</vt:lpstr>
      <vt:lpstr>Computer Memory</vt:lpstr>
      <vt:lpstr>Computer Memory</vt:lpstr>
      <vt:lpstr>Performance</vt:lpstr>
      <vt:lpstr>Storage Devices</vt:lpstr>
      <vt:lpstr>Storage Devices</vt:lpstr>
      <vt:lpstr>Mobile devices</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Animation</dc:title>
  <dc:creator>Adam Ahrens</dc:creator>
  <cp:lastModifiedBy>Kelly, Linda</cp:lastModifiedBy>
  <cp:revision>61</cp:revision>
  <dcterms:created xsi:type="dcterms:W3CDTF">2013-04-26T09:20:41Z</dcterms:created>
  <dcterms:modified xsi:type="dcterms:W3CDTF">2019-11-18T14:52:56Z</dcterms:modified>
</cp:coreProperties>
</file>