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257" r:id="rId3"/>
    <p:sldId id="260" r:id="rId4"/>
    <p:sldId id="261" r:id="rId5"/>
    <p:sldId id="263" r:id="rId6"/>
    <p:sldId id="262"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1142" autoAdjust="0"/>
    <p:restoredTop sz="88395" autoAdjust="0"/>
  </p:normalViewPr>
  <p:slideViewPr>
    <p:cSldViewPr>
      <p:cViewPr varScale="1">
        <p:scale>
          <a:sx n="84" d="100"/>
          <a:sy n="84" d="100"/>
        </p:scale>
        <p:origin x="96" y="336"/>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D59CE5-95B9-4DFD-BF56-393BE8A036C1}" type="datetimeFigureOut">
              <a:rPr lang="en-GB" smtClean="0"/>
              <a:t>21/11/2019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863F67-1194-45D4-9443-A2525A0E2F82}" type="slidenum">
              <a:rPr lang="en-GB" smtClean="0"/>
              <a:t>‹#›</a:t>
            </a:fld>
            <a:endParaRPr lang="en-GB"/>
          </a:p>
        </p:txBody>
      </p:sp>
    </p:spTree>
    <p:extLst>
      <p:ext uri="{BB962C8B-B14F-4D97-AF65-F5344CB8AC3E}">
        <p14:creationId xmlns:p14="http://schemas.microsoft.com/office/powerpoint/2010/main" val="3312496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B863F67-1194-45D4-9443-A2525A0E2F82}" type="slidenum">
              <a:rPr lang="en-GB" smtClean="0"/>
              <a:t>2</a:t>
            </a:fld>
            <a:endParaRPr lang="en-GB"/>
          </a:p>
        </p:txBody>
      </p:sp>
    </p:spTree>
    <p:extLst>
      <p:ext uri="{BB962C8B-B14F-4D97-AF65-F5344CB8AC3E}">
        <p14:creationId xmlns:p14="http://schemas.microsoft.com/office/powerpoint/2010/main" val="2447212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50574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866579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2755990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4871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129529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1941193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3002155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398919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702279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3145130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DCBAE-FF77-4AD6-9B65-550402772CCE}" type="datetimeFigureOut">
              <a:rPr lang="en-GB" smtClean="0"/>
              <a:pPr/>
              <a:t>21/11/2019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0661AEA-FD87-49A2-B3F8-32E62695D28F}" type="slidenum">
              <a:rPr lang="en-GB" smtClean="0"/>
              <a:pPr/>
              <a:t>‹#›</a:t>
            </a:fld>
            <a:endParaRPr lang="en-GB"/>
          </a:p>
        </p:txBody>
      </p:sp>
    </p:spTree>
    <p:extLst>
      <p:ext uri="{BB962C8B-B14F-4D97-AF65-F5344CB8AC3E}">
        <p14:creationId xmlns:p14="http://schemas.microsoft.com/office/powerpoint/2010/main" val="956600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09DCBAE-FF77-4AD6-9B65-550402772CCE}" type="datetimeFigureOut">
              <a:rPr lang="en-GB" smtClean="0"/>
              <a:pPr/>
              <a:t>21/11/2019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661AEA-FD87-49A2-B3F8-32E62695D28F}" type="slidenum">
              <a:rPr lang="en-GB" smtClean="0"/>
              <a:pPr/>
              <a:t>‹#›</a:t>
            </a:fld>
            <a:endParaRPr lang="en-GB"/>
          </a:p>
        </p:txBody>
      </p:sp>
      <p:pic>
        <p:nvPicPr>
          <p:cNvPr id="9" name="Picture 1"/>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442" y="185738"/>
            <a:ext cx="133191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BTECLogo.gif"/>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414308" y="185738"/>
            <a:ext cx="16192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69249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3887" y="3356992"/>
            <a:ext cx="6858000" cy="2088232"/>
          </a:xfrm>
        </p:spPr>
        <p:txBody>
          <a:bodyPr/>
          <a:lstStyle/>
          <a:p>
            <a:r>
              <a:rPr lang="en-GB" dirty="0" smtClean="0"/>
              <a:t>Unit 2: Technology Systems</a:t>
            </a:r>
            <a:endParaRPr lang="en-GB" dirty="0"/>
          </a:p>
        </p:txBody>
      </p:sp>
      <p:sp>
        <p:nvSpPr>
          <p:cNvPr id="3" name="Subtitle 2"/>
          <p:cNvSpPr>
            <a:spLocks noGrp="1"/>
          </p:cNvSpPr>
          <p:nvPr>
            <p:ph type="subTitle" idx="1"/>
          </p:nvPr>
        </p:nvSpPr>
        <p:spPr>
          <a:xfrm>
            <a:off x="1163887" y="5733256"/>
            <a:ext cx="6858000" cy="935682"/>
          </a:xfrm>
        </p:spPr>
        <p:txBody>
          <a:bodyPr/>
          <a:lstStyle/>
          <a:p>
            <a:r>
              <a:rPr lang="en-GB" sz="2400" dirty="0"/>
              <a:t>BTEC Level </a:t>
            </a:r>
            <a:r>
              <a:rPr lang="en-GB" sz="2400" dirty="0" smtClean="0"/>
              <a:t>1 / Level 2 First in Information and Creative Technology</a:t>
            </a:r>
            <a:r>
              <a:rPr lang="en-GB" dirty="0"/>
              <a:t> </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8650" y="1319918"/>
            <a:ext cx="6048474" cy="3114726"/>
          </a:xfrm>
          <a:prstGeom prst="rect">
            <a:avLst/>
          </a:prstGeom>
        </p:spPr>
      </p:pic>
    </p:spTree>
    <p:custDataLst>
      <p:tags r:id="rId1"/>
    </p:custDataLst>
    <p:extLst>
      <p:ext uri="{BB962C8B-B14F-4D97-AF65-F5344CB8AC3E}">
        <p14:creationId xmlns:p14="http://schemas.microsoft.com/office/powerpoint/2010/main" val="2025801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Programming Concepts</a:t>
            </a:r>
            <a:endParaRPr lang="en-GB" dirty="0"/>
          </a:p>
        </p:txBody>
      </p:sp>
      <p:pic>
        <p:nvPicPr>
          <p:cNvPr id="5" name="Content Placeholder 4"/>
          <p:cNvPicPr>
            <a:picLocks noGrp="1" noChangeAspect="1"/>
          </p:cNvPicPr>
          <p:nvPr>
            <p:ph idx="1"/>
          </p:nvPr>
        </p:nvPicPr>
        <p:blipFill rotWithShape="1">
          <a:blip r:embed="rId3"/>
          <a:srcRect l="51323" t="36848" r="10503" b="23436"/>
          <a:stretch/>
        </p:blipFill>
        <p:spPr>
          <a:xfrm>
            <a:off x="3491880" y="1932836"/>
            <a:ext cx="5535568" cy="4896544"/>
          </a:xfrm>
          <a:prstGeom prst="rect">
            <a:avLst/>
          </a:prstGeom>
        </p:spPr>
      </p:pic>
      <p:sp>
        <p:nvSpPr>
          <p:cNvPr id="6" name="TextBox 5"/>
          <p:cNvSpPr txBox="1"/>
          <p:nvPr/>
        </p:nvSpPr>
        <p:spPr>
          <a:xfrm>
            <a:off x="546388" y="1484784"/>
            <a:ext cx="7975798" cy="1384995"/>
          </a:xfrm>
          <a:prstGeom prst="rect">
            <a:avLst/>
          </a:prstGeom>
          <a:noFill/>
        </p:spPr>
        <p:txBody>
          <a:bodyPr wrap="square" rtlCol="0">
            <a:spAutoFit/>
          </a:bodyPr>
          <a:lstStyle/>
          <a:p>
            <a:r>
              <a:rPr lang="en-GB" sz="2400" dirty="0"/>
              <a:t>Professional programmers use specialised skills and creativity to write programs.</a:t>
            </a:r>
          </a:p>
          <a:p>
            <a:endParaRPr lang="en-GB" dirty="0"/>
          </a:p>
          <a:p>
            <a:endParaRPr lang="en-GB" dirty="0"/>
          </a:p>
        </p:txBody>
      </p:sp>
      <p:sp>
        <p:nvSpPr>
          <p:cNvPr id="7" name="TextBox 6"/>
          <p:cNvSpPr txBox="1"/>
          <p:nvPr/>
        </p:nvSpPr>
        <p:spPr>
          <a:xfrm>
            <a:off x="618396" y="3554551"/>
            <a:ext cx="2801476" cy="2523768"/>
          </a:xfrm>
          <a:prstGeom prst="rect">
            <a:avLst/>
          </a:prstGeom>
          <a:noFill/>
        </p:spPr>
        <p:txBody>
          <a:bodyPr wrap="square" rtlCol="0">
            <a:spAutoFit/>
          </a:bodyPr>
          <a:lstStyle/>
          <a:p>
            <a:r>
              <a:rPr lang="en-GB" sz="2000" dirty="0"/>
              <a:t>There is a </a:t>
            </a:r>
            <a:r>
              <a:rPr lang="en-GB" sz="2000" b="1" dirty="0">
                <a:solidFill>
                  <a:srgbClr val="0070C0"/>
                </a:solidFill>
              </a:rPr>
              <a:t>hierarchical structure</a:t>
            </a:r>
            <a:r>
              <a:rPr lang="en-GB" sz="2000" dirty="0"/>
              <a:t> for software in a computer system.  This enables different types of programs to work together to control the computer hardware.</a:t>
            </a:r>
          </a:p>
          <a:p>
            <a:endParaRPr lang="en-GB" dirty="0"/>
          </a:p>
        </p:txBody>
      </p:sp>
    </p:spTree>
    <p:extLst>
      <p:ext uri="{BB962C8B-B14F-4D97-AF65-F5344CB8AC3E}">
        <p14:creationId xmlns:p14="http://schemas.microsoft.com/office/powerpoint/2010/main" val="1877490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A general-purpose </a:t>
            </a:r>
            <a:r>
              <a:rPr lang="en-GB" b="1" dirty="0">
                <a:solidFill>
                  <a:srgbClr val="0070C0"/>
                </a:solidFill>
              </a:rPr>
              <a:t>application package</a:t>
            </a:r>
            <a:r>
              <a:rPr lang="en-GB" dirty="0"/>
              <a:t> is a type of </a:t>
            </a:r>
            <a:r>
              <a:rPr lang="en-GB" b="1" dirty="0">
                <a:solidFill>
                  <a:srgbClr val="0070C0"/>
                </a:solidFill>
              </a:rPr>
              <a:t>software</a:t>
            </a:r>
            <a:r>
              <a:rPr lang="en-GB" dirty="0"/>
              <a:t> that can perform many different related </a:t>
            </a:r>
            <a:r>
              <a:rPr lang="en-GB" dirty="0" smtClean="0"/>
              <a:t>tasks, such as word </a:t>
            </a:r>
            <a:r>
              <a:rPr lang="en-GB" dirty="0"/>
              <a:t>processors, spreadsheets, databases, graphics and presentation </a:t>
            </a:r>
            <a:r>
              <a:rPr lang="en-GB" dirty="0" smtClean="0"/>
              <a:t>software.</a:t>
            </a:r>
            <a:r>
              <a:rPr lang="en-GB" dirty="0"/>
              <a:t> </a:t>
            </a:r>
            <a:endParaRPr lang="en-GB" dirty="0" smtClean="0"/>
          </a:p>
          <a:p>
            <a:r>
              <a:rPr lang="en-GB" dirty="0" smtClean="0"/>
              <a:t>This </a:t>
            </a:r>
            <a:r>
              <a:rPr lang="en-GB" dirty="0" smtClean="0"/>
              <a:t>is the end result of programming.  When an application is running, the user interface is what you see and interact with by typing or using buttons.</a:t>
            </a:r>
          </a:p>
          <a:p>
            <a:r>
              <a:rPr lang="en-GB" dirty="0" smtClean="0"/>
              <a:t>Application software packages are created by programming with a high-level programming language, and are used to solve problems and to entertain.</a:t>
            </a:r>
            <a:endParaRPr lang="en-GB" dirty="0"/>
          </a:p>
        </p:txBody>
      </p:sp>
      <p:sp>
        <p:nvSpPr>
          <p:cNvPr id="3" name="Title 2"/>
          <p:cNvSpPr>
            <a:spLocks noGrp="1"/>
          </p:cNvSpPr>
          <p:nvPr>
            <p:ph type="title"/>
          </p:nvPr>
        </p:nvSpPr>
        <p:spPr/>
        <p:txBody>
          <a:bodyPr/>
          <a:lstStyle/>
          <a:p>
            <a:r>
              <a:rPr lang="en-GB" dirty="0" smtClean="0"/>
              <a:t>Application Software</a:t>
            </a:r>
            <a:endParaRPr lang="en-GB" dirty="0"/>
          </a:p>
        </p:txBody>
      </p:sp>
      <p:pic>
        <p:nvPicPr>
          <p:cNvPr id="1026" name="Picture 2" descr="Related image"/>
          <p:cNvPicPr>
            <a:picLocks noChangeAspect="1" noChangeArrowheads="1"/>
          </p:cNvPicPr>
          <p:nvPr/>
        </p:nvPicPr>
        <p:blipFill rotWithShape="1">
          <a:blip r:embed="rId3">
            <a:extLst>
              <a:ext uri="{28A0092B-C50C-407E-A947-70E740481C1C}">
                <a14:useLocalDpi xmlns:a14="http://schemas.microsoft.com/office/drawing/2010/main" val="0"/>
              </a:ext>
            </a:extLst>
          </a:blip>
          <a:srcRect b="8109"/>
          <a:stretch/>
        </p:blipFill>
        <p:spPr bwMode="auto">
          <a:xfrm>
            <a:off x="3491880" y="4409698"/>
            <a:ext cx="2664296" cy="244827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046636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1844825"/>
            <a:ext cx="8049216" cy="4824536"/>
          </a:xfrm>
        </p:spPr>
        <p:txBody>
          <a:bodyPr>
            <a:normAutofit/>
          </a:bodyPr>
          <a:lstStyle/>
          <a:p>
            <a:r>
              <a:rPr lang="en-GB" dirty="0" smtClean="0"/>
              <a:t>Most programmers use a high-level programming language to write their programs – e.g. C#, C++, Java, Visual Basic</a:t>
            </a:r>
          </a:p>
          <a:p>
            <a:r>
              <a:rPr lang="en-GB" dirty="0" smtClean="0"/>
              <a:t>High-level programs have much clearer structures when repeating code or making decisions.</a:t>
            </a:r>
          </a:p>
          <a:p>
            <a:r>
              <a:rPr lang="en-GB" dirty="0" smtClean="0"/>
              <a:t>High-level programming languages are powerful and easy to understand.</a:t>
            </a:r>
          </a:p>
          <a:p>
            <a:r>
              <a:rPr lang="en-GB" dirty="0" smtClean="0"/>
              <a:t>Programs written in a high-level language are much closer to spoken language than low-level, as well as being a lot more intuitive to use.</a:t>
            </a:r>
          </a:p>
        </p:txBody>
      </p:sp>
      <p:sp>
        <p:nvSpPr>
          <p:cNvPr id="3" name="Title 2"/>
          <p:cNvSpPr>
            <a:spLocks noGrp="1"/>
          </p:cNvSpPr>
          <p:nvPr>
            <p:ph type="title"/>
          </p:nvPr>
        </p:nvSpPr>
        <p:spPr/>
        <p:txBody>
          <a:bodyPr/>
          <a:lstStyle/>
          <a:p>
            <a:r>
              <a:rPr lang="en-GB" sz="4800" dirty="0" smtClean="0"/>
              <a:t>High-level programming</a:t>
            </a:r>
            <a:endParaRPr lang="en-GB" sz="4800" dirty="0"/>
          </a:p>
        </p:txBody>
      </p:sp>
      <p:pic>
        <p:nvPicPr>
          <p:cNvPr id="2050" name="Picture 2" descr="Image result for high level programming languag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5986" y="4513749"/>
            <a:ext cx="4432028" cy="235451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626875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493021"/>
          </a:xfrm>
        </p:spPr>
        <p:txBody>
          <a:bodyPr>
            <a:normAutofit fontScale="92500" lnSpcReduction="10000"/>
          </a:bodyPr>
          <a:lstStyle/>
          <a:p>
            <a:r>
              <a:rPr lang="en-GB" b="1" dirty="0" smtClean="0"/>
              <a:t>Imperative code </a:t>
            </a:r>
            <a:r>
              <a:rPr lang="en-GB" dirty="0" smtClean="0"/>
              <a:t>– this is used in most languages (both older and modern).  In this type of code, each program statement is a step towards handling the inputs, processing and outputs.</a:t>
            </a:r>
          </a:p>
          <a:p>
            <a:r>
              <a:rPr lang="en-GB" b="1" dirty="0" smtClean="0"/>
              <a:t>Procedural programs </a:t>
            </a:r>
            <a:r>
              <a:rPr lang="en-GB" dirty="0" smtClean="0"/>
              <a:t>– these have definite start and end points.  These languages were normal before GUI operating systems, as they usually have a single starting point then follow a sequence.  Modern programs respond to events so can have many start points within the code.</a:t>
            </a:r>
          </a:p>
          <a:p>
            <a:r>
              <a:rPr lang="en-GB" b="1" dirty="0" smtClean="0"/>
              <a:t>Event-driven programs </a:t>
            </a:r>
            <a:r>
              <a:rPr lang="en-GB" dirty="0" smtClean="0"/>
              <a:t>– these respond to events such as a mouse click.  These are the current approach for modern programming because they need to produce responses to the great variety of events that GUI operating systems provide.</a:t>
            </a:r>
          </a:p>
          <a:p>
            <a:r>
              <a:rPr lang="en-GB" b="1" dirty="0" smtClean="0"/>
              <a:t>Object-orientated programs (OOP) </a:t>
            </a:r>
            <a:r>
              <a:rPr lang="en-GB" dirty="0" smtClean="0"/>
              <a:t>– these view programs as a collection of objects, such as a database record, and not as a list of tasks in procedural programming.  Each object can be viewed as an independent ‘machine’ with a distinct role or responsibility, which is capable of receiving messages, processing data and sending messages to other objects. </a:t>
            </a:r>
            <a:endParaRPr lang="en-GB" dirty="0"/>
          </a:p>
        </p:txBody>
      </p:sp>
      <p:sp>
        <p:nvSpPr>
          <p:cNvPr id="3" name="Title 2"/>
          <p:cNvSpPr>
            <a:spLocks noGrp="1"/>
          </p:cNvSpPr>
          <p:nvPr>
            <p:ph type="title"/>
          </p:nvPr>
        </p:nvSpPr>
        <p:spPr>
          <a:xfrm>
            <a:off x="628650" y="836712"/>
            <a:ext cx="7886700" cy="853977"/>
          </a:xfrm>
        </p:spPr>
        <p:txBody>
          <a:bodyPr>
            <a:normAutofit fontScale="90000"/>
          </a:bodyPr>
          <a:lstStyle/>
          <a:p>
            <a:r>
              <a:rPr lang="en-GB" sz="4400" dirty="0" smtClean="0"/>
              <a:t>Characteristics of high-level programming languages</a:t>
            </a:r>
            <a:endParaRPr lang="en-GB" sz="4400" dirty="0"/>
          </a:p>
        </p:txBody>
      </p:sp>
    </p:spTree>
    <p:custDataLst>
      <p:tags r:id="rId1"/>
    </p:custDataLst>
    <p:extLst>
      <p:ext uri="{BB962C8B-B14F-4D97-AF65-F5344CB8AC3E}">
        <p14:creationId xmlns:p14="http://schemas.microsoft.com/office/powerpoint/2010/main" val="217378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7745505" cy="4204989"/>
          </a:xfrm>
        </p:spPr>
        <p:txBody>
          <a:bodyPr>
            <a:normAutofit/>
          </a:bodyPr>
          <a:lstStyle/>
          <a:p>
            <a:r>
              <a:rPr lang="en-GB" dirty="0"/>
              <a:t>Low-level programs usually have a very large number of lines of code because each instruction only does a small action, so it can be difficult to see the overall structure among so much detail</a:t>
            </a:r>
            <a:r>
              <a:rPr lang="en-GB" dirty="0" smtClean="0"/>
              <a:t>.</a:t>
            </a:r>
          </a:p>
          <a:p>
            <a:r>
              <a:rPr lang="en-GB" dirty="0"/>
              <a:t>Low-level programs are written in situations where precise control is needed over the processing and where speed is essential.</a:t>
            </a:r>
          </a:p>
          <a:p>
            <a:r>
              <a:rPr lang="en-GB" dirty="0" smtClean="0"/>
              <a:t>Although </a:t>
            </a:r>
            <a:r>
              <a:rPr lang="en-GB" dirty="0"/>
              <a:t>a low-level program will have a large number of lines in the code (written by the programmer) when it gets assembled into machine code this is a lot smaller than an equivalent program written in a high-level language.</a:t>
            </a:r>
          </a:p>
          <a:p>
            <a:r>
              <a:rPr lang="en-GB" dirty="0"/>
              <a:t>This is because a line of code written using a high-level language will create a lot of machine code to allow for the many ways the high-level code instruction could be used.</a:t>
            </a:r>
          </a:p>
          <a:p>
            <a:endParaRPr lang="en-GB" dirty="0"/>
          </a:p>
        </p:txBody>
      </p:sp>
      <p:sp>
        <p:nvSpPr>
          <p:cNvPr id="3" name="Title 2"/>
          <p:cNvSpPr>
            <a:spLocks noGrp="1"/>
          </p:cNvSpPr>
          <p:nvPr>
            <p:ph type="title"/>
          </p:nvPr>
        </p:nvSpPr>
        <p:spPr/>
        <p:txBody>
          <a:bodyPr/>
          <a:lstStyle/>
          <a:p>
            <a:r>
              <a:rPr lang="en-GB" dirty="0" smtClean="0"/>
              <a:t>Low-level </a:t>
            </a:r>
            <a:r>
              <a:rPr lang="en-GB" dirty="0"/>
              <a:t>programming</a:t>
            </a:r>
          </a:p>
        </p:txBody>
      </p:sp>
    </p:spTree>
    <p:custDataLst>
      <p:tags r:id="rId1"/>
    </p:custDataLst>
    <p:extLst>
      <p:ext uri="{BB962C8B-B14F-4D97-AF65-F5344CB8AC3E}">
        <p14:creationId xmlns:p14="http://schemas.microsoft.com/office/powerpoint/2010/main" val="4028485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Assembly language is written using an assembler, which helps the programmer by checking for errors in the mnemonics before compiling the program into machine code.</a:t>
            </a:r>
          </a:p>
          <a:p>
            <a:r>
              <a:rPr lang="en-GB" dirty="0" smtClean="0"/>
              <a:t>Assembly language consists of a number of mnemonics, abbreviations such as MOV – move instruction.</a:t>
            </a:r>
          </a:p>
          <a:p>
            <a:r>
              <a:rPr lang="en-GB" dirty="0" smtClean="0"/>
              <a:t>Each mnemonic is equivalent to a machine code instruction.</a:t>
            </a:r>
          </a:p>
          <a:p>
            <a:r>
              <a:rPr lang="en-GB" dirty="0" smtClean="0"/>
              <a:t>Machine code is binary bytes, so could be written without an assembler by typing binary numbers directly into memory.  However, this would be difficult, as the programmer would only see the program as numbers.</a:t>
            </a:r>
          </a:p>
          <a:p>
            <a:r>
              <a:rPr lang="en-GB" dirty="0" smtClean="0"/>
              <a:t>The mnemonic abbreviations in assembly languages make understanding the program much easier.</a:t>
            </a:r>
            <a:endParaRPr lang="en-GB" dirty="0"/>
          </a:p>
        </p:txBody>
      </p:sp>
      <p:sp>
        <p:nvSpPr>
          <p:cNvPr id="3" name="Title 2"/>
          <p:cNvSpPr>
            <a:spLocks noGrp="1"/>
          </p:cNvSpPr>
          <p:nvPr>
            <p:ph type="title"/>
          </p:nvPr>
        </p:nvSpPr>
        <p:spPr>
          <a:xfrm>
            <a:off x="628650" y="908720"/>
            <a:ext cx="7886700" cy="781969"/>
          </a:xfrm>
        </p:spPr>
        <p:txBody>
          <a:bodyPr>
            <a:normAutofit fontScale="90000"/>
          </a:bodyPr>
          <a:lstStyle/>
          <a:p>
            <a:r>
              <a:rPr lang="en-GB" sz="4400" dirty="0" smtClean="0"/>
              <a:t>Characteristics of low-level </a:t>
            </a:r>
            <a:r>
              <a:rPr lang="en-GB" sz="4400" dirty="0"/>
              <a:t>programming languages</a:t>
            </a:r>
          </a:p>
        </p:txBody>
      </p:sp>
    </p:spTree>
    <p:custDataLst>
      <p:tags r:id="rId1"/>
    </p:custDataLst>
    <p:extLst>
      <p:ext uri="{BB962C8B-B14F-4D97-AF65-F5344CB8AC3E}">
        <p14:creationId xmlns:p14="http://schemas.microsoft.com/office/powerpoint/2010/main" val="37935748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 and Low Level Programming Languages</a:t>
            </a:r>
            <a:endParaRPr lang="en-GB" dirty="0"/>
          </a:p>
        </p:txBody>
      </p:sp>
      <p:pic>
        <p:nvPicPr>
          <p:cNvPr id="3074" name="Picture 2" descr="Related image"/>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19968"/>
          <a:stretch/>
        </p:blipFill>
        <p:spPr bwMode="auto">
          <a:xfrm>
            <a:off x="971600" y="1484784"/>
            <a:ext cx="7416824"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49465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551</TotalTime>
  <Words>579</Words>
  <Application>Microsoft Office PowerPoint</Application>
  <PresentationFormat>On-screen Show (4:3)</PresentationFormat>
  <Paragraphs>32</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Unit 2: Technology Systems</vt:lpstr>
      <vt:lpstr>Programming Concepts</vt:lpstr>
      <vt:lpstr>Application Software</vt:lpstr>
      <vt:lpstr>High-level programming</vt:lpstr>
      <vt:lpstr>Characteristics of high-level programming languages</vt:lpstr>
      <vt:lpstr>Low-level programming</vt:lpstr>
      <vt:lpstr>Characteristics of low-level programming languages</vt:lpstr>
      <vt:lpstr>High and Low Level Programming Languages</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Animation</dc:title>
  <dc:creator>Adam Ahrens</dc:creator>
  <cp:lastModifiedBy>Kelly, Linda</cp:lastModifiedBy>
  <cp:revision>57</cp:revision>
  <dcterms:created xsi:type="dcterms:W3CDTF">2013-04-26T09:20:41Z</dcterms:created>
  <dcterms:modified xsi:type="dcterms:W3CDTF">2019-11-21T15:12:29Z</dcterms:modified>
</cp:coreProperties>
</file>