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64" r:id="rId6"/>
    <p:sldId id="274" r:id="rId7"/>
    <p:sldId id="275" r:id="rId8"/>
    <p:sldId id="259" r:id="rId9"/>
    <p:sldId id="260" r:id="rId10"/>
    <p:sldId id="261" r:id="rId11"/>
    <p:sldId id="262" r:id="rId12"/>
    <p:sldId id="263" r:id="rId13"/>
    <p:sldId id="266" r:id="rId14"/>
    <p:sldId id="269" r:id="rId15"/>
    <p:sldId id="271" r:id="rId16"/>
    <p:sldId id="270" r:id="rId17"/>
    <p:sldId id="267" r:id="rId18"/>
    <p:sldId id="273"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62F893-280E-4FBA-843F-B65F1A393B02}"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269112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62F893-280E-4FBA-843F-B65F1A393B02}"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105714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62F893-280E-4FBA-843F-B65F1A393B02}"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191011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62F893-280E-4FBA-843F-B65F1A393B02}"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276618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62F893-280E-4FBA-843F-B65F1A393B02}"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35703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162F893-280E-4FBA-843F-B65F1A393B02}"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352491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62F893-280E-4FBA-843F-B65F1A393B02}" type="datetimeFigureOut">
              <a:rPr lang="en-GB" smtClean="0"/>
              <a:t>25/02/2020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6949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62F893-280E-4FBA-843F-B65F1A393B02}" type="datetimeFigureOut">
              <a:rPr lang="en-GB" smtClean="0"/>
              <a:t>25/02/2020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27492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2F893-280E-4FBA-843F-B65F1A393B02}" type="datetimeFigureOut">
              <a:rPr lang="en-GB" smtClean="0"/>
              <a:t>25/02/2020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139604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62F893-280E-4FBA-843F-B65F1A393B02}"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264295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62F893-280E-4FBA-843F-B65F1A393B02}"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B1AFF-E64B-47C4-83F8-05FA46C52BF7}" type="slidenum">
              <a:rPr lang="en-GB" smtClean="0"/>
              <a:t>‹#›</a:t>
            </a:fld>
            <a:endParaRPr lang="en-GB"/>
          </a:p>
        </p:txBody>
      </p:sp>
    </p:spTree>
    <p:extLst>
      <p:ext uri="{BB962C8B-B14F-4D97-AF65-F5344CB8AC3E}">
        <p14:creationId xmlns:p14="http://schemas.microsoft.com/office/powerpoint/2010/main" val="323196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2F893-280E-4FBA-843F-B65F1A393B02}" type="datetimeFigureOut">
              <a:rPr lang="en-GB" smtClean="0"/>
              <a:t>25/02/2020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B1AFF-E64B-47C4-83F8-05FA46C52BF7}" type="slidenum">
              <a:rPr lang="en-GB" smtClean="0"/>
              <a:t>‹#›</a:t>
            </a:fld>
            <a:endParaRPr lang="en-GB"/>
          </a:p>
        </p:txBody>
      </p:sp>
    </p:spTree>
    <p:extLst>
      <p:ext uri="{BB962C8B-B14F-4D97-AF65-F5344CB8AC3E}">
        <p14:creationId xmlns:p14="http://schemas.microsoft.com/office/powerpoint/2010/main" val="165153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rgbClr val="FFC000"/>
                </a:solidFill>
              </a:rPr>
              <a:t>Building in Construction</a:t>
            </a:r>
            <a:br>
              <a:rPr lang="en-GB" dirty="0" smtClean="0">
                <a:solidFill>
                  <a:srgbClr val="FFC000"/>
                </a:solidFill>
              </a:rPr>
            </a:br>
            <a:r>
              <a:rPr lang="en-GB" dirty="0" smtClean="0">
                <a:solidFill>
                  <a:srgbClr val="FFC000"/>
                </a:solidFill>
              </a:rPr>
              <a:t>Produced and presented </a:t>
            </a:r>
            <a:br>
              <a:rPr lang="en-GB" dirty="0" smtClean="0">
                <a:solidFill>
                  <a:srgbClr val="FFC000"/>
                </a:solidFill>
              </a:rPr>
            </a:br>
            <a:r>
              <a:rPr lang="en-GB" sz="3100" dirty="0" smtClean="0">
                <a:solidFill>
                  <a:srgbClr val="FFC000"/>
                </a:solidFill>
              </a:rPr>
              <a:t>by Erfyl Hughes</a:t>
            </a:r>
            <a:endParaRPr lang="en-GB" sz="3100" dirty="0">
              <a:solidFill>
                <a:srgbClr val="FFC000"/>
              </a:solidFill>
            </a:endParaRPr>
          </a:p>
        </p:txBody>
      </p:sp>
      <p:sp>
        <p:nvSpPr>
          <p:cNvPr id="3" name="Content Placeholder 2"/>
          <p:cNvSpPr>
            <a:spLocks noGrp="1"/>
          </p:cNvSpPr>
          <p:nvPr>
            <p:ph idx="1"/>
          </p:nvPr>
        </p:nvSpPr>
        <p:spPr>
          <a:xfrm>
            <a:off x="838200" y="2840038"/>
            <a:ext cx="10515600" cy="4351338"/>
          </a:xfrm>
        </p:spPr>
        <p:txBody>
          <a:bodyPr/>
          <a:lstStyle/>
          <a:p>
            <a:pPr marL="0" indent="0">
              <a:buNone/>
            </a:pPr>
            <a:r>
              <a:rPr lang="en-GB" b="1">
                <a:solidFill>
                  <a:srgbClr val="FFC000"/>
                </a:solidFill>
              </a:rPr>
              <a:t>For </a:t>
            </a:r>
            <a:r>
              <a:rPr lang="en-GB" b="1" smtClean="0">
                <a:solidFill>
                  <a:srgbClr val="FFC000"/>
                </a:solidFill>
              </a:rPr>
              <a:t>P5 and M3. </a:t>
            </a:r>
            <a:r>
              <a:rPr lang="en-GB" b="1" dirty="0" smtClean="0">
                <a:solidFill>
                  <a:srgbClr val="FFC000"/>
                </a:solidFill>
              </a:rPr>
              <a:t>Aim: </a:t>
            </a:r>
            <a:r>
              <a:rPr lang="en-GB" dirty="0">
                <a:solidFill>
                  <a:srgbClr val="FFC000"/>
                </a:solidFill>
              </a:rPr>
              <a:t>learners must be able to explain the principles of superstructure design. This should convey </a:t>
            </a:r>
            <a:r>
              <a:rPr lang="en-GB" dirty="0" smtClean="0">
                <a:solidFill>
                  <a:srgbClr val="FFC000"/>
                </a:solidFill>
              </a:rPr>
              <a:t>an understanding </a:t>
            </a:r>
            <a:r>
              <a:rPr lang="en-GB" dirty="0">
                <a:solidFill>
                  <a:srgbClr val="FFC000"/>
                </a:solidFill>
              </a:rPr>
              <a:t>of the underlying principles that influence the design, such as the external envelope’s </a:t>
            </a:r>
            <a:r>
              <a:rPr lang="en-GB" dirty="0" smtClean="0">
                <a:solidFill>
                  <a:srgbClr val="FFC000"/>
                </a:solidFill>
              </a:rPr>
              <a:t>need for </a:t>
            </a:r>
            <a:r>
              <a:rPr lang="en-GB" dirty="0">
                <a:solidFill>
                  <a:srgbClr val="FFC000"/>
                </a:solidFill>
              </a:rPr>
              <a:t>weather resistance, and knowledge of the elements that make up a building</a:t>
            </a:r>
          </a:p>
        </p:txBody>
      </p:sp>
    </p:spTree>
    <p:extLst>
      <p:ext uri="{BB962C8B-B14F-4D97-AF65-F5344CB8AC3E}">
        <p14:creationId xmlns:p14="http://schemas.microsoft.com/office/powerpoint/2010/main" val="136689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6923" y="351693"/>
            <a:ext cx="5064370" cy="3179298"/>
          </a:xfrm>
          <a:prstGeom prst="rect">
            <a:avLst/>
          </a:prstGeom>
        </p:spPr>
      </p:pic>
      <p:pic>
        <p:nvPicPr>
          <p:cNvPr id="3" name="Picture 2"/>
          <p:cNvPicPr>
            <a:picLocks noChangeAspect="1"/>
          </p:cNvPicPr>
          <p:nvPr/>
        </p:nvPicPr>
        <p:blipFill>
          <a:blip r:embed="rId3"/>
          <a:stretch>
            <a:fillRect/>
          </a:stretch>
        </p:blipFill>
        <p:spPr>
          <a:xfrm>
            <a:off x="3516924" y="3910818"/>
            <a:ext cx="5064370" cy="2686930"/>
          </a:xfrm>
          <a:prstGeom prst="rect">
            <a:avLst/>
          </a:prstGeom>
        </p:spPr>
      </p:pic>
    </p:spTree>
    <p:extLst>
      <p:ext uri="{BB962C8B-B14F-4D97-AF65-F5344CB8AC3E}">
        <p14:creationId xmlns:p14="http://schemas.microsoft.com/office/powerpoint/2010/main" val="386058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C000"/>
                </a:solidFill>
              </a:rPr>
              <a:t>Design</a:t>
            </a:r>
            <a:endParaRPr lang="en-GB" dirty="0">
              <a:solidFill>
                <a:srgbClr val="FFC000"/>
              </a:solidFill>
            </a:endParaRPr>
          </a:p>
        </p:txBody>
      </p:sp>
      <p:sp>
        <p:nvSpPr>
          <p:cNvPr id="3" name="Content Placeholder 2"/>
          <p:cNvSpPr>
            <a:spLocks noGrp="1"/>
          </p:cNvSpPr>
          <p:nvPr>
            <p:ph idx="1"/>
          </p:nvPr>
        </p:nvSpPr>
        <p:spPr/>
        <p:txBody>
          <a:bodyPr/>
          <a:lstStyle/>
          <a:p>
            <a:pPr marL="0" indent="0">
              <a:buNone/>
            </a:pPr>
            <a:r>
              <a:rPr lang="en-GB" dirty="0" smtClean="0">
                <a:solidFill>
                  <a:srgbClr val="FFC000"/>
                </a:solidFill>
              </a:rPr>
              <a:t>Will the building be fit for purpose? There is sometimes a possibility that a building will become obsolete shortly after being commissioned. Will the building serve it’s function and the client’s needs? Planning consent will have to be considered. Will the external aesthetics meet with the approval of the local authority planning department. Will the design meet the challenges of loads, compressive and tensile loading?</a:t>
            </a:r>
            <a:endParaRPr lang="en-GB" dirty="0">
              <a:solidFill>
                <a:srgbClr val="FFC000"/>
              </a:solidFill>
            </a:endParaRPr>
          </a:p>
        </p:txBody>
      </p:sp>
    </p:spTree>
    <p:extLst>
      <p:ext uri="{BB962C8B-B14F-4D97-AF65-F5344CB8AC3E}">
        <p14:creationId xmlns:p14="http://schemas.microsoft.com/office/powerpoint/2010/main" val="98668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0670"/>
            <a:ext cx="9144000" cy="2483021"/>
          </a:xfrm>
        </p:spPr>
        <p:txBody>
          <a:bodyPr>
            <a:normAutofit/>
          </a:bodyPr>
          <a:lstStyle/>
          <a:p>
            <a:r>
              <a:rPr lang="en-GB" sz="4400" dirty="0" smtClean="0">
                <a:solidFill>
                  <a:srgbClr val="FFC000"/>
                </a:solidFill>
                <a:latin typeface="+mn-lt"/>
              </a:rPr>
              <a:t>The Building’s Fabric</a:t>
            </a:r>
            <a:endParaRPr lang="en-GB" sz="4400" dirty="0">
              <a:solidFill>
                <a:srgbClr val="FFC000"/>
              </a:solidFill>
              <a:latin typeface="+mn-lt"/>
            </a:endParaRPr>
          </a:p>
        </p:txBody>
      </p:sp>
      <p:sp>
        <p:nvSpPr>
          <p:cNvPr id="3" name="Subtitle 2"/>
          <p:cNvSpPr>
            <a:spLocks noGrp="1"/>
          </p:cNvSpPr>
          <p:nvPr>
            <p:ph type="subTitle" idx="1"/>
          </p:nvPr>
        </p:nvSpPr>
        <p:spPr>
          <a:xfrm>
            <a:off x="1524000" y="2715774"/>
            <a:ext cx="9144000" cy="1655762"/>
          </a:xfrm>
        </p:spPr>
        <p:txBody>
          <a:bodyPr>
            <a:normAutofit/>
          </a:bodyPr>
          <a:lstStyle/>
          <a:p>
            <a:r>
              <a:rPr lang="en-GB" sz="3200" dirty="0" smtClean="0">
                <a:solidFill>
                  <a:srgbClr val="FFC000"/>
                </a:solidFill>
              </a:rPr>
              <a:t>Primary, secondary and finishing elements</a:t>
            </a:r>
            <a:endParaRPr lang="en-GB" sz="3200" dirty="0">
              <a:solidFill>
                <a:srgbClr val="FFC000"/>
              </a:solidFill>
            </a:endParaRPr>
          </a:p>
        </p:txBody>
      </p:sp>
    </p:spTree>
    <p:extLst>
      <p:ext uri="{BB962C8B-B14F-4D97-AF65-F5344CB8AC3E}">
        <p14:creationId xmlns:p14="http://schemas.microsoft.com/office/powerpoint/2010/main" val="112709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C000"/>
                </a:solidFill>
              </a:rPr>
              <a:t>Elements of a building</a:t>
            </a:r>
            <a:endParaRPr lang="en-GB" dirty="0">
              <a:solidFill>
                <a:srgbClr val="FFC000"/>
              </a:solidFill>
            </a:endParaRPr>
          </a:p>
        </p:txBody>
      </p:sp>
      <p:sp>
        <p:nvSpPr>
          <p:cNvPr id="3" name="Text Placeholder 2"/>
          <p:cNvSpPr>
            <a:spLocks noGrp="1"/>
          </p:cNvSpPr>
          <p:nvPr>
            <p:ph type="body" idx="1"/>
          </p:nvPr>
        </p:nvSpPr>
        <p:spPr>
          <a:xfrm>
            <a:off x="839787" y="1278732"/>
            <a:ext cx="5157787" cy="823912"/>
          </a:xfrm>
        </p:spPr>
        <p:txBody>
          <a:bodyPr/>
          <a:lstStyle/>
          <a:p>
            <a:pPr algn="ctr"/>
            <a:r>
              <a:rPr lang="en-GB" dirty="0" smtClean="0">
                <a:solidFill>
                  <a:srgbClr val="FFC000"/>
                </a:solidFill>
                <a:latin typeface="+mj-lt"/>
              </a:rPr>
              <a:t>Primary elements</a:t>
            </a:r>
            <a:endParaRPr lang="en-GB" dirty="0">
              <a:solidFill>
                <a:srgbClr val="FFC000"/>
              </a:solidFill>
              <a:latin typeface="+mj-lt"/>
            </a:endParaRPr>
          </a:p>
        </p:txBody>
      </p:sp>
      <p:sp>
        <p:nvSpPr>
          <p:cNvPr id="4" name="Content Placeholder 3"/>
          <p:cNvSpPr>
            <a:spLocks noGrp="1"/>
          </p:cNvSpPr>
          <p:nvPr>
            <p:ph sz="half" idx="2"/>
          </p:nvPr>
        </p:nvSpPr>
        <p:spPr/>
        <p:txBody>
          <a:bodyPr/>
          <a:lstStyle/>
          <a:p>
            <a:r>
              <a:rPr lang="en-GB" dirty="0" smtClean="0">
                <a:solidFill>
                  <a:srgbClr val="FFC000"/>
                </a:solidFill>
              </a:rPr>
              <a:t>Floors</a:t>
            </a:r>
          </a:p>
          <a:p>
            <a:r>
              <a:rPr lang="en-GB" dirty="0" smtClean="0">
                <a:solidFill>
                  <a:srgbClr val="FFC000"/>
                </a:solidFill>
              </a:rPr>
              <a:t>External walls</a:t>
            </a:r>
          </a:p>
          <a:p>
            <a:r>
              <a:rPr lang="en-GB" dirty="0" smtClean="0">
                <a:solidFill>
                  <a:srgbClr val="FFC000"/>
                </a:solidFill>
              </a:rPr>
              <a:t>Roofs</a:t>
            </a:r>
          </a:p>
          <a:p>
            <a:r>
              <a:rPr lang="en-GB" dirty="0" smtClean="0">
                <a:solidFill>
                  <a:srgbClr val="FFC000"/>
                </a:solidFill>
              </a:rPr>
              <a:t>Stairs</a:t>
            </a:r>
            <a:endParaRPr lang="en-GB" dirty="0">
              <a:solidFill>
                <a:srgbClr val="FFC000"/>
              </a:solidFill>
            </a:endParaRPr>
          </a:p>
        </p:txBody>
      </p:sp>
      <p:sp>
        <p:nvSpPr>
          <p:cNvPr id="5" name="Text Placeholder 4"/>
          <p:cNvSpPr>
            <a:spLocks noGrp="1"/>
          </p:cNvSpPr>
          <p:nvPr>
            <p:ph type="body" sz="quarter" idx="3"/>
          </p:nvPr>
        </p:nvSpPr>
        <p:spPr>
          <a:xfrm>
            <a:off x="6097588" y="1292612"/>
            <a:ext cx="5183188" cy="823912"/>
          </a:xfrm>
        </p:spPr>
        <p:txBody>
          <a:bodyPr/>
          <a:lstStyle/>
          <a:p>
            <a:pPr algn="ctr"/>
            <a:r>
              <a:rPr lang="en-GB" dirty="0" smtClean="0">
                <a:solidFill>
                  <a:srgbClr val="FFC000"/>
                </a:solidFill>
                <a:latin typeface="+mj-lt"/>
              </a:rPr>
              <a:t>Secondary elements</a:t>
            </a:r>
            <a:endParaRPr lang="en-GB" dirty="0">
              <a:solidFill>
                <a:srgbClr val="FFC000"/>
              </a:solidFill>
              <a:latin typeface="+mj-lt"/>
            </a:endParaRPr>
          </a:p>
        </p:txBody>
      </p:sp>
      <p:sp>
        <p:nvSpPr>
          <p:cNvPr id="6" name="Content Placeholder 5"/>
          <p:cNvSpPr>
            <a:spLocks noGrp="1"/>
          </p:cNvSpPr>
          <p:nvPr>
            <p:ph sz="quarter" idx="4"/>
          </p:nvPr>
        </p:nvSpPr>
        <p:spPr/>
        <p:txBody>
          <a:bodyPr/>
          <a:lstStyle/>
          <a:p>
            <a:r>
              <a:rPr lang="en-GB" dirty="0" smtClean="0">
                <a:solidFill>
                  <a:srgbClr val="FFC000"/>
                </a:solidFill>
              </a:rPr>
              <a:t>People</a:t>
            </a:r>
          </a:p>
          <a:p>
            <a:r>
              <a:rPr lang="en-GB" dirty="0" smtClean="0">
                <a:solidFill>
                  <a:srgbClr val="FFC000"/>
                </a:solidFill>
              </a:rPr>
              <a:t>Furniture</a:t>
            </a:r>
          </a:p>
          <a:p>
            <a:r>
              <a:rPr lang="en-GB" dirty="0" smtClean="0">
                <a:solidFill>
                  <a:srgbClr val="FFC000"/>
                </a:solidFill>
              </a:rPr>
              <a:t>Fittings</a:t>
            </a:r>
          </a:p>
          <a:p>
            <a:r>
              <a:rPr lang="en-GB" dirty="0" smtClean="0">
                <a:solidFill>
                  <a:srgbClr val="FFC000"/>
                </a:solidFill>
              </a:rPr>
              <a:t>Motor vehicles</a:t>
            </a:r>
          </a:p>
          <a:p>
            <a:r>
              <a:rPr lang="en-GB" dirty="0" smtClean="0">
                <a:solidFill>
                  <a:srgbClr val="FFC000"/>
                </a:solidFill>
              </a:rPr>
              <a:t>Partition walls</a:t>
            </a:r>
          </a:p>
          <a:p>
            <a:r>
              <a:rPr lang="en-GB" dirty="0" smtClean="0">
                <a:solidFill>
                  <a:srgbClr val="FFC000"/>
                </a:solidFill>
              </a:rPr>
              <a:t>Windows and doors</a:t>
            </a:r>
          </a:p>
          <a:p>
            <a:endParaRPr lang="en-GB" dirty="0">
              <a:solidFill>
                <a:srgbClr val="FFC000"/>
              </a:solidFill>
            </a:endParaRPr>
          </a:p>
        </p:txBody>
      </p:sp>
    </p:spTree>
    <p:extLst>
      <p:ext uri="{BB962C8B-B14F-4D97-AF65-F5344CB8AC3E}">
        <p14:creationId xmlns:p14="http://schemas.microsoft.com/office/powerpoint/2010/main" val="89656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solidFill>
                  <a:srgbClr val="FFC000"/>
                </a:solidFill>
              </a:rPr>
              <a:t>Weatherproofing a building</a:t>
            </a:r>
            <a:endParaRPr lang="en-GB" sz="4000" dirty="0">
              <a:solidFill>
                <a:srgbClr val="FFC000"/>
              </a:solidFill>
            </a:endParaRPr>
          </a:p>
        </p:txBody>
      </p:sp>
      <p:sp>
        <p:nvSpPr>
          <p:cNvPr id="3" name="Text Placeholder 2"/>
          <p:cNvSpPr>
            <a:spLocks noGrp="1"/>
          </p:cNvSpPr>
          <p:nvPr>
            <p:ph type="body" idx="1"/>
          </p:nvPr>
        </p:nvSpPr>
        <p:spPr>
          <a:xfrm>
            <a:off x="3217228" y="1537471"/>
            <a:ext cx="5157787" cy="823912"/>
          </a:xfrm>
        </p:spPr>
        <p:txBody>
          <a:bodyPr>
            <a:normAutofit/>
          </a:bodyPr>
          <a:lstStyle/>
          <a:p>
            <a:pPr algn="ctr"/>
            <a:r>
              <a:rPr lang="en-GB" sz="2800" dirty="0" smtClean="0">
                <a:solidFill>
                  <a:srgbClr val="FFC000"/>
                </a:solidFill>
                <a:latin typeface="+mj-lt"/>
              </a:rPr>
              <a:t>External cladding</a:t>
            </a:r>
            <a:endParaRPr lang="en-GB" sz="2800" dirty="0">
              <a:solidFill>
                <a:srgbClr val="FFC000"/>
              </a:solidFill>
              <a:latin typeface="+mj-lt"/>
            </a:endParaRPr>
          </a:p>
        </p:txBody>
      </p:sp>
      <p:pic>
        <p:nvPicPr>
          <p:cNvPr id="7" name="Content Placeholder 6"/>
          <p:cNvPicPr>
            <a:picLocks noGrp="1" noChangeAspect="1"/>
          </p:cNvPicPr>
          <p:nvPr>
            <p:ph sz="half" idx="2"/>
          </p:nvPr>
        </p:nvPicPr>
        <p:blipFill>
          <a:blip r:embed="rId2"/>
          <a:stretch>
            <a:fillRect/>
          </a:stretch>
        </p:blipFill>
        <p:spPr>
          <a:xfrm>
            <a:off x="1181255" y="2527555"/>
            <a:ext cx="4474852" cy="3639627"/>
          </a:xfrm>
          <a:prstGeom prst="rect">
            <a:avLst/>
          </a:prstGeom>
        </p:spPr>
      </p:pic>
      <p:sp>
        <p:nvSpPr>
          <p:cNvPr id="5" name="Text Placeholder 4"/>
          <p:cNvSpPr>
            <a:spLocks noGrp="1"/>
          </p:cNvSpPr>
          <p:nvPr>
            <p:ph type="body" sz="quarter" idx="3"/>
          </p:nvPr>
        </p:nvSpPr>
        <p:spPr/>
        <p:txBody>
          <a:bodyPr/>
          <a:lstStyle/>
          <a:p>
            <a:endParaRPr lang="en-GB" dirty="0"/>
          </a:p>
        </p:txBody>
      </p:sp>
      <p:pic>
        <p:nvPicPr>
          <p:cNvPr id="8" name="Content Placeholder 7"/>
          <p:cNvPicPr>
            <a:picLocks noGrp="1" noChangeAspect="1"/>
          </p:cNvPicPr>
          <p:nvPr>
            <p:ph sz="quarter" idx="4"/>
          </p:nvPr>
        </p:nvPicPr>
        <p:blipFill>
          <a:blip r:embed="rId3"/>
          <a:stretch>
            <a:fillRect/>
          </a:stretch>
        </p:blipFill>
        <p:spPr>
          <a:xfrm>
            <a:off x="6307402" y="2505075"/>
            <a:ext cx="4912784" cy="3684588"/>
          </a:xfrm>
          <a:prstGeom prst="rect">
            <a:avLst/>
          </a:prstGeom>
        </p:spPr>
      </p:pic>
    </p:spTree>
    <p:extLst>
      <p:ext uri="{BB962C8B-B14F-4D97-AF65-F5344CB8AC3E}">
        <p14:creationId xmlns:p14="http://schemas.microsoft.com/office/powerpoint/2010/main" val="107676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C000"/>
                </a:solidFill>
              </a:rPr>
              <a:t>Frames?</a:t>
            </a:r>
            <a:endParaRPr lang="en-GB" dirty="0">
              <a:solidFill>
                <a:srgbClr val="FFC000"/>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4215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solidFill>
                  <a:srgbClr val="FFC000"/>
                </a:solidFill>
              </a:rPr>
              <a:t>Roof covering</a:t>
            </a:r>
            <a:endParaRPr lang="en-GB" sz="3600" dirty="0">
              <a:solidFill>
                <a:srgbClr val="FFC000"/>
              </a:solidFill>
            </a:endParaRPr>
          </a:p>
        </p:txBody>
      </p:sp>
      <p:pic>
        <p:nvPicPr>
          <p:cNvPr id="5" name="Content Placeholder 4"/>
          <p:cNvPicPr>
            <a:picLocks noGrp="1" noChangeAspect="1"/>
          </p:cNvPicPr>
          <p:nvPr>
            <p:ph sz="half" idx="1"/>
          </p:nvPr>
        </p:nvPicPr>
        <p:blipFill>
          <a:blip r:embed="rId2"/>
          <a:stretch>
            <a:fillRect/>
          </a:stretch>
        </p:blipFill>
        <p:spPr>
          <a:xfrm>
            <a:off x="1280160" y="2155370"/>
            <a:ext cx="3931920" cy="3422469"/>
          </a:xfrm>
          <a:prstGeom prst="rect">
            <a:avLst/>
          </a:prstGeom>
        </p:spPr>
      </p:pic>
      <p:pic>
        <p:nvPicPr>
          <p:cNvPr id="6" name="Content Placeholder 5"/>
          <p:cNvPicPr>
            <a:picLocks noGrp="1" noChangeAspect="1"/>
          </p:cNvPicPr>
          <p:nvPr>
            <p:ph sz="half" idx="2"/>
          </p:nvPr>
        </p:nvPicPr>
        <p:blipFill>
          <a:blip r:embed="rId3"/>
          <a:stretch>
            <a:fillRect/>
          </a:stretch>
        </p:blipFill>
        <p:spPr>
          <a:xfrm>
            <a:off x="6792685" y="2155369"/>
            <a:ext cx="4193177" cy="3422469"/>
          </a:xfrm>
          <a:prstGeom prst="rect">
            <a:avLst/>
          </a:prstGeom>
        </p:spPr>
      </p:pic>
    </p:spTree>
    <p:extLst>
      <p:ext uri="{BB962C8B-B14F-4D97-AF65-F5344CB8AC3E}">
        <p14:creationId xmlns:p14="http://schemas.microsoft.com/office/powerpoint/2010/main" val="339048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solidFill>
                  <a:srgbClr val="FFC000"/>
                </a:solidFill>
              </a:rPr>
              <a:t>Finishes</a:t>
            </a:r>
            <a:endParaRPr lang="en-GB" sz="3600" dirty="0">
              <a:solidFill>
                <a:srgbClr val="FFC000"/>
              </a:solidFill>
            </a:endParaRPr>
          </a:p>
        </p:txBody>
      </p:sp>
      <p:sp>
        <p:nvSpPr>
          <p:cNvPr id="3" name="Content Placeholder 2"/>
          <p:cNvSpPr>
            <a:spLocks noGrp="1"/>
          </p:cNvSpPr>
          <p:nvPr>
            <p:ph idx="1"/>
          </p:nvPr>
        </p:nvSpPr>
        <p:spPr/>
        <p:txBody>
          <a:bodyPr/>
          <a:lstStyle/>
          <a:p>
            <a:r>
              <a:rPr lang="en-GB" dirty="0" smtClean="0">
                <a:solidFill>
                  <a:srgbClr val="FFC000"/>
                </a:solidFill>
                <a:latin typeface="+mj-lt"/>
              </a:rPr>
              <a:t>External render</a:t>
            </a:r>
          </a:p>
          <a:p>
            <a:r>
              <a:rPr lang="en-GB" dirty="0" smtClean="0">
                <a:solidFill>
                  <a:srgbClr val="FFC000"/>
                </a:solidFill>
                <a:latin typeface="+mj-lt"/>
              </a:rPr>
              <a:t>Ceilings</a:t>
            </a:r>
          </a:p>
          <a:p>
            <a:r>
              <a:rPr lang="en-GB" dirty="0" smtClean="0">
                <a:solidFill>
                  <a:srgbClr val="FFC000"/>
                </a:solidFill>
                <a:latin typeface="+mj-lt"/>
              </a:rPr>
              <a:t>Roof coverings</a:t>
            </a:r>
          </a:p>
          <a:p>
            <a:r>
              <a:rPr lang="en-GB" dirty="0" smtClean="0">
                <a:solidFill>
                  <a:srgbClr val="FFC000"/>
                </a:solidFill>
                <a:latin typeface="+mj-lt"/>
              </a:rPr>
              <a:t>Internal render</a:t>
            </a:r>
          </a:p>
          <a:p>
            <a:r>
              <a:rPr lang="en-GB" dirty="0" smtClean="0">
                <a:solidFill>
                  <a:srgbClr val="FFC000"/>
                </a:solidFill>
                <a:latin typeface="+mj-lt"/>
              </a:rPr>
              <a:t>Decoration</a:t>
            </a:r>
          </a:p>
          <a:p>
            <a:r>
              <a:rPr lang="en-GB" dirty="0" smtClean="0">
                <a:solidFill>
                  <a:srgbClr val="FFC000"/>
                </a:solidFill>
                <a:latin typeface="+mj-lt"/>
              </a:rPr>
              <a:t>Tied floors/walls</a:t>
            </a:r>
            <a:endParaRPr lang="en-GB" dirty="0">
              <a:solidFill>
                <a:srgbClr val="FFC000"/>
              </a:solidFill>
              <a:latin typeface="+mj-lt"/>
            </a:endParaRPr>
          </a:p>
        </p:txBody>
      </p:sp>
    </p:spTree>
    <p:extLst>
      <p:ext uri="{BB962C8B-B14F-4D97-AF65-F5344CB8AC3E}">
        <p14:creationId xmlns:p14="http://schemas.microsoft.com/office/powerpoint/2010/main" val="328158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C000"/>
                </a:solidFill>
              </a:rPr>
              <a:t>The CDM Regulations?</a:t>
            </a:r>
            <a:br>
              <a:rPr lang="en-GB" dirty="0" smtClean="0">
                <a:solidFill>
                  <a:srgbClr val="FFC000"/>
                </a:solidFill>
              </a:rPr>
            </a:br>
            <a:r>
              <a:rPr lang="en-GB" dirty="0" smtClean="0">
                <a:solidFill>
                  <a:srgbClr val="FFC000"/>
                </a:solidFill>
              </a:rPr>
              <a:t>M2</a:t>
            </a:r>
            <a:endParaRPr lang="en-GB" dirty="0">
              <a:solidFill>
                <a:srgbClr val="FFC000"/>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6378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C000"/>
                </a:solidFill>
              </a:rPr>
              <a:t>Feasibility and design stage</a:t>
            </a:r>
            <a:endParaRPr lang="en-GB" dirty="0">
              <a:solidFill>
                <a:srgbClr val="FFC000"/>
              </a:solidFill>
            </a:endParaRPr>
          </a:p>
        </p:txBody>
      </p:sp>
      <p:sp>
        <p:nvSpPr>
          <p:cNvPr id="3" name="Content Placeholder 2"/>
          <p:cNvSpPr>
            <a:spLocks noGrp="1"/>
          </p:cNvSpPr>
          <p:nvPr>
            <p:ph idx="1"/>
          </p:nvPr>
        </p:nvSpPr>
        <p:spPr/>
        <p:txBody>
          <a:bodyPr>
            <a:normAutofit fontScale="92500"/>
          </a:bodyPr>
          <a:lstStyle/>
          <a:p>
            <a:pPr marL="0" indent="0">
              <a:buNone/>
            </a:pPr>
            <a:r>
              <a:rPr lang="en-GB" sz="3600" dirty="0" smtClean="0">
                <a:solidFill>
                  <a:srgbClr val="FFC000"/>
                </a:solidFill>
              </a:rPr>
              <a:t>During the early stages of the feasibility period many issues need to be considered. Space, design, ground conditions, </a:t>
            </a:r>
            <a:r>
              <a:rPr lang="en-GB" sz="3600" dirty="0">
                <a:solidFill>
                  <a:srgbClr val="FFC000"/>
                </a:solidFill>
              </a:rPr>
              <a:t>b</a:t>
            </a:r>
            <a:r>
              <a:rPr lang="en-GB" sz="3600" dirty="0" smtClean="0">
                <a:solidFill>
                  <a:srgbClr val="FFC000"/>
                </a:solidFill>
              </a:rPr>
              <a:t>uilding position, topography, Health and safety, logistics such as site access</a:t>
            </a:r>
            <a:r>
              <a:rPr lang="en-GB" sz="3600" dirty="0">
                <a:solidFill>
                  <a:srgbClr val="FFC000"/>
                </a:solidFill>
              </a:rPr>
              <a:t> </a:t>
            </a:r>
            <a:r>
              <a:rPr lang="en-GB" sz="3600" dirty="0" smtClean="0">
                <a:solidFill>
                  <a:srgbClr val="FFC000"/>
                </a:solidFill>
              </a:rPr>
              <a:t>and sustainability to name a few. At this stage design will be immensely important as it will impact on all the other issues. The building will have to be ‘ fit for purpose’. Therefore all the above issues and more will influence the design principles and will have to be considered by the client and his design team.</a:t>
            </a:r>
            <a:endParaRPr lang="en-GB" sz="3600" dirty="0">
              <a:solidFill>
                <a:srgbClr val="FFC000"/>
              </a:solidFill>
            </a:endParaRPr>
          </a:p>
        </p:txBody>
      </p:sp>
    </p:spTree>
    <p:extLst>
      <p:ext uri="{BB962C8B-B14F-4D97-AF65-F5344CB8AC3E}">
        <p14:creationId xmlns:p14="http://schemas.microsoft.com/office/powerpoint/2010/main" val="416117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C000"/>
                </a:solidFill>
              </a:rPr>
              <a:t>Site investigation</a:t>
            </a:r>
            <a:endParaRPr lang="en-GB" dirty="0">
              <a:solidFill>
                <a:srgbClr val="FFC000"/>
              </a:solidFill>
            </a:endParaRPr>
          </a:p>
        </p:txBody>
      </p:sp>
      <p:sp>
        <p:nvSpPr>
          <p:cNvPr id="3" name="Text Placeholder 2"/>
          <p:cNvSpPr>
            <a:spLocks noGrp="1"/>
          </p:cNvSpPr>
          <p:nvPr>
            <p:ph type="body" idx="1"/>
          </p:nvPr>
        </p:nvSpPr>
        <p:spPr/>
        <p:txBody>
          <a:bodyPr>
            <a:normAutofit/>
          </a:bodyPr>
          <a:lstStyle/>
          <a:p>
            <a:pPr algn="ctr"/>
            <a:r>
              <a:rPr lang="en-GB" sz="3600" dirty="0" smtClean="0">
                <a:solidFill>
                  <a:srgbClr val="FFC000"/>
                </a:solidFill>
                <a:latin typeface="+mj-lt"/>
              </a:rPr>
              <a:t>Surveys</a:t>
            </a:r>
            <a:endParaRPr lang="en-GB" sz="3600" dirty="0">
              <a:solidFill>
                <a:srgbClr val="FFC000"/>
              </a:solidFill>
              <a:latin typeface="+mj-lt"/>
            </a:endParaRPr>
          </a:p>
        </p:txBody>
      </p:sp>
      <p:sp>
        <p:nvSpPr>
          <p:cNvPr id="4" name="Content Placeholder 3"/>
          <p:cNvSpPr>
            <a:spLocks noGrp="1"/>
          </p:cNvSpPr>
          <p:nvPr>
            <p:ph sz="half" idx="2"/>
          </p:nvPr>
        </p:nvSpPr>
        <p:spPr/>
        <p:txBody>
          <a:bodyPr/>
          <a:lstStyle/>
          <a:p>
            <a:r>
              <a:rPr lang="en-GB" dirty="0" smtClean="0">
                <a:solidFill>
                  <a:srgbClr val="FFC000"/>
                </a:solidFill>
              </a:rPr>
              <a:t>Walk over survey</a:t>
            </a:r>
          </a:p>
          <a:p>
            <a:r>
              <a:rPr lang="en-GB" dirty="0" smtClean="0">
                <a:solidFill>
                  <a:srgbClr val="FFC000"/>
                </a:solidFill>
              </a:rPr>
              <a:t>Desk top survey</a:t>
            </a:r>
          </a:p>
          <a:p>
            <a:r>
              <a:rPr lang="en-GB" dirty="0" smtClean="0">
                <a:solidFill>
                  <a:srgbClr val="FFC000"/>
                </a:solidFill>
              </a:rPr>
              <a:t>Trial pits</a:t>
            </a:r>
          </a:p>
          <a:p>
            <a:r>
              <a:rPr lang="en-GB" dirty="0" smtClean="0">
                <a:solidFill>
                  <a:srgbClr val="FFC000"/>
                </a:solidFill>
              </a:rPr>
              <a:t>Auger boring</a:t>
            </a:r>
          </a:p>
          <a:p>
            <a:r>
              <a:rPr lang="en-GB" dirty="0" smtClean="0">
                <a:solidFill>
                  <a:srgbClr val="FFC000"/>
                </a:solidFill>
              </a:rPr>
              <a:t>Laboratory tests</a:t>
            </a:r>
            <a:endParaRPr lang="en-GB" dirty="0">
              <a:solidFill>
                <a:srgbClr val="FFC000"/>
              </a:solidFill>
            </a:endParaRPr>
          </a:p>
        </p:txBody>
      </p:sp>
      <p:sp>
        <p:nvSpPr>
          <p:cNvPr id="5" name="Text Placeholder 4"/>
          <p:cNvSpPr>
            <a:spLocks noGrp="1"/>
          </p:cNvSpPr>
          <p:nvPr>
            <p:ph type="body" sz="quarter" idx="3"/>
          </p:nvPr>
        </p:nvSpPr>
        <p:spPr/>
        <p:txBody>
          <a:bodyPr>
            <a:normAutofit/>
          </a:bodyPr>
          <a:lstStyle/>
          <a:p>
            <a:pPr algn="ctr"/>
            <a:r>
              <a:rPr lang="en-GB" sz="3600" dirty="0" smtClean="0">
                <a:solidFill>
                  <a:srgbClr val="FFC000"/>
                </a:solidFill>
                <a:latin typeface="+mj-lt"/>
              </a:rPr>
              <a:t>Foundation Type</a:t>
            </a:r>
            <a:endParaRPr lang="en-GB" sz="3600" dirty="0">
              <a:solidFill>
                <a:srgbClr val="FFC000"/>
              </a:solidFill>
              <a:latin typeface="+mj-lt"/>
            </a:endParaRPr>
          </a:p>
        </p:txBody>
      </p:sp>
      <p:sp>
        <p:nvSpPr>
          <p:cNvPr id="6" name="Content Placeholder 5"/>
          <p:cNvSpPr>
            <a:spLocks noGrp="1"/>
          </p:cNvSpPr>
          <p:nvPr>
            <p:ph sz="quarter" idx="4"/>
          </p:nvPr>
        </p:nvSpPr>
        <p:spPr/>
        <p:txBody>
          <a:bodyPr/>
          <a:lstStyle/>
          <a:p>
            <a:r>
              <a:rPr lang="en-GB" dirty="0" smtClean="0">
                <a:solidFill>
                  <a:srgbClr val="FFC000"/>
                </a:solidFill>
              </a:rPr>
              <a:t>Strip</a:t>
            </a:r>
          </a:p>
          <a:p>
            <a:r>
              <a:rPr lang="en-GB" dirty="0" smtClean="0">
                <a:solidFill>
                  <a:srgbClr val="FFC000"/>
                </a:solidFill>
              </a:rPr>
              <a:t>Raft</a:t>
            </a:r>
          </a:p>
          <a:p>
            <a:r>
              <a:rPr lang="en-GB" dirty="0" smtClean="0">
                <a:solidFill>
                  <a:srgbClr val="FFC000"/>
                </a:solidFill>
              </a:rPr>
              <a:t>Pad and beam</a:t>
            </a:r>
          </a:p>
          <a:p>
            <a:r>
              <a:rPr lang="en-GB" dirty="0" smtClean="0">
                <a:solidFill>
                  <a:srgbClr val="FFC000"/>
                </a:solidFill>
              </a:rPr>
              <a:t>Piled</a:t>
            </a:r>
            <a:endParaRPr lang="en-GB" dirty="0">
              <a:solidFill>
                <a:srgbClr val="FFC000"/>
              </a:solidFill>
            </a:endParaRPr>
          </a:p>
        </p:txBody>
      </p:sp>
    </p:spTree>
    <p:extLst>
      <p:ext uri="{BB962C8B-B14F-4D97-AF65-F5344CB8AC3E}">
        <p14:creationId xmlns:p14="http://schemas.microsoft.com/office/powerpoint/2010/main" val="25425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C000"/>
                </a:solidFill>
              </a:rPr>
              <a:t>Loads in Construction</a:t>
            </a:r>
            <a:endParaRPr lang="en-GB" dirty="0">
              <a:solidFill>
                <a:srgbClr val="FFC000"/>
              </a:solidFill>
            </a:endParaRPr>
          </a:p>
        </p:txBody>
      </p:sp>
      <p:sp>
        <p:nvSpPr>
          <p:cNvPr id="3" name="Content Placeholder 2"/>
          <p:cNvSpPr>
            <a:spLocks noGrp="1"/>
          </p:cNvSpPr>
          <p:nvPr>
            <p:ph sz="half" idx="1"/>
          </p:nvPr>
        </p:nvSpPr>
        <p:spPr/>
        <p:txBody>
          <a:bodyPr/>
          <a:lstStyle/>
          <a:p>
            <a:pPr marL="0" indent="0">
              <a:buNone/>
            </a:pPr>
            <a:r>
              <a:rPr lang="en-GB" dirty="0" smtClean="0">
                <a:solidFill>
                  <a:srgbClr val="FFC000"/>
                </a:solidFill>
              </a:rPr>
              <a:t>Dead loads</a:t>
            </a:r>
          </a:p>
          <a:p>
            <a:r>
              <a:rPr lang="en-GB" dirty="0" smtClean="0">
                <a:solidFill>
                  <a:srgbClr val="FFC000"/>
                </a:solidFill>
              </a:rPr>
              <a:t>Roofs</a:t>
            </a:r>
          </a:p>
          <a:p>
            <a:r>
              <a:rPr lang="en-GB" dirty="0" smtClean="0">
                <a:solidFill>
                  <a:srgbClr val="FFC000"/>
                </a:solidFill>
              </a:rPr>
              <a:t>External walls</a:t>
            </a:r>
          </a:p>
          <a:p>
            <a:r>
              <a:rPr lang="en-GB" dirty="0" smtClean="0">
                <a:solidFill>
                  <a:srgbClr val="FFC000"/>
                </a:solidFill>
              </a:rPr>
              <a:t>Floors</a:t>
            </a:r>
            <a:endParaRPr lang="en-GB" dirty="0">
              <a:solidFill>
                <a:srgbClr val="FFC000"/>
              </a:solidFill>
            </a:endParaRPr>
          </a:p>
        </p:txBody>
      </p:sp>
      <p:sp>
        <p:nvSpPr>
          <p:cNvPr id="4" name="Content Placeholder 3"/>
          <p:cNvSpPr>
            <a:spLocks noGrp="1"/>
          </p:cNvSpPr>
          <p:nvPr>
            <p:ph sz="half" idx="2"/>
          </p:nvPr>
        </p:nvSpPr>
        <p:spPr/>
        <p:txBody>
          <a:bodyPr/>
          <a:lstStyle/>
          <a:p>
            <a:pPr marL="0" indent="0">
              <a:buNone/>
            </a:pPr>
            <a:r>
              <a:rPr lang="en-GB" dirty="0" smtClean="0">
                <a:solidFill>
                  <a:srgbClr val="FFC000"/>
                </a:solidFill>
              </a:rPr>
              <a:t>Imposed Loads</a:t>
            </a:r>
          </a:p>
          <a:p>
            <a:r>
              <a:rPr lang="en-GB" dirty="0" smtClean="0">
                <a:solidFill>
                  <a:srgbClr val="FFC000"/>
                </a:solidFill>
              </a:rPr>
              <a:t>Wind</a:t>
            </a:r>
          </a:p>
          <a:p>
            <a:r>
              <a:rPr lang="en-GB" dirty="0" smtClean="0">
                <a:solidFill>
                  <a:srgbClr val="FFC000"/>
                </a:solidFill>
              </a:rPr>
              <a:t>Snow</a:t>
            </a:r>
          </a:p>
          <a:p>
            <a:r>
              <a:rPr lang="en-GB" dirty="0" smtClean="0">
                <a:solidFill>
                  <a:srgbClr val="FFC000"/>
                </a:solidFill>
              </a:rPr>
              <a:t>Furniture</a:t>
            </a:r>
          </a:p>
          <a:p>
            <a:r>
              <a:rPr lang="en-GB" dirty="0" smtClean="0">
                <a:solidFill>
                  <a:srgbClr val="FFC000"/>
                </a:solidFill>
              </a:rPr>
              <a:t>Vehicles</a:t>
            </a:r>
            <a:endParaRPr lang="en-GB" dirty="0">
              <a:solidFill>
                <a:srgbClr val="FFC000"/>
              </a:solidFill>
            </a:endParaRPr>
          </a:p>
        </p:txBody>
      </p:sp>
    </p:spTree>
    <p:extLst>
      <p:ext uri="{BB962C8B-B14F-4D97-AF65-F5344CB8AC3E}">
        <p14:creationId xmlns:p14="http://schemas.microsoft.com/office/powerpoint/2010/main" val="376529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Building loads</a:t>
            </a:r>
            <a:endParaRPr lang="en-GB" dirty="0">
              <a:solidFill>
                <a:srgbClr val="FFC000"/>
              </a:solidFill>
            </a:endParaRPr>
          </a:p>
        </p:txBody>
      </p:sp>
      <p:sp>
        <p:nvSpPr>
          <p:cNvPr id="3" name="Text Placeholder 2"/>
          <p:cNvSpPr>
            <a:spLocks noGrp="1"/>
          </p:cNvSpPr>
          <p:nvPr>
            <p:ph type="body" idx="1"/>
          </p:nvPr>
        </p:nvSpPr>
        <p:spPr>
          <a:xfrm>
            <a:off x="839788" y="1511345"/>
            <a:ext cx="5157787" cy="823912"/>
          </a:xfrm>
        </p:spPr>
        <p:txBody>
          <a:bodyPr/>
          <a:lstStyle/>
          <a:p>
            <a:pPr algn="ctr"/>
            <a:r>
              <a:rPr lang="en-GB" dirty="0" smtClean="0">
                <a:solidFill>
                  <a:srgbClr val="FFC000"/>
                </a:solidFill>
                <a:latin typeface="+mj-lt"/>
              </a:rPr>
              <a:t>Dead and imposed loads</a:t>
            </a:r>
            <a:endParaRPr lang="en-GB" dirty="0">
              <a:solidFill>
                <a:srgbClr val="FFC000"/>
              </a:solidFill>
              <a:latin typeface="+mj-lt"/>
            </a:endParaRPr>
          </a:p>
        </p:txBody>
      </p:sp>
      <p:pic>
        <p:nvPicPr>
          <p:cNvPr id="7" name="Content Placeholder 6"/>
          <p:cNvPicPr>
            <a:picLocks noGrp="1" noChangeAspect="1"/>
          </p:cNvPicPr>
          <p:nvPr>
            <p:ph sz="half" idx="2"/>
          </p:nvPr>
        </p:nvPicPr>
        <p:blipFill>
          <a:blip r:embed="rId2"/>
          <a:stretch>
            <a:fillRect/>
          </a:stretch>
        </p:blipFill>
        <p:spPr>
          <a:xfrm>
            <a:off x="1071154" y="2795451"/>
            <a:ext cx="4088675" cy="3200400"/>
          </a:xfrm>
          <a:prstGeom prst="rect">
            <a:avLst/>
          </a:prstGeom>
        </p:spPr>
      </p:pic>
      <p:sp>
        <p:nvSpPr>
          <p:cNvPr id="5" name="Text Placeholder 4"/>
          <p:cNvSpPr>
            <a:spLocks noGrp="1"/>
          </p:cNvSpPr>
          <p:nvPr>
            <p:ph type="body" sz="quarter" idx="3"/>
          </p:nvPr>
        </p:nvSpPr>
        <p:spPr>
          <a:xfrm>
            <a:off x="6172200" y="1214845"/>
            <a:ext cx="5183188" cy="1120412"/>
          </a:xfrm>
        </p:spPr>
        <p:txBody>
          <a:bodyPr/>
          <a:lstStyle/>
          <a:p>
            <a:pPr algn="ctr"/>
            <a:r>
              <a:rPr lang="en-GB" dirty="0" smtClean="0">
                <a:solidFill>
                  <a:srgbClr val="FFC000"/>
                </a:solidFill>
                <a:latin typeface="+mj-lt"/>
              </a:rPr>
              <a:t>Wind loads etc.</a:t>
            </a:r>
            <a:endParaRPr lang="en-GB" dirty="0">
              <a:solidFill>
                <a:srgbClr val="FFC000"/>
              </a:solidFill>
              <a:latin typeface="+mj-lt"/>
            </a:endParaRPr>
          </a:p>
        </p:txBody>
      </p:sp>
      <p:pic>
        <p:nvPicPr>
          <p:cNvPr id="8" name="Content Placeholder 7"/>
          <p:cNvPicPr>
            <a:picLocks noGrp="1" noChangeAspect="1"/>
          </p:cNvPicPr>
          <p:nvPr>
            <p:ph sz="quarter" idx="4"/>
          </p:nvPr>
        </p:nvPicPr>
        <p:blipFill>
          <a:blip r:embed="rId3"/>
          <a:stretch>
            <a:fillRect/>
          </a:stretch>
        </p:blipFill>
        <p:spPr>
          <a:xfrm>
            <a:off x="7001692" y="2795451"/>
            <a:ext cx="3814354" cy="3200400"/>
          </a:xfrm>
          <a:prstGeom prst="rect">
            <a:avLst/>
          </a:prstGeom>
        </p:spPr>
      </p:pic>
    </p:spTree>
    <p:extLst>
      <p:ext uri="{BB962C8B-B14F-4D97-AF65-F5344CB8AC3E}">
        <p14:creationId xmlns:p14="http://schemas.microsoft.com/office/powerpoint/2010/main" val="11545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09" y="1958794"/>
            <a:ext cx="10515600" cy="1325563"/>
          </a:xfrm>
        </p:spPr>
        <p:txBody>
          <a:bodyPr>
            <a:normAutofit/>
          </a:bodyPr>
          <a:lstStyle/>
          <a:p>
            <a:pPr algn="ctr"/>
            <a:r>
              <a:rPr lang="en-GB" sz="6000" dirty="0" smtClean="0">
                <a:solidFill>
                  <a:srgbClr val="FFC000"/>
                </a:solidFill>
              </a:rPr>
              <a:t>Well being</a:t>
            </a:r>
            <a:endParaRPr lang="en-GB" sz="6000" dirty="0">
              <a:solidFill>
                <a:srgbClr val="FFC000"/>
              </a:solidFill>
            </a:endParaRPr>
          </a:p>
        </p:txBody>
      </p:sp>
    </p:spTree>
    <p:extLst>
      <p:ext uri="{BB962C8B-B14F-4D97-AF65-F5344CB8AC3E}">
        <p14:creationId xmlns:p14="http://schemas.microsoft.com/office/powerpoint/2010/main" val="361223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C000"/>
                </a:solidFill>
              </a:rPr>
              <a:t>Well being at work</a:t>
            </a:r>
          </a:p>
        </p:txBody>
      </p:sp>
      <p:sp>
        <p:nvSpPr>
          <p:cNvPr id="3" name="Content Placeholder 2"/>
          <p:cNvSpPr>
            <a:spLocks noGrp="1"/>
          </p:cNvSpPr>
          <p:nvPr>
            <p:ph idx="1"/>
          </p:nvPr>
        </p:nvSpPr>
        <p:spPr/>
        <p:txBody>
          <a:bodyPr/>
          <a:lstStyle/>
          <a:p>
            <a:pPr marL="0" indent="0">
              <a:buNone/>
            </a:pPr>
            <a:r>
              <a:rPr lang="en-GB" sz="3600" b="1" dirty="0">
                <a:solidFill>
                  <a:srgbClr val="FFC000"/>
                </a:solidFill>
              </a:rPr>
              <a:t>Healthy employees are happy employees. And happy employees are productive employees.</a:t>
            </a:r>
            <a:endParaRPr lang="en-GB" sz="3600" dirty="0">
              <a:solidFill>
                <a:srgbClr val="FFC000"/>
              </a:solidFill>
            </a:endParaRPr>
          </a:p>
          <a:p>
            <a:pPr marL="0" indent="0">
              <a:buNone/>
            </a:pPr>
            <a:r>
              <a:rPr lang="en-GB" sz="3600" dirty="0">
                <a:solidFill>
                  <a:srgbClr val="FFC000"/>
                </a:solidFill>
              </a:rPr>
              <a:t>That's the kind of conventional wisdom that everyone knows, but we also know how challenging it can be to keep your employees motivated and engaged with your organisation.</a:t>
            </a:r>
          </a:p>
          <a:p>
            <a:pPr marL="0" indent="0">
              <a:buNone/>
            </a:pPr>
            <a:r>
              <a:rPr lang="en-GB" sz="3600" dirty="0">
                <a:solidFill>
                  <a:srgbClr val="FFC000"/>
                </a:solidFill>
              </a:rPr>
              <a:t> </a:t>
            </a:r>
          </a:p>
          <a:p>
            <a:pPr marL="0" indent="0">
              <a:buNone/>
            </a:pPr>
            <a:endParaRPr lang="en-GB" dirty="0"/>
          </a:p>
        </p:txBody>
      </p:sp>
    </p:spTree>
    <p:extLst>
      <p:ext uri="{BB962C8B-B14F-4D97-AF65-F5344CB8AC3E}">
        <p14:creationId xmlns:p14="http://schemas.microsoft.com/office/powerpoint/2010/main" val="70972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C000"/>
                </a:solidFill>
              </a:rPr>
              <a:t>Space</a:t>
            </a:r>
            <a:endParaRPr lang="en-GB" dirty="0">
              <a:solidFill>
                <a:srgbClr val="FFC000"/>
              </a:solidFill>
            </a:endParaRPr>
          </a:p>
        </p:txBody>
      </p:sp>
      <p:sp>
        <p:nvSpPr>
          <p:cNvPr id="3" name="Content Placeholder 2"/>
          <p:cNvSpPr>
            <a:spLocks noGrp="1"/>
          </p:cNvSpPr>
          <p:nvPr>
            <p:ph idx="1"/>
          </p:nvPr>
        </p:nvSpPr>
        <p:spPr>
          <a:xfrm>
            <a:off x="838200" y="1690688"/>
            <a:ext cx="10515600" cy="4351338"/>
          </a:xfrm>
        </p:spPr>
        <p:txBody>
          <a:bodyPr>
            <a:noAutofit/>
          </a:bodyPr>
          <a:lstStyle/>
          <a:p>
            <a:pPr marL="0" indent="0">
              <a:buNone/>
            </a:pPr>
            <a:r>
              <a:rPr lang="en-GB" sz="3600" dirty="0" smtClean="0">
                <a:solidFill>
                  <a:srgbClr val="FFC000"/>
                </a:solidFill>
              </a:rPr>
              <a:t>When designing the building the client and principal designer will have to consider the footprint of the building in comparison to the area and shape of the parcel of land that is available. Consideration should be given to adjoining structures or trees etc. Will there be a need for parking for the people who will use the building? Should space be made available for external leisure where individuals who use the building or visitors to the development can sit outside during the summer or spring during down time.</a:t>
            </a:r>
            <a:endParaRPr lang="en-GB" sz="3600" dirty="0">
              <a:solidFill>
                <a:srgbClr val="FFC000"/>
              </a:solidFill>
            </a:endParaRPr>
          </a:p>
        </p:txBody>
      </p:sp>
    </p:spTree>
    <p:extLst>
      <p:ext uri="{BB962C8B-B14F-4D97-AF65-F5344CB8AC3E}">
        <p14:creationId xmlns:p14="http://schemas.microsoft.com/office/powerpoint/2010/main" val="51349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4720" y="1758462"/>
            <a:ext cx="5486399" cy="3643532"/>
          </a:xfrm>
          <a:prstGeom prst="rect">
            <a:avLst/>
          </a:prstGeom>
        </p:spPr>
      </p:pic>
    </p:spTree>
    <p:extLst>
      <p:ext uri="{BB962C8B-B14F-4D97-AF65-F5344CB8AC3E}">
        <p14:creationId xmlns:p14="http://schemas.microsoft.com/office/powerpoint/2010/main" val="3046831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488</Words>
  <Application>Microsoft Office PowerPoint</Application>
  <PresentationFormat>Widescreen</PresentationFormat>
  <Paragraphs>65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Building in Construction Produced and presented  by Erfyl Hughes</vt:lpstr>
      <vt:lpstr>Feasibility and design stage</vt:lpstr>
      <vt:lpstr>Site investigation</vt:lpstr>
      <vt:lpstr>Loads in Construction</vt:lpstr>
      <vt:lpstr>Building loads</vt:lpstr>
      <vt:lpstr>Well being</vt:lpstr>
      <vt:lpstr>Well being at work</vt:lpstr>
      <vt:lpstr>Space</vt:lpstr>
      <vt:lpstr>PowerPoint Presentation</vt:lpstr>
      <vt:lpstr>PowerPoint Presentation</vt:lpstr>
      <vt:lpstr>Design</vt:lpstr>
      <vt:lpstr>The Building’s Fabric</vt:lpstr>
      <vt:lpstr>Elements of a building</vt:lpstr>
      <vt:lpstr>Weatherproofing a building</vt:lpstr>
      <vt:lpstr>Frames?</vt:lpstr>
      <vt:lpstr>Roof covering</vt:lpstr>
      <vt:lpstr>Finishes</vt:lpstr>
      <vt:lpstr>The CDM Regulations? M2</vt:lpstr>
    </vt:vector>
  </TitlesOfParts>
  <Company>NPTC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in Construction Produced and presented  by Erfyl Hughes</dc:title>
  <dc:creator>Hughes, Erfyl</dc:creator>
  <cp:lastModifiedBy>Hughes, Erfyl</cp:lastModifiedBy>
  <cp:revision>17</cp:revision>
  <dcterms:created xsi:type="dcterms:W3CDTF">2020-02-04T13:24:16Z</dcterms:created>
  <dcterms:modified xsi:type="dcterms:W3CDTF">2020-02-25T12:29:13Z</dcterms:modified>
</cp:coreProperties>
</file>