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9" r:id="rId1"/>
  </p:sldMasterIdLst>
  <p:notesMasterIdLst>
    <p:notesMasterId r:id="rId21"/>
  </p:notesMasterIdLst>
  <p:sldIdLst>
    <p:sldId id="261" r:id="rId2"/>
    <p:sldId id="280" r:id="rId3"/>
    <p:sldId id="316" r:id="rId4"/>
    <p:sldId id="281" r:id="rId5"/>
    <p:sldId id="258" r:id="rId6"/>
    <p:sldId id="282" r:id="rId7"/>
    <p:sldId id="285" r:id="rId8"/>
    <p:sldId id="286" r:id="rId9"/>
    <p:sldId id="287" r:id="rId10"/>
    <p:sldId id="288" r:id="rId11"/>
    <p:sldId id="289" r:id="rId12"/>
    <p:sldId id="290" r:id="rId13"/>
    <p:sldId id="291" r:id="rId14"/>
    <p:sldId id="292" r:id="rId15"/>
    <p:sldId id="293" r:id="rId16"/>
    <p:sldId id="284" r:id="rId17"/>
    <p:sldId id="295" r:id="rId18"/>
    <p:sldId id="298" r:id="rId19"/>
    <p:sldId id="317"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660"/>
    <a:srgbClr val="AEAD7E"/>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75762" autoAdjust="0"/>
  </p:normalViewPr>
  <p:slideViewPr>
    <p:cSldViewPr snapToGrid="0">
      <p:cViewPr varScale="1">
        <p:scale>
          <a:sx n="70" d="100"/>
          <a:sy n="70" d="100"/>
        </p:scale>
        <p:origin x="1512"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1BEDE-5D9A-4128-A7FB-F62CE1E0E2A1}" type="datetimeFigureOut">
              <a:rPr lang="en-GB" smtClean="0"/>
              <a:t>28/08/2018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21CA1-9C27-4512-99CE-96B30C091E6F}" type="slidenum">
              <a:rPr lang="en-GB" smtClean="0"/>
              <a:t>‹#›</a:t>
            </a:fld>
            <a:endParaRPr lang="en-GB"/>
          </a:p>
        </p:txBody>
      </p:sp>
    </p:spTree>
    <p:extLst>
      <p:ext uri="{BB962C8B-B14F-4D97-AF65-F5344CB8AC3E}">
        <p14:creationId xmlns:p14="http://schemas.microsoft.com/office/powerpoint/2010/main" val="30110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1</a:t>
            </a:fld>
            <a:endParaRPr lang="en-GB"/>
          </a:p>
        </p:txBody>
      </p:sp>
    </p:spTree>
    <p:extLst>
      <p:ext uri="{BB962C8B-B14F-4D97-AF65-F5344CB8AC3E}">
        <p14:creationId xmlns:p14="http://schemas.microsoft.com/office/powerpoint/2010/main" val="3799631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E192A5-EB1F-4C47-B0FF-50AC488BA851}" type="slidenum">
              <a:t>11</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549655-F5FE-4136-9B20-BD1847A3C8C9}" type="slidenum">
              <a:t>11</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34938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F60949-A7B1-4C1E-BFAD-85C2B1746778}" type="slidenum">
              <a:t>12</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1F6C0F-4941-452E-9F1D-F3816B3B0707}" type="slidenum">
              <a:t>12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1820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ACB026-D917-4EAB-A7FF-F7660B515266}" type="slidenum">
              <a:t>13</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AFB93C-8206-49AC-A4C9-F7FBEC239DE4}" type="slidenum">
              <a:t>13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5147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14</a:t>
            </a:fld>
            <a:endParaRPr lang="en-GB"/>
          </a:p>
        </p:txBody>
      </p:sp>
    </p:spTree>
    <p:extLst>
      <p:ext uri="{BB962C8B-B14F-4D97-AF65-F5344CB8AC3E}">
        <p14:creationId xmlns:p14="http://schemas.microsoft.com/office/powerpoint/2010/main" val="55901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15</a:t>
            </a:fld>
            <a:endParaRPr lang="en-GB"/>
          </a:p>
        </p:txBody>
      </p:sp>
    </p:spTree>
    <p:extLst>
      <p:ext uri="{BB962C8B-B14F-4D97-AF65-F5344CB8AC3E}">
        <p14:creationId xmlns:p14="http://schemas.microsoft.com/office/powerpoint/2010/main" val="2663803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16</a:t>
            </a:fld>
            <a:endParaRPr lang="en-GB"/>
          </a:p>
        </p:txBody>
      </p:sp>
    </p:spTree>
    <p:extLst>
      <p:ext uri="{BB962C8B-B14F-4D97-AF65-F5344CB8AC3E}">
        <p14:creationId xmlns:p14="http://schemas.microsoft.com/office/powerpoint/2010/main" val="4060085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453C10-D48E-4D2A-9DBB-094923BCC543}" type="slidenum">
              <a:t>17</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739A07-AA15-4F83-AA35-D4CF099EF199}" type="slidenum">
              <a:t>17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58765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331B17-7B09-4798-A655-C46A247BA6FD}" type="slidenum">
              <a:t>18</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51E273-0167-40F4-89BE-50749238C54F}" type="slidenum">
              <a:t>18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34603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(linked to </a:t>
            </a:r>
            <a:r>
              <a:rPr lang="en-GB" smtClean="0"/>
              <a:t>pattern recognition)  </a:t>
            </a:r>
            <a:endParaRPr lang="en-GB"/>
          </a:p>
        </p:txBody>
      </p:sp>
      <p:sp>
        <p:nvSpPr>
          <p:cNvPr id="4" name="Slide Number Placeholder 3"/>
          <p:cNvSpPr>
            <a:spLocks noGrp="1"/>
          </p:cNvSpPr>
          <p:nvPr>
            <p:ph type="sldNum" sz="quarter" idx="10"/>
          </p:nvPr>
        </p:nvSpPr>
        <p:spPr/>
        <p:txBody>
          <a:bodyPr/>
          <a:lstStyle/>
          <a:p>
            <a:fld id="{71921CA1-9C27-4512-99CE-96B30C091E6F}" type="slidenum">
              <a:rPr lang="en-GB" smtClean="0"/>
              <a:t>19</a:t>
            </a:fld>
            <a:endParaRPr lang="en-GB"/>
          </a:p>
        </p:txBody>
      </p:sp>
    </p:spTree>
    <p:extLst>
      <p:ext uri="{BB962C8B-B14F-4D97-AF65-F5344CB8AC3E}">
        <p14:creationId xmlns:p14="http://schemas.microsoft.com/office/powerpoint/2010/main" val="285884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2</a:t>
            </a:fld>
            <a:endParaRPr lang="en-GB"/>
          </a:p>
        </p:txBody>
      </p:sp>
    </p:spTree>
    <p:extLst>
      <p:ext uri="{BB962C8B-B14F-4D97-AF65-F5344CB8AC3E}">
        <p14:creationId xmlns:p14="http://schemas.microsoft.com/office/powerpoint/2010/main" val="175326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https://www.youtube.com/watch?v=8HFqzzZxV9k</a:t>
            </a:r>
          </a:p>
          <a:p>
            <a:endParaRPr lang="en-GB" sz="1200" u="sng"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3</a:t>
            </a:fld>
            <a:endParaRPr lang="en-GB"/>
          </a:p>
        </p:txBody>
      </p:sp>
    </p:spTree>
    <p:extLst>
      <p:ext uri="{BB962C8B-B14F-4D97-AF65-F5344CB8AC3E}">
        <p14:creationId xmlns:p14="http://schemas.microsoft.com/office/powerpoint/2010/main" val="33023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a:t>
            </a:r>
            <a:r>
              <a:rPr lang="en-GB" baseline="0" dirty="0" smtClean="0"/>
              <a:t> you talk me through making the cup of tea.  </a:t>
            </a:r>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5</a:t>
            </a:fld>
            <a:endParaRPr lang="en-GB"/>
          </a:p>
        </p:txBody>
      </p:sp>
    </p:spTree>
    <p:extLst>
      <p:ext uri="{BB962C8B-B14F-4D97-AF65-F5344CB8AC3E}">
        <p14:creationId xmlns:p14="http://schemas.microsoft.com/office/powerpoint/2010/main" val="170201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a bigger problem but actually same steps are being followed – breaking down the bigger problem into a series of chunks, more manageable tasks.  Identifying small steps makes the big tasks easier to tackle and find solutions.  Think about family meals, the recipes books actually a big book of decomposition and algorithms to follow when preparing meals.  </a:t>
            </a:r>
            <a:endParaRPr lang="en-GB" dirty="0"/>
          </a:p>
        </p:txBody>
      </p:sp>
      <p:sp>
        <p:nvSpPr>
          <p:cNvPr id="4" name="Slide Number Placeholder 3"/>
          <p:cNvSpPr>
            <a:spLocks noGrp="1"/>
          </p:cNvSpPr>
          <p:nvPr>
            <p:ph type="sldNum" sz="quarter" idx="10"/>
          </p:nvPr>
        </p:nvSpPr>
        <p:spPr/>
        <p:txBody>
          <a:bodyPr/>
          <a:lstStyle/>
          <a:p>
            <a:fld id="{71921CA1-9C27-4512-99CE-96B30C091E6F}" type="slidenum">
              <a:rPr lang="en-GB" smtClean="0"/>
              <a:t>6</a:t>
            </a:fld>
            <a:endParaRPr lang="en-GB"/>
          </a:p>
        </p:txBody>
      </p:sp>
    </p:spTree>
    <p:extLst>
      <p:ext uri="{BB962C8B-B14F-4D97-AF65-F5344CB8AC3E}">
        <p14:creationId xmlns:p14="http://schemas.microsoft.com/office/powerpoint/2010/main" val="386021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993E5F-FBDA-4F8A-8EDF-43FFE3876A67}" type="slidenum">
              <a:t>7</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99AC06-BC2D-4BA3-878D-6752221B3584}" type="slidenum">
              <a:t>7</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2833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r>
              <a:rPr lang="en-GB" dirty="0" smtClean="0"/>
              <a:t>What steps can you take to solve the jigsaw</a:t>
            </a:r>
            <a:r>
              <a:rPr lang="en-GB" baseline="0" dirty="0" smtClean="0"/>
              <a:t> puzzle?  </a:t>
            </a:r>
          </a:p>
          <a:p>
            <a:endParaRPr lang="en-GB" dirty="0"/>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82060B-1267-4BB5-85D7-9B1E107D27EA}" type="slidenum">
              <a:t>8</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47BC0D-7F65-41AF-9F76-ED5328D9E099}" type="slidenum">
              <a:t>8</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5066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50FC9B-8368-4C39-B16B-4EB8D4A7B414}" type="slidenum">
              <a:t>9</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4E32C4-623E-475E-A719-88C04BDFF1ED}" type="slidenum">
              <a:t>9</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8296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669A39-4C7E-4433-9341-BFF6F986B9CC}" type="slidenum">
              <a:t>10</a:t>
            </a:fld>
            <a:endParaRPr lang="en-GB" sz="1200" b="0" i="0" u="none" strike="noStrike" kern="1200" cap="none" spc="0" baseline="0">
              <a:solidFill>
                <a:srgbClr val="000000"/>
              </a:solidFill>
              <a:uFillTx/>
              <a:latin typeface="Calibri"/>
            </a:endParaRPr>
          </a:p>
        </p:txBody>
      </p:sp>
      <p:sp>
        <p:nvSpPr>
          <p:cNvPr id="5" name="Slide Number Placeholder 4"/>
          <p:cNvSpPr txBox="1"/>
          <p:nvPr/>
        </p:nvSpPr>
        <p:spPr>
          <a:xfrm>
            <a:off x="3884608" y="8685208"/>
            <a:ext cx="2971800" cy="457200"/>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47BD91-70AA-42BD-8C42-4D5008F2A65E}" type="slidenum">
              <a:t>10</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25111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rgbClr val="AC142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4EB06DAE-0DD8-4FE1-94F2-70CF87F60417}"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A524A-F806-4520-8C70-CDD557232E0F}" type="slidenum">
              <a:rPr lang="en-GB" smtClean="0"/>
              <a:t>‹#›</a:t>
            </a:fld>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7" name="Rounded Rectangle 6"/>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8043686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06DAE-0DD8-4FE1-94F2-70CF87F60417}" type="datetimeFigureOut">
              <a:rPr lang="en-GB" smtClean="0"/>
              <a:t>28/08/2018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A524A-F806-4520-8C70-CDD557232E0F}" type="slidenum">
              <a:rPr lang="en-GB" smtClean="0"/>
              <a:t>‹#›</a:t>
            </a:fld>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8" name="Rounded Rectangle 7"/>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891219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06DAE-0DD8-4FE1-94F2-70CF87F60417}" type="datetimeFigureOut">
              <a:rPr lang="en-GB" smtClean="0"/>
              <a:t>28/08/2018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A524A-F806-4520-8C70-CDD557232E0F}" type="slidenum">
              <a:rPr lang="en-GB" smtClean="0"/>
              <a:t>‹#›</a:t>
            </a:fld>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8" name="Rounded Rectangle 7"/>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10777207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06DAE-0DD8-4FE1-94F2-70CF87F60417}"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A524A-F806-4520-8C70-CDD557232E0F}"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7" name="Rounded Rectangle 6"/>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31728214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06DAE-0DD8-4FE1-94F2-70CF87F60417}"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A524A-F806-4520-8C70-CDD557232E0F}"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7" name="Rounded Rectangle 6"/>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41265115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11459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716971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7315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3786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33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028950" y="1825625"/>
            <a:ext cx="54864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06DAE-0DD8-4FE1-94F2-70CF87F60417}"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A524A-F806-4520-8C70-CDD557232E0F}"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7" name="Rounded Rectangle 6"/>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
        <p:nvSpPr>
          <p:cNvPr id="10" name="Text Placeholder 9"/>
          <p:cNvSpPr>
            <a:spLocks noGrp="1"/>
          </p:cNvSpPr>
          <p:nvPr>
            <p:ph type="body" sz="quarter" idx="13"/>
          </p:nvPr>
        </p:nvSpPr>
        <p:spPr>
          <a:xfrm>
            <a:off x="628650" y="1966368"/>
            <a:ext cx="2144713" cy="4259808"/>
          </a:xfrm>
        </p:spPr>
        <p:txBody>
          <a:bodyPr>
            <a:normAutofit/>
          </a:bodyPr>
          <a:lstStyle>
            <a:lvl1pPr marL="0" indent="0">
              <a:buNone/>
              <a:defRPr sz="2000" i="0" u="none"/>
            </a:lvl1pPr>
          </a:lstStyle>
          <a:p>
            <a:pPr lvl="0"/>
            <a:endParaRPr lang="en-GB" dirty="0"/>
          </a:p>
        </p:txBody>
      </p:sp>
      <p:sp>
        <p:nvSpPr>
          <p:cNvPr id="11" name="Rectangle 10"/>
          <p:cNvSpPr/>
          <p:nvPr userDrawn="1"/>
        </p:nvSpPr>
        <p:spPr>
          <a:xfrm rot="16200000">
            <a:off x="-1439254" y="3572606"/>
            <a:ext cx="3674144"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Glossary</a:t>
            </a:r>
            <a:endParaRPr lang="en-US" sz="2400" b="1" cap="none" spc="0" dirty="0">
              <a:ln/>
              <a:solidFill>
                <a:schemeClr val="accent3"/>
              </a:solidFill>
              <a:effectLst/>
            </a:endParaRPr>
          </a:p>
        </p:txBody>
      </p:sp>
    </p:spTree>
    <p:extLst>
      <p:ext uri="{BB962C8B-B14F-4D97-AF65-F5344CB8AC3E}">
        <p14:creationId xmlns:p14="http://schemas.microsoft.com/office/powerpoint/2010/main" val="37959647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28650" y="1825625"/>
            <a:ext cx="78867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EB06DAE-0DD8-4FE1-94F2-70CF87F60417}"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A524A-F806-4520-8C70-CDD557232E0F}"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7" name="Rounded Rectangle 6"/>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336814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B06DAE-0DD8-4FE1-94F2-70CF87F60417}" type="datetimeFigureOut">
              <a:rPr lang="en-GB" smtClean="0"/>
              <a:t>28/08/2018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A524A-F806-4520-8C70-CDD557232E0F}" type="slidenum">
              <a:rPr lang="en-GB" smtClean="0"/>
              <a:t>‹#›</a:t>
            </a:fld>
            <a:endParaRPr lang="en-GB"/>
          </a:p>
        </p:txBody>
      </p:sp>
    </p:spTree>
    <p:extLst>
      <p:ext uri="{BB962C8B-B14F-4D97-AF65-F5344CB8AC3E}">
        <p14:creationId xmlns:p14="http://schemas.microsoft.com/office/powerpoint/2010/main" val="368051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06DAE-0DD8-4FE1-94F2-70CF87F60417}" type="datetimeFigureOut">
              <a:rPr lang="en-GB" smtClean="0"/>
              <a:t>28/08/2018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A524A-F806-4520-8C70-CDD557232E0F}" type="slidenum">
              <a:rPr lang="en-GB" smtClean="0"/>
              <a:t>‹#›</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7" name="Rounded Rectangle 6"/>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36554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B06DAE-0DD8-4FE1-94F2-70CF87F60417}" type="datetimeFigureOut">
              <a:rPr lang="en-GB" smtClean="0"/>
              <a:t>28/08/2018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A524A-F806-4520-8C70-CDD557232E0F}" type="slidenum">
              <a:rPr lang="en-GB" smtClean="0"/>
              <a:t>‹#›</a:t>
            </a:fld>
            <a:endParaRPr lang="en-GB"/>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9" name="Rounded Rectangle 8"/>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20170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B06DAE-0DD8-4FE1-94F2-70CF87F60417}" type="datetimeFigureOut">
              <a:rPr lang="en-GB" smtClean="0"/>
              <a:t>28/08/2018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A524A-F806-4520-8C70-CDD557232E0F}" type="slidenum">
              <a:rPr lang="en-GB" smtClean="0"/>
              <a:t>‹#›</a:t>
            </a:fld>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10" name="Rounded Rectangle 9"/>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3124809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B06DAE-0DD8-4FE1-94F2-70CF87F60417}" type="datetimeFigureOut">
              <a:rPr lang="en-GB" smtClean="0"/>
              <a:t>28/08/2018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A524A-F806-4520-8C70-CDD557232E0F}"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6" name="Rounded Rectangle 5"/>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27479162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06DAE-0DD8-4FE1-94F2-70CF87F60417}" type="datetimeFigureOut">
              <a:rPr lang="en-GB" smtClean="0"/>
              <a:t>28/08/2018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6A524A-F806-4520-8C70-CDD557232E0F}" type="slidenum">
              <a:rPr lang="en-GB" smtClean="0"/>
              <a:t>‹#›</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776" y="5832301"/>
            <a:ext cx="1852448" cy="889175"/>
          </a:xfrm>
          <a:prstGeom prst="rect">
            <a:avLst/>
          </a:prstGeom>
        </p:spPr>
      </p:pic>
      <p:sp>
        <p:nvSpPr>
          <p:cNvPr id="5" name="Rounded Rectangle 4"/>
          <p:cNvSpPr/>
          <p:nvPr/>
        </p:nvSpPr>
        <p:spPr>
          <a:xfrm>
            <a:off x="67004" y="89447"/>
            <a:ext cx="9009993" cy="6632028"/>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350"/>
          </a:p>
        </p:txBody>
      </p:sp>
    </p:spTree>
    <p:extLst>
      <p:ext uri="{BB962C8B-B14F-4D97-AF65-F5344CB8AC3E}">
        <p14:creationId xmlns:p14="http://schemas.microsoft.com/office/powerpoint/2010/main" val="40159932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B06DAE-0DD8-4FE1-94F2-70CF87F60417}" type="datetimeFigureOut">
              <a:rPr lang="en-GB" smtClean="0"/>
              <a:t>28/08/2018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6A524A-F806-4520-8C70-CDD557232E0F}" type="slidenum">
              <a:rPr lang="en-GB" smtClean="0"/>
              <a:t>‹#›</a:t>
            </a:fld>
            <a:endParaRPr lang="en-GB"/>
          </a:p>
        </p:txBody>
      </p:sp>
    </p:spTree>
    <p:extLst>
      <p:ext uri="{BB962C8B-B14F-4D97-AF65-F5344CB8AC3E}">
        <p14:creationId xmlns:p14="http://schemas.microsoft.com/office/powerpoint/2010/main" val="28611008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88" r:id="rId3"/>
    <p:sldLayoutId id="2147483687"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2" r:id="rId14"/>
    <p:sldLayoutId id="2147483683" r:id="rId15"/>
    <p:sldLayoutId id="2147483684" r:id="rId16"/>
    <p:sldLayoutId id="2147483686" r:id="rId17"/>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kern="1200">
          <a:solidFill>
            <a:srgbClr val="C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7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studio.code.org/hoc/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Computational </a:t>
            </a:r>
            <a:r>
              <a:rPr lang="en-GB" dirty="0" smtClean="0"/>
              <a:t>thinking</a:t>
            </a:r>
            <a:endParaRPr lang="en-GB" dirty="0"/>
          </a:p>
        </p:txBody>
      </p:sp>
      <p:sp>
        <p:nvSpPr>
          <p:cNvPr id="3" name="Text Placeholder 2"/>
          <p:cNvSpPr>
            <a:spLocks noGrp="1"/>
          </p:cNvSpPr>
          <p:nvPr>
            <p:ph type="body" sz="quarter" idx="4294967295"/>
          </p:nvPr>
        </p:nvSpPr>
        <p:spPr>
          <a:xfrm>
            <a:off x="628650" y="1848601"/>
            <a:ext cx="7797800" cy="3454400"/>
          </a:xfrm>
        </p:spPr>
        <p:txBody>
          <a:bodyPr/>
          <a:lstStyle/>
          <a:p>
            <a:r>
              <a:rPr lang="en-GB" dirty="0"/>
              <a:t>What information is relevant to solving a particular problem?</a:t>
            </a:r>
          </a:p>
          <a:p>
            <a:r>
              <a:rPr lang="en-GB" dirty="0"/>
              <a:t>What computations need to be performed in order to solve the problem?</a:t>
            </a:r>
          </a:p>
          <a:p>
            <a:r>
              <a:rPr lang="en-GB" dirty="0"/>
              <a:t>How can we be sure that the problem has been solved?</a:t>
            </a:r>
          </a:p>
          <a:p>
            <a:endParaRPr lang="en-GB" dirty="0"/>
          </a:p>
          <a:p>
            <a:endParaRPr lang="en-GB" dirty="0"/>
          </a:p>
        </p:txBody>
      </p:sp>
    </p:spTree>
    <p:extLst>
      <p:ext uri="{BB962C8B-B14F-4D97-AF65-F5344CB8AC3E}">
        <p14:creationId xmlns:p14="http://schemas.microsoft.com/office/powerpoint/2010/main" val="205677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176337" y="738982"/>
            <a:ext cx="7024688" cy="673100"/>
          </a:xfrm>
        </p:spPr>
        <p:txBody>
          <a:bodyPr/>
          <a:lstStyle/>
          <a:p>
            <a:pPr lvl="0"/>
            <a:r>
              <a:rPr lang="en-GB" sz="3600" dirty="0"/>
              <a:t>Step 2</a:t>
            </a:r>
          </a:p>
        </p:txBody>
      </p:sp>
      <p:sp>
        <p:nvSpPr>
          <p:cNvPr id="3" name="Text Placeholder 3"/>
          <p:cNvSpPr txBox="1">
            <a:spLocks noGrp="1"/>
          </p:cNvSpPr>
          <p:nvPr>
            <p:ph idx="4294967295"/>
          </p:nvPr>
        </p:nvSpPr>
        <p:spPr>
          <a:xfrm>
            <a:off x="814647" y="1556147"/>
            <a:ext cx="7058025" cy="576262"/>
          </a:xfrm>
        </p:spPr>
        <p:txBody>
          <a:bodyPr/>
          <a:lstStyle/>
          <a:p>
            <a:pPr lvl="0">
              <a:lnSpc>
                <a:spcPct val="90000"/>
              </a:lnSpc>
              <a:spcBef>
                <a:spcPts val="500"/>
              </a:spcBef>
            </a:pPr>
            <a:r>
              <a:rPr lang="en-GB" sz="2000" dirty="0"/>
              <a:t>Group all the colours (such as sky and grass pieces)</a:t>
            </a:r>
          </a:p>
          <a:p>
            <a:pPr lvl="0">
              <a:lnSpc>
                <a:spcPct val="90000"/>
              </a:lnSpc>
              <a:spcBef>
                <a:spcPts val="500"/>
              </a:spcBef>
            </a:pPr>
            <a:endParaRPr lang="en-GB" sz="2000" dirty="0"/>
          </a:p>
        </p:txBody>
      </p:sp>
      <p:pic>
        <p:nvPicPr>
          <p:cNvPr id="4" name="Content Placeholder 4"/>
          <p:cNvPicPr>
            <a:picLocks noGrp="1" noChangeAspect="1"/>
          </p:cNvPicPr>
          <p:nvPr>
            <p:ph type="pic" idx="4294967295"/>
          </p:nvPr>
        </p:nvPicPr>
        <p:blipFill>
          <a:blip r:embed="rId3"/>
          <a:stretch>
            <a:fillRect/>
          </a:stretch>
        </p:blipFill>
        <p:spPr>
          <a:xfrm>
            <a:off x="2352675" y="2276475"/>
            <a:ext cx="4672013" cy="3508375"/>
          </a:xfrm>
        </p:spPr>
      </p:pic>
    </p:spTree>
    <p:extLst>
      <p:ext uri="{BB962C8B-B14F-4D97-AF65-F5344CB8AC3E}">
        <p14:creationId xmlns:p14="http://schemas.microsoft.com/office/powerpoint/2010/main" val="153714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176337" y="1002781"/>
            <a:ext cx="7024688" cy="673100"/>
          </a:xfrm>
        </p:spPr>
        <p:txBody>
          <a:bodyPr/>
          <a:lstStyle/>
          <a:p>
            <a:pPr lvl="0"/>
            <a:r>
              <a:rPr lang="en-GB" sz="3600" dirty="0"/>
              <a:t>Step 3</a:t>
            </a:r>
          </a:p>
        </p:txBody>
      </p:sp>
      <p:sp>
        <p:nvSpPr>
          <p:cNvPr id="3" name="Text Placeholder 3"/>
          <p:cNvSpPr txBox="1">
            <a:spLocks noGrp="1"/>
          </p:cNvSpPr>
          <p:nvPr>
            <p:ph idx="4294967295"/>
          </p:nvPr>
        </p:nvSpPr>
        <p:spPr>
          <a:xfrm>
            <a:off x="1143000" y="1675881"/>
            <a:ext cx="7058025" cy="576262"/>
          </a:xfrm>
        </p:spPr>
        <p:txBody>
          <a:bodyPr>
            <a:normAutofit fontScale="92500"/>
          </a:bodyPr>
          <a:lstStyle/>
          <a:p>
            <a:pPr lvl="0"/>
            <a:r>
              <a:rPr lang="en-GB" dirty="0"/>
              <a:t>Place the sections where they seem to go</a:t>
            </a:r>
          </a:p>
        </p:txBody>
      </p:sp>
      <p:pic>
        <p:nvPicPr>
          <p:cNvPr id="4" name="Content Placeholder 5"/>
          <p:cNvPicPr>
            <a:picLocks noGrp="1" noChangeAspect="1"/>
          </p:cNvPicPr>
          <p:nvPr>
            <p:ph type="pic" idx="4294967295"/>
          </p:nvPr>
        </p:nvPicPr>
        <p:blipFill>
          <a:blip r:embed="rId3"/>
          <a:stretch>
            <a:fillRect/>
          </a:stretch>
        </p:blipFill>
        <p:spPr>
          <a:xfrm>
            <a:off x="2128058" y="2473729"/>
            <a:ext cx="4672013" cy="3508375"/>
          </a:xfrm>
        </p:spPr>
      </p:pic>
    </p:spTree>
    <p:extLst>
      <p:ext uri="{BB962C8B-B14F-4D97-AF65-F5344CB8AC3E}">
        <p14:creationId xmlns:p14="http://schemas.microsoft.com/office/powerpoint/2010/main" val="255187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014153" y="979488"/>
            <a:ext cx="7024688" cy="673100"/>
          </a:xfrm>
        </p:spPr>
        <p:txBody>
          <a:bodyPr/>
          <a:lstStyle/>
          <a:p>
            <a:pPr lvl="0"/>
            <a:r>
              <a:rPr lang="en-GB" sz="3600" dirty="0"/>
              <a:t>Step 4</a:t>
            </a:r>
          </a:p>
        </p:txBody>
      </p:sp>
      <p:sp>
        <p:nvSpPr>
          <p:cNvPr id="3" name="Text Placeholder 3"/>
          <p:cNvSpPr txBox="1">
            <a:spLocks noGrp="1"/>
          </p:cNvSpPr>
          <p:nvPr>
            <p:ph idx="4294967295"/>
          </p:nvPr>
        </p:nvSpPr>
        <p:spPr>
          <a:xfrm>
            <a:off x="980816" y="1688004"/>
            <a:ext cx="7058025" cy="576262"/>
          </a:xfrm>
        </p:spPr>
        <p:txBody>
          <a:bodyPr/>
          <a:lstStyle/>
          <a:p>
            <a:pPr lvl="0"/>
            <a:r>
              <a:rPr lang="en-GB" dirty="0"/>
              <a:t>Fill in the gaps</a:t>
            </a:r>
          </a:p>
        </p:txBody>
      </p:sp>
      <p:pic>
        <p:nvPicPr>
          <p:cNvPr id="4" name="Content Placeholder 4"/>
          <p:cNvPicPr>
            <a:picLocks noGrp="1" noChangeAspect="1"/>
          </p:cNvPicPr>
          <p:nvPr>
            <p:ph type="pic" idx="4294967295"/>
          </p:nvPr>
        </p:nvPicPr>
        <p:blipFill>
          <a:blip r:embed="rId3"/>
          <a:stretch>
            <a:fillRect/>
          </a:stretch>
        </p:blipFill>
        <p:spPr>
          <a:xfrm>
            <a:off x="2011680" y="2299682"/>
            <a:ext cx="4672013" cy="3508375"/>
          </a:xfrm>
        </p:spPr>
      </p:pic>
    </p:spTree>
    <p:extLst>
      <p:ext uri="{BB962C8B-B14F-4D97-AF65-F5344CB8AC3E}">
        <p14:creationId xmlns:p14="http://schemas.microsoft.com/office/powerpoint/2010/main" val="144656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313410" y="860858"/>
            <a:ext cx="7024688" cy="673100"/>
          </a:xfrm>
        </p:spPr>
        <p:txBody>
          <a:bodyPr/>
          <a:lstStyle/>
          <a:p>
            <a:pPr lvl="0"/>
            <a:r>
              <a:rPr lang="en-GB" sz="3600" dirty="0"/>
              <a:t>Step 5</a:t>
            </a:r>
          </a:p>
        </p:txBody>
      </p:sp>
      <p:sp>
        <p:nvSpPr>
          <p:cNvPr id="3" name="Text Placeholder 3"/>
          <p:cNvSpPr txBox="1">
            <a:spLocks noGrp="1"/>
          </p:cNvSpPr>
          <p:nvPr>
            <p:ph idx="4294967295"/>
          </p:nvPr>
        </p:nvSpPr>
        <p:spPr>
          <a:xfrm>
            <a:off x="1047404" y="1617085"/>
            <a:ext cx="7058025" cy="576262"/>
          </a:xfrm>
        </p:spPr>
        <p:txBody>
          <a:bodyPr/>
          <a:lstStyle/>
          <a:p>
            <a:pPr lvl="0"/>
            <a:r>
              <a:rPr lang="en-GB" dirty="0"/>
              <a:t>… until you complete the puzzle</a:t>
            </a:r>
          </a:p>
        </p:txBody>
      </p:sp>
      <p:pic>
        <p:nvPicPr>
          <p:cNvPr id="4" name="Content Placeholder 5"/>
          <p:cNvPicPr>
            <a:picLocks noGrp="1" noChangeAspect="1"/>
          </p:cNvPicPr>
          <p:nvPr>
            <p:ph type="pic" idx="4294967295"/>
          </p:nvPr>
        </p:nvPicPr>
        <p:blipFill>
          <a:blip r:embed="rId3"/>
          <a:stretch>
            <a:fillRect/>
          </a:stretch>
        </p:blipFill>
        <p:spPr>
          <a:xfrm>
            <a:off x="1695796" y="2276475"/>
            <a:ext cx="4672013" cy="3508375"/>
          </a:xfrm>
        </p:spPr>
      </p:pic>
    </p:spTree>
    <p:extLst>
      <p:ext uri="{BB962C8B-B14F-4D97-AF65-F5344CB8AC3E}">
        <p14:creationId xmlns:p14="http://schemas.microsoft.com/office/powerpoint/2010/main" val="152644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Decomposition Steps  </a:t>
            </a:r>
            <a:endParaRPr lang="en-GB" dirty="0"/>
          </a:p>
        </p:txBody>
      </p:sp>
      <p:sp>
        <p:nvSpPr>
          <p:cNvPr id="3" name="Content Placeholder 2"/>
          <p:cNvSpPr>
            <a:spLocks noGrp="1"/>
          </p:cNvSpPr>
          <p:nvPr>
            <p:ph idx="1"/>
          </p:nvPr>
        </p:nvSpPr>
        <p:spPr/>
        <p:txBody>
          <a:bodyPr>
            <a:normAutofit/>
          </a:bodyPr>
          <a:lstStyle/>
          <a:p>
            <a:r>
              <a:rPr lang="en-GB" dirty="0" smtClean="0"/>
              <a:t>Identifying and describing problem. </a:t>
            </a:r>
          </a:p>
          <a:p>
            <a:pPr marL="0" indent="0">
              <a:buNone/>
            </a:pPr>
            <a:r>
              <a:rPr lang="en-GB" sz="2000" i="1" dirty="0" smtClean="0"/>
              <a:t>Using language that is appropriate for a given scenario (think about the example from the previous slide)</a:t>
            </a:r>
          </a:p>
          <a:p>
            <a:pPr marL="0" indent="0">
              <a:buNone/>
            </a:pPr>
            <a:endParaRPr lang="en-GB" sz="2000" i="1" dirty="0" smtClean="0"/>
          </a:p>
          <a:p>
            <a:r>
              <a:rPr lang="en-GB" dirty="0" smtClean="0"/>
              <a:t> Breaking down problems and processes into distinct steps </a:t>
            </a:r>
          </a:p>
          <a:p>
            <a:pPr marL="0" indent="0">
              <a:buNone/>
            </a:pPr>
            <a:r>
              <a:rPr lang="en-GB" sz="2000" i="1" dirty="0" smtClean="0"/>
              <a:t>Just like in our example you have been decomposing one task to number of smaller tasks, until reaching the acceptable level of detail – calculate deductions for example) </a:t>
            </a:r>
          </a:p>
        </p:txBody>
      </p:sp>
    </p:spTree>
    <p:extLst>
      <p:ext uri="{BB962C8B-B14F-4D97-AF65-F5344CB8AC3E}">
        <p14:creationId xmlns:p14="http://schemas.microsoft.com/office/powerpoint/2010/main" val="267073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Decomposition Steps </a:t>
            </a:r>
            <a:endParaRPr lang="en-GB" dirty="0"/>
          </a:p>
        </p:txBody>
      </p:sp>
      <p:sp>
        <p:nvSpPr>
          <p:cNvPr id="3" name="Content Placeholder 2"/>
          <p:cNvSpPr>
            <a:spLocks noGrp="1"/>
          </p:cNvSpPr>
          <p:nvPr>
            <p:ph idx="1"/>
          </p:nvPr>
        </p:nvSpPr>
        <p:spPr/>
        <p:txBody>
          <a:bodyPr>
            <a:normAutofit lnSpcReduction="10000"/>
          </a:bodyPr>
          <a:lstStyle/>
          <a:p>
            <a:r>
              <a:rPr lang="en-GB" sz="2800" dirty="0"/>
              <a:t>Describing problems and processes as a set of structured steps  </a:t>
            </a:r>
          </a:p>
          <a:p>
            <a:pPr marL="0" indent="0">
              <a:buNone/>
            </a:pPr>
            <a:r>
              <a:rPr lang="en-GB" sz="2000" i="1" dirty="0" smtClean="0"/>
              <a:t>The documentation of problems and processes shall be written in a way that can be followed by others. </a:t>
            </a:r>
          </a:p>
          <a:p>
            <a:pPr marL="0" indent="0">
              <a:buNone/>
            </a:pPr>
            <a:endParaRPr lang="en-GB" sz="2000" i="1" dirty="0" smtClean="0"/>
          </a:p>
          <a:p>
            <a:r>
              <a:rPr lang="en-GB" sz="2800" dirty="0" smtClean="0"/>
              <a:t>Communicating the key features of problems and processes to others.</a:t>
            </a:r>
            <a:r>
              <a:rPr lang="en-GB" sz="2800" i="1" dirty="0" smtClean="0"/>
              <a:t> </a:t>
            </a:r>
          </a:p>
          <a:p>
            <a:pPr marL="0" indent="0">
              <a:buNone/>
            </a:pPr>
            <a:r>
              <a:rPr lang="en-GB" sz="2000" i="1" dirty="0" smtClean="0"/>
              <a:t>At that stage you may talk to your team or the client to look if, for example you could identify any repeating patterns.  Depending on who you communicate with you need to use the appropriate level of language, avoid </a:t>
            </a:r>
            <a:r>
              <a:rPr lang="en-GB" sz="2000" b="1" i="1" u="sng" dirty="0" smtClean="0"/>
              <a:t>jargon</a:t>
            </a:r>
            <a:r>
              <a:rPr lang="en-GB" sz="2000" i="1" dirty="0" smtClean="0"/>
              <a:t>.  </a:t>
            </a:r>
            <a:endParaRPr lang="en-GB" sz="1800" i="1" dirty="0" smtClean="0"/>
          </a:p>
          <a:p>
            <a:pPr marL="0" indent="0">
              <a:buNone/>
            </a:pPr>
            <a:r>
              <a:rPr lang="en-GB" sz="2800" i="1" dirty="0" smtClean="0"/>
              <a:t> </a:t>
            </a:r>
            <a:endParaRPr lang="en-GB" sz="3200" i="1" dirty="0"/>
          </a:p>
        </p:txBody>
      </p:sp>
    </p:spTree>
    <p:extLst>
      <p:ext uri="{BB962C8B-B14F-4D97-AF65-F5344CB8AC3E}">
        <p14:creationId xmlns:p14="http://schemas.microsoft.com/office/powerpoint/2010/main" val="299675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 </a:t>
            </a:r>
            <a:endParaRPr lang="en-GB" dirty="0"/>
          </a:p>
        </p:txBody>
      </p:sp>
      <p:sp>
        <p:nvSpPr>
          <p:cNvPr id="3" name="Content Placeholder 2"/>
          <p:cNvSpPr>
            <a:spLocks noGrp="1"/>
          </p:cNvSpPr>
          <p:nvPr>
            <p:ph idx="1"/>
          </p:nvPr>
        </p:nvSpPr>
        <p:spPr>
          <a:xfrm>
            <a:off x="628650" y="1825625"/>
            <a:ext cx="7717328" cy="3361517"/>
          </a:xfrm>
        </p:spPr>
        <p:txBody>
          <a:bodyPr/>
          <a:lstStyle/>
          <a:p>
            <a:r>
              <a:rPr lang="en-GB" dirty="0" smtClean="0"/>
              <a:t>Using the London Underground tube map, describe steps of getting from the Nothing Hill Gate to the Green Park station.  </a:t>
            </a:r>
          </a:p>
          <a:p>
            <a:r>
              <a:rPr lang="en-GB" dirty="0" smtClean="0"/>
              <a:t>Is there more than one route? </a:t>
            </a:r>
          </a:p>
          <a:p>
            <a:r>
              <a:rPr lang="en-GB" dirty="0" smtClean="0"/>
              <a:t>What knowledge you need to chose the appropriate route? </a:t>
            </a:r>
          </a:p>
          <a:p>
            <a:r>
              <a:rPr lang="en-GB" dirty="0" smtClean="0"/>
              <a:t>Can you navigate the route from Paddington to Covent Garden Station.   </a:t>
            </a:r>
          </a:p>
        </p:txBody>
      </p:sp>
    </p:spTree>
    <p:extLst>
      <p:ext uri="{BB962C8B-B14F-4D97-AF65-F5344CB8AC3E}">
        <p14:creationId xmlns:p14="http://schemas.microsoft.com/office/powerpoint/2010/main" val="62232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t>London Underground</a:t>
            </a:r>
          </a:p>
        </p:txBody>
      </p:sp>
      <p:pic>
        <p:nvPicPr>
          <p:cNvPr id="3" name="Content Placeholder 3"/>
          <p:cNvPicPr>
            <a:picLocks noGrp="1" noChangeAspect="1"/>
          </p:cNvPicPr>
          <p:nvPr>
            <p:ph idx="1"/>
          </p:nvPr>
        </p:nvPicPr>
        <p:blipFill>
          <a:blip r:embed="rId3"/>
          <a:stretch>
            <a:fillRect/>
          </a:stretch>
        </p:blipFill>
        <p:spPr>
          <a:xfrm>
            <a:off x="1106092" y="1690689"/>
            <a:ext cx="5859973" cy="3906648"/>
          </a:xfrm>
        </p:spPr>
      </p:pic>
    </p:spTree>
    <p:extLst>
      <p:ext uri="{BB962C8B-B14F-4D97-AF65-F5344CB8AC3E}">
        <p14:creationId xmlns:p14="http://schemas.microsoft.com/office/powerpoint/2010/main" val="23991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178211" y="891448"/>
            <a:ext cx="7024688" cy="601662"/>
          </a:xfrm>
        </p:spPr>
        <p:txBody>
          <a:bodyPr>
            <a:normAutofit fontScale="90000"/>
          </a:bodyPr>
          <a:lstStyle/>
          <a:p>
            <a:pPr lvl="0"/>
            <a:r>
              <a:rPr lang="en-GB" sz="3600" b="1" dirty="0"/>
              <a:t>Notting Hill Gate </a:t>
            </a:r>
            <a:r>
              <a:rPr lang="en-GB" sz="3600" dirty="0"/>
              <a:t>to </a:t>
            </a:r>
            <a:r>
              <a:rPr lang="en-GB" sz="3600" b="1" dirty="0"/>
              <a:t>Green Park</a:t>
            </a:r>
            <a:endParaRPr lang="en-GB" sz="3600" dirty="0"/>
          </a:p>
        </p:txBody>
      </p:sp>
      <p:pic>
        <p:nvPicPr>
          <p:cNvPr id="3" name="Content Placeholder 3"/>
          <p:cNvPicPr>
            <a:picLocks noGrp="1" noChangeAspect="1"/>
          </p:cNvPicPr>
          <p:nvPr>
            <p:ph idx="4294967295"/>
          </p:nvPr>
        </p:nvPicPr>
        <p:blipFill>
          <a:blip r:embed="rId3"/>
          <a:stretch>
            <a:fillRect/>
          </a:stretch>
        </p:blipFill>
        <p:spPr>
          <a:xfrm>
            <a:off x="1178211" y="2405633"/>
            <a:ext cx="5761038" cy="3840163"/>
          </a:xfrm>
        </p:spPr>
      </p:pic>
      <p:sp>
        <p:nvSpPr>
          <p:cNvPr id="4" name="Right Arrow 6"/>
          <p:cNvSpPr/>
          <p:nvPr/>
        </p:nvSpPr>
        <p:spPr>
          <a:xfrm>
            <a:off x="904989" y="3961425"/>
            <a:ext cx="978408" cy="486918"/>
          </a:xfrm>
          <a:custGeom>
            <a:avLst>
              <a:gd name="f0" fmla="val 1622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gradFill>
            <a:gsLst>
              <a:gs pos="0">
                <a:srgbClr val="FEA022"/>
              </a:gs>
              <a:gs pos="100000">
                <a:srgbClr val="DB8108"/>
              </a:gs>
            </a:gsLst>
            <a:lin ang="5400000"/>
          </a:gradFill>
          <a:ln cap="flat">
            <a:noFill/>
            <a:prstDash val="solid"/>
          </a:ln>
          <a:effectLst>
            <a:outerShdw dist="50804" dir="5400000" algn="tl">
              <a:srgbClr val="000000">
                <a:alpha val="34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entury Gothic"/>
            </a:endParaRPr>
          </a:p>
        </p:txBody>
      </p:sp>
      <p:sp>
        <p:nvSpPr>
          <p:cNvPr id="5" name="Right Arrow 8"/>
          <p:cNvSpPr/>
          <p:nvPr/>
        </p:nvSpPr>
        <p:spPr>
          <a:xfrm rot="12059994">
            <a:off x="3267741" y="4073688"/>
            <a:ext cx="489204" cy="504053"/>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gradFill>
            <a:gsLst>
              <a:gs pos="0">
                <a:srgbClr val="E8E6E4"/>
              </a:gs>
              <a:gs pos="100000">
                <a:srgbClr val="C3BDB5"/>
              </a:gs>
            </a:gsLst>
            <a:lin ang="5040000"/>
          </a:gradFill>
          <a:ln w="9528" cap="flat">
            <a:solidFill>
              <a:srgbClr val="71685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a:endParaRPr>
          </a:p>
        </p:txBody>
      </p:sp>
      <p:sp>
        <p:nvSpPr>
          <p:cNvPr id="6" name="Rectangle 7"/>
          <p:cNvSpPr/>
          <p:nvPr/>
        </p:nvSpPr>
        <p:spPr>
          <a:xfrm>
            <a:off x="1187622" y="1628509"/>
            <a:ext cx="6696745"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entury Gothic"/>
              </a:rPr>
              <a:t>Notting Hill Gate</a:t>
            </a:r>
            <a:r>
              <a:rPr lang="en-GB" sz="1800" b="0" i="0" u="none" strike="noStrike" kern="1200" cap="none" spc="0" baseline="0">
                <a:solidFill>
                  <a:srgbClr val="000000"/>
                </a:solidFill>
                <a:uFillTx/>
                <a:latin typeface="Century Gothic"/>
              </a:rPr>
              <a:t> &gt; Bakerloo line (Brown) &gt; </a:t>
            </a:r>
            <a:r>
              <a:rPr lang="en-GB" sz="1800" b="1" i="0" u="none" strike="noStrike" kern="1200" cap="none" spc="0" baseline="0">
                <a:solidFill>
                  <a:srgbClr val="000000"/>
                </a:solidFill>
                <a:uFillTx/>
                <a:latin typeface="Century Gothic"/>
              </a:rPr>
              <a:t>Bond Street</a:t>
            </a:r>
          </a:p>
        </p:txBody>
      </p:sp>
      <p:sp>
        <p:nvSpPr>
          <p:cNvPr id="7" name="Rectangle 10"/>
          <p:cNvSpPr/>
          <p:nvPr/>
        </p:nvSpPr>
        <p:spPr>
          <a:xfrm>
            <a:off x="1187622" y="1997835"/>
            <a:ext cx="6696745"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entury Gothic"/>
              </a:rPr>
              <a:t>Bond Street </a:t>
            </a:r>
            <a:r>
              <a:rPr lang="en-GB" sz="1800" b="0" i="0" u="none" strike="noStrike" kern="1200" cap="none" spc="0" baseline="0">
                <a:solidFill>
                  <a:srgbClr val="000000"/>
                </a:solidFill>
                <a:uFillTx/>
                <a:latin typeface="Century Gothic"/>
              </a:rPr>
              <a:t>&gt; Jubilee line (Grey) &gt; </a:t>
            </a:r>
            <a:r>
              <a:rPr lang="en-GB" sz="1800" b="1" i="0" u="none" strike="noStrike" kern="1200" cap="none" spc="0" baseline="0">
                <a:solidFill>
                  <a:srgbClr val="000000"/>
                </a:solidFill>
                <a:uFillTx/>
                <a:latin typeface="Century Gothic"/>
              </a:rPr>
              <a:t>Green Park </a:t>
            </a:r>
          </a:p>
        </p:txBody>
      </p:sp>
    </p:spTree>
    <p:extLst>
      <p:ext uri="{BB962C8B-B14F-4D97-AF65-F5344CB8AC3E}">
        <p14:creationId xmlns:p14="http://schemas.microsoft.com/office/powerpoint/2010/main" val="425433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1+#ppt_h/2"/>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 </a:t>
            </a:r>
            <a:endParaRPr lang="en-GB" dirty="0"/>
          </a:p>
        </p:txBody>
      </p:sp>
      <p:sp>
        <p:nvSpPr>
          <p:cNvPr id="3" name="Content Placeholder 2"/>
          <p:cNvSpPr>
            <a:spLocks noGrp="1"/>
          </p:cNvSpPr>
          <p:nvPr>
            <p:ph idx="1"/>
          </p:nvPr>
        </p:nvSpPr>
        <p:spPr/>
        <p:txBody>
          <a:bodyPr/>
          <a:lstStyle/>
          <a:p>
            <a:pPr marL="0" indent="0">
              <a:buNone/>
            </a:pPr>
            <a:r>
              <a:rPr lang="en-GB" dirty="0">
                <a:hlinkClick r:id="rId3"/>
              </a:rPr>
              <a:t>https://</a:t>
            </a:r>
            <a:r>
              <a:rPr lang="en-GB" dirty="0" smtClean="0">
                <a:hlinkClick r:id="rId3"/>
              </a:rPr>
              <a:t>studio.code.org/hoc/1</a:t>
            </a:r>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62740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t>A1 Computational thinking </a:t>
            </a:r>
            <a:r>
              <a:rPr lang="en-GB" dirty="0" smtClean="0"/>
              <a:t>skills</a:t>
            </a:r>
            <a:br>
              <a:rPr lang="en-GB" dirty="0" smtClean="0"/>
            </a:br>
            <a:r>
              <a:rPr lang="en-GB" dirty="0" smtClean="0"/>
              <a:t>Decomposition – assessment criteria</a:t>
            </a:r>
            <a:endParaRPr lang="en-GB" dirty="0"/>
          </a:p>
        </p:txBody>
      </p:sp>
      <p:sp>
        <p:nvSpPr>
          <p:cNvPr id="2" name="Content Placeholder 1"/>
          <p:cNvSpPr>
            <a:spLocks noGrp="1"/>
          </p:cNvSpPr>
          <p:nvPr>
            <p:ph idx="1"/>
          </p:nvPr>
        </p:nvSpPr>
        <p:spPr/>
        <p:txBody>
          <a:bodyPr/>
          <a:lstStyle/>
          <a:p>
            <a:pPr lvl="1"/>
            <a:r>
              <a:rPr lang="en-GB" i="1" dirty="0" smtClean="0"/>
              <a:t>identifying </a:t>
            </a:r>
            <a:r>
              <a:rPr lang="en-GB" i="1" dirty="0"/>
              <a:t>and describing problems and processes</a:t>
            </a:r>
          </a:p>
          <a:p>
            <a:pPr lvl="1"/>
            <a:r>
              <a:rPr lang="en-GB" i="1" dirty="0" smtClean="0"/>
              <a:t>breaking </a:t>
            </a:r>
            <a:r>
              <a:rPr lang="en-GB" i="1" dirty="0"/>
              <a:t>down problems and processes into distinct steps</a:t>
            </a:r>
          </a:p>
          <a:p>
            <a:pPr lvl="1"/>
            <a:r>
              <a:rPr lang="en-GB" i="1" dirty="0" smtClean="0"/>
              <a:t>describing </a:t>
            </a:r>
            <a:r>
              <a:rPr lang="en-GB" i="1" dirty="0"/>
              <a:t>problems and processes as a set of structured steps</a:t>
            </a:r>
          </a:p>
          <a:p>
            <a:pPr lvl="1"/>
            <a:r>
              <a:rPr lang="en-GB" i="1" dirty="0" smtClean="0"/>
              <a:t>communicating </a:t>
            </a:r>
            <a:r>
              <a:rPr lang="en-GB" i="1" dirty="0"/>
              <a:t>the key features of problems and processes to others as relevant.</a:t>
            </a:r>
            <a:endParaRPr lang="en-GB" i="1" dirty="0"/>
          </a:p>
        </p:txBody>
      </p:sp>
    </p:spTree>
    <p:extLst>
      <p:ext uri="{BB962C8B-B14F-4D97-AF65-F5344CB8AC3E}">
        <p14:creationId xmlns:p14="http://schemas.microsoft.com/office/powerpoint/2010/main" val="3399213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a:t>
            </a:r>
            <a:endParaRPr lang="en-GB" dirty="0"/>
          </a:p>
        </p:txBody>
      </p:sp>
      <p:sp>
        <p:nvSpPr>
          <p:cNvPr id="7" name="Content Placeholder 6"/>
          <p:cNvSpPr>
            <a:spLocks noGrp="1"/>
          </p:cNvSpPr>
          <p:nvPr>
            <p:ph idx="1"/>
          </p:nvPr>
        </p:nvSpPr>
        <p:spPr/>
        <p:txBody>
          <a:bodyPr/>
          <a:lstStyle/>
          <a:p>
            <a:endParaRPr lang="en-GB" sz="2800" u="sng" dirty="0"/>
          </a:p>
          <a:p>
            <a:r>
              <a:rPr lang="en-GB" sz="2800" u="sng" dirty="0"/>
              <a:t>https://www.youtube.com/watch?v=8HFqzzZxV9k</a:t>
            </a:r>
          </a:p>
          <a:p>
            <a:endParaRPr lang="en-GB" dirty="0" smtClean="0"/>
          </a:p>
          <a:p>
            <a:pPr marL="0" indent="0">
              <a:buNone/>
            </a:pPr>
            <a:endParaRPr lang="en-GB" dirty="0"/>
          </a:p>
        </p:txBody>
      </p:sp>
    </p:spTree>
    <p:extLst>
      <p:ext uri="{BB962C8B-B14F-4D97-AF65-F5344CB8AC3E}">
        <p14:creationId xmlns:p14="http://schemas.microsoft.com/office/powerpoint/2010/main" val="2000604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Computational Thinking </a:t>
            </a:r>
            <a:endParaRPr lang="en-GB" dirty="0"/>
          </a:p>
        </p:txBody>
      </p:sp>
      <p:sp>
        <p:nvSpPr>
          <p:cNvPr id="7" name="Oval 6"/>
          <p:cNvSpPr/>
          <p:nvPr/>
        </p:nvSpPr>
        <p:spPr>
          <a:xfrm>
            <a:off x="2901726" y="3142210"/>
            <a:ext cx="3408218" cy="1246909"/>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Computational Thinking</a:t>
            </a:r>
            <a:endParaRPr lang="en-GB" dirty="0"/>
          </a:p>
        </p:txBody>
      </p:sp>
      <p:sp>
        <p:nvSpPr>
          <p:cNvPr id="8" name="Rectangle 7"/>
          <p:cNvSpPr/>
          <p:nvPr/>
        </p:nvSpPr>
        <p:spPr>
          <a:xfrm>
            <a:off x="275488" y="3336608"/>
            <a:ext cx="2560320" cy="620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Representation of problems elements</a:t>
            </a:r>
            <a:endParaRPr lang="en-GB" dirty="0"/>
          </a:p>
        </p:txBody>
      </p:sp>
      <p:sp>
        <p:nvSpPr>
          <p:cNvPr id="9" name="Rectangle 8"/>
          <p:cNvSpPr/>
          <p:nvPr/>
        </p:nvSpPr>
        <p:spPr>
          <a:xfrm>
            <a:off x="6375862" y="3336609"/>
            <a:ext cx="2560320" cy="620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Pattern recognition</a:t>
            </a:r>
            <a:endParaRPr lang="en-GB" dirty="0"/>
          </a:p>
        </p:txBody>
      </p:sp>
      <p:sp>
        <p:nvSpPr>
          <p:cNvPr id="10" name="Rectangle 9"/>
          <p:cNvSpPr/>
          <p:nvPr/>
        </p:nvSpPr>
        <p:spPr>
          <a:xfrm>
            <a:off x="3291840" y="4950839"/>
            <a:ext cx="2560320" cy="889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Pattern generalisation and abstraction </a:t>
            </a:r>
            <a:endParaRPr lang="en-GB" dirty="0"/>
          </a:p>
        </p:txBody>
      </p:sp>
      <p:sp>
        <p:nvSpPr>
          <p:cNvPr id="11" name="Rectangle 10"/>
          <p:cNvSpPr/>
          <p:nvPr/>
        </p:nvSpPr>
        <p:spPr>
          <a:xfrm>
            <a:off x="3291840" y="2106325"/>
            <a:ext cx="2560320" cy="62024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dirty="0" smtClean="0"/>
              <a:t>Decomposition </a:t>
            </a:r>
            <a:endParaRPr lang="en-GB" dirty="0"/>
          </a:p>
        </p:txBody>
      </p:sp>
      <p:sp>
        <p:nvSpPr>
          <p:cNvPr id="12" name="Curved Down Arrow 11"/>
          <p:cNvSpPr/>
          <p:nvPr/>
        </p:nvSpPr>
        <p:spPr>
          <a:xfrm rot="2996800">
            <a:off x="6033554" y="2129689"/>
            <a:ext cx="1691640" cy="80312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19266269">
            <a:off x="1400890" y="2080561"/>
            <a:ext cx="1691640" cy="80312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rot="15044498">
            <a:off x="1257527" y="4454714"/>
            <a:ext cx="1691640" cy="80312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Down Arrow 14"/>
          <p:cNvSpPr/>
          <p:nvPr/>
        </p:nvSpPr>
        <p:spPr>
          <a:xfrm rot="7615564">
            <a:off x="5968865" y="4682810"/>
            <a:ext cx="1691640" cy="80312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66541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Cup of tea</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670" y="1597081"/>
            <a:ext cx="3659679" cy="365967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1964"/>
          <a:stretch/>
        </p:blipFill>
        <p:spPr>
          <a:xfrm>
            <a:off x="1562793" y="2754881"/>
            <a:ext cx="3279072" cy="2501879"/>
          </a:xfrm>
          <a:prstGeom prst="rect">
            <a:avLst/>
          </a:prstGeom>
        </p:spPr>
      </p:pic>
    </p:spTree>
    <p:extLst>
      <p:ext uri="{BB962C8B-B14F-4D97-AF65-F5344CB8AC3E}">
        <p14:creationId xmlns:p14="http://schemas.microsoft.com/office/powerpoint/2010/main" val="420516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Bigger problem – calculating net pay per month </a:t>
            </a:r>
            <a:endParaRPr lang="en-GB" dirty="0"/>
          </a:p>
        </p:txBody>
      </p:sp>
      <p:sp>
        <p:nvSpPr>
          <p:cNvPr id="3" name="Rectangle 2"/>
          <p:cNvSpPr/>
          <p:nvPr/>
        </p:nvSpPr>
        <p:spPr>
          <a:xfrm>
            <a:off x="3150523" y="1690689"/>
            <a:ext cx="2842953" cy="819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1. Calculate net pay per month from annual salary</a:t>
            </a:r>
            <a:endParaRPr lang="en-GB" dirty="0"/>
          </a:p>
        </p:txBody>
      </p:sp>
      <p:sp>
        <p:nvSpPr>
          <p:cNvPr id="4" name="Rectangle 3"/>
          <p:cNvSpPr/>
          <p:nvPr/>
        </p:nvSpPr>
        <p:spPr>
          <a:xfrm>
            <a:off x="393121" y="3016251"/>
            <a:ext cx="1695796" cy="86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1.1 Get annual salary</a:t>
            </a:r>
            <a:endParaRPr lang="en-GB" dirty="0"/>
          </a:p>
        </p:txBody>
      </p:sp>
      <p:sp>
        <p:nvSpPr>
          <p:cNvPr id="5" name="Rectangle 4"/>
          <p:cNvSpPr/>
          <p:nvPr/>
        </p:nvSpPr>
        <p:spPr>
          <a:xfrm>
            <a:off x="2726574" y="3028401"/>
            <a:ext cx="1695796" cy="86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1.2 Calculate gross per month</a:t>
            </a:r>
            <a:endParaRPr lang="en-GB" dirty="0"/>
          </a:p>
        </p:txBody>
      </p:sp>
      <p:sp>
        <p:nvSpPr>
          <p:cNvPr id="6" name="Rectangle 5"/>
          <p:cNvSpPr/>
          <p:nvPr/>
        </p:nvSpPr>
        <p:spPr>
          <a:xfrm>
            <a:off x="4900612" y="3028401"/>
            <a:ext cx="1695796" cy="86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1.3 Calculate deductions</a:t>
            </a:r>
            <a:endParaRPr lang="en-GB" dirty="0"/>
          </a:p>
        </p:txBody>
      </p:sp>
      <p:sp>
        <p:nvSpPr>
          <p:cNvPr id="7" name="Rectangle 6"/>
          <p:cNvSpPr/>
          <p:nvPr/>
        </p:nvSpPr>
        <p:spPr>
          <a:xfrm>
            <a:off x="7074651" y="3016249"/>
            <a:ext cx="1695796" cy="8645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1.4 Calculate net pay per month</a:t>
            </a:r>
            <a:endParaRPr lang="en-GB" dirty="0"/>
          </a:p>
        </p:txBody>
      </p:sp>
      <p:cxnSp>
        <p:nvCxnSpPr>
          <p:cNvPr id="9" name="Straight Arrow Connector 8"/>
          <p:cNvCxnSpPr>
            <a:stCxn id="3" idx="1"/>
            <a:endCxn id="4" idx="0"/>
          </p:cNvCxnSpPr>
          <p:nvPr/>
        </p:nvCxnSpPr>
        <p:spPr>
          <a:xfrm flipH="1">
            <a:off x="1241019" y="2100567"/>
            <a:ext cx="1909504" cy="915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0"/>
          </p:cNvCxnSpPr>
          <p:nvPr/>
        </p:nvCxnSpPr>
        <p:spPr>
          <a:xfrm>
            <a:off x="5270268" y="2510444"/>
            <a:ext cx="478242" cy="517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0"/>
          </p:cNvCxnSpPr>
          <p:nvPr/>
        </p:nvCxnSpPr>
        <p:spPr>
          <a:xfrm flipH="1">
            <a:off x="3574472" y="2408664"/>
            <a:ext cx="469495" cy="619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5977196" y="2064752"/>
            <a:ext cx="1945353" cy="95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80420" y="4137845"/>
            <a:ext cx="1828799" cy="12321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1.2.1 Divide annual salary per month </a:t>
            </a:r>
            <a:endParaRPr lang="en-GB" dirty="0"/>
          </a:p>
        </p:txBody>
      </p:sp>
      <p:cxnSp>
        <p:nvCxnSpPr>
          <p:cNvPr id="20" name="Straight Arrow Connector 19"/>
          <p:cNvCxnSpPr>
            <a:stCxn id="5" idx="2"/>
            <a:endCxn id="18" idx="0"/>
          </p:cNvCxnSpPr>
          <p:nvPr/>
        </p:nvCxnSpPr>
        <p:spPr>
          <a:xfrm flipH="1">
            <a:off x="2894820" y="3892924"/>
            <a:ext cx="679652" cy="244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27535" y="4160840"/>
            <a:ext cx="1828799" cy="12227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1.3.1 Calculate taxable income</a:t>
            </a:r>
            <a:endParaRPr lang="en-GB" dirty="0"/>
          </a:p>
        </p:txBody>
      </p:sp>
      <p:sp>
        <p:nvSpPr>
          <p:cNvPr id="26" name="Rectangle 25"/>
          <p:cNvSpPr/>
          <p:nvPr/>
        </p:nvSpPr>
        <p:spPr>
          <a:xfrm>
            <a:off x="5079076" y="5486400"/>
            <a:ext cx="1828799" cy="11015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1.3.3</a:t>
            </a:r>
          </a:p>
          <a:p>
            <a:pPr algn="ctr"/>
            <a:r>
              <a:rPr lang="en-GB" dirty="0" smtClean="0"/>
              <a:t>Calculate National Insurance </a:t>
            </a:r>
            <a:endParaRPr lang="en-GB" dirty="0"/>
          </a:p>
        </p:txBody>
      </p:sp>
      <p:sp>
        <p:nvSpPr>
          <p:cNvPr id="27" name="Rectangle 26"/>
          <p:cNvSpPr/>
          <p:nvPr/>
        </p:nvSpPr>
        <p:spPr>
          <a:xfrm>
            <a:off x="2894819" y="5492720"/>
            <a:ext cx="1828799" cy="9988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1.3.2 Calculate income tax</a:t>
            </a:r>
            <a:endParaRPr lang="en-GB" dirty="0"/>
          </a:p>
        </p:txBody>
      </p:sp>
      <p:sp>
        <p:nvSpPr>
          <p:cNvPr id="28" name="Rectangle 27"/>
          <p:cNvSpPr/>
          <p:nvPr/>
        </p:nvSpPr>
        <p:spPr>
          <a:xfrm>
            <a:off x="7074651" y="4132709"/>
            <a:ext cx="1828799" cy="15428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1.4.1Subtract all deduction from gross pay per month </a:t>
            </a:r>
            <a:endParaRPr lang="en-GB" dirty="0"/>
          </a:p>
        </p:txBody>
      </p:sp>
      <p:cxnSp>
        <p:nvCxnSpPr>
          <p:cNvPr id="34" name="Straight Arrow Connector 33"/>
          <p:cNvCxnSpPr>
            <a:stCxn id="6" idx="2"/>
            <a:endCxn id="25" idx="0"/>
          </p:cNvCxnSpPr>
          <p:nvPr/>
        </p:nvCxnSpPr>
        <p:spPr>
          <a:xfrm flipH="1">
            <a:off x="5441935" y="3892924"/>
            <a:ext cx="306575" cy="267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347677" y="5250873"/>
            <a:ext cx="333395" cy="247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198013" y="5250873"/>
            <a:ext cx="338180" cy="22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7" idx="2"/>
            <a:endCxn id="28" idx="0"/>
          </p:cNvCxnSpPr>
          <p:nvPr/>
        </p:nvCxnSpPr>
        <p:spPr>
          <a:xfrm>
            <a:off x="7922549" y="3880772"/>
            <a:ext cx="66502" cy="251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3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8"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Decomposition</a:t>
            </a:r>
            <a:endParaRPr lang="en-GB" dirty="0"/>
          </a:p>
        </p:txBody>
      </p:sp>
      <p:sp>
        <p:nvSpPr>
          <p:cNvPr id="2" name="Content Placeholder 2"/>
          <p:cNvSpPr txBox="1">
            <a:spLocks noGrp="1"/>
          </p:cNvSpPr>
          <p:nvPr>
            <p:ph idx="1"/>
          </p:nvPr>
        </p:nvSpPr>
        <p:spPr/>
        <p:txBody>
          <a:bodyPr/>
          <a:lstStyle/>
          <a:p>
            <a:pPr lvl="0"/>
            <a:r>
              <a:rPr lang="en-GB" b="1" dirty="0"/>
              <a:t>Breaking down a complex problem or system into smaller parts that are more manageable and easier to understand</a:t>
            </a:r>
          </a:p>
          <a:p>
            <a:pPr lvl="0"/>
            <a:endParaRPr lang="en-GB" b="1" dirty="0"/>
          </a:p>
          <a:p>
            <a:pPr lvl="1"/>
            <a:endParaRPr lang="en-GB" dirty="0"/>
          </a:p>
        </p:txBody>
      </p:sp>
    </p:spTree>
    <p:extLst>
      <p:ext uri="{BB962C8B-B14F-4D97-AF65-F5344CB8AC3E}">
        <p14:creationId xmlns:p14="http://schemas.microsoft.com/office/powerpoint/2010/main" val="171129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363287" y="797175"/>
            <a:ext cx="7024688" cy="530225"/>
          </a:xfrm>
        </p:spPr>
        <p:txBody>
          <a:bodyPr>
            <a:normAutofit fontScale="90000"/>
          </a:bodyPr>
          <a:lstStyle/>
          <a:p>
            <a:pPr lvl="0"/>
            <a:r>
              <a:rPr lang="en-GB" sz="3600"/>
              <a:t>The Jigsaw Puzzle</a:t>
            </a:r>
          </a:p>
        </p:txBody>
      </p:sp>
      <p:sp>
        <p:nvSpPr>
          <p:cNvPr id="3" name="Content Placeholder 2"/>
          <p:cNvSpPr txBox="1">
            <a:spLocks noGrp="1"/>
          </p:cNvSpPr>
          <p:nvPr>
            <p:ph idx="4294967295"/>
          </p:nvPr>
        </p:nvSpPr>
        <p:spPr>
          <a:xfrm>
            <a:off x="748145" y="1514350"/>
            <a:ext cx="6777038" cy="863600"/>
          </a:xfrm>
        </p:spPr>
        <p:txBody>
          <a:bodyPr/>
          <a:lstStyle/>
          <a:p>
            <a:pPr lvl="0"/>
            <a:r>
              <a:rPr lang="en-GB" dirty="0"/>
              <a:t>Solving a jigsaw puzzle requires computational thinking.</a:t>
            </a:r>
          </a:p>
        </p:txBody>
      </p:sp>
      <p:pic>
        <p:nvPicPr>
          <p:cNvPr id="4" name="Picture 3"/>
          <p:cNvPicPr>
            <a:picLocks noChangeAspect="1"/>
          </p:cNvPicPr>
          <p:nvPr/>
        </p:nvPicPr>
        <p:blipFill>
          <a:blip r:embed="rId3"/>
          <a:stretch>
            <a:fillRect/>
          </a:stretch>
        </p:blipFill>
        <p:spPr>
          <a:xfrm>
            <a:off x="2032683" y="2564901"/>
            <a:ext cx="4987594" cy="3744413"/>
          </a:xfrm>
          <a:prstGeom prst="rect">
            <a:avLst/>
          </a:prstGeom>
          <a:noFill/>
          <a:ln cap="flat">
            <a:noFill/>
          </a:ln>
        </p:spPr>
      </p:pic>
      <p:sp>
        <p:nvSpPr>
          <p:cNvPr id="5" name="TextBox 4"/>
          <p:cNvSpPr txBox="1"/>
          <p:nvPr/>
        </p:nvSpPr>
        <p:spPr>
          <a:xfrm>
            <a:off x="2032683" y="2564901"/>
            <a:ext cx="4987594" cy="95410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FF00"/>
                </a:solidFill>
                <a:uFillTx/>
                <a:latin typeface="Century Gothic"/>
              </a:rPr>
              <a:t>How would you complete a jigsaw puzzle?</a:t>
            </a:r>
          </a:p>
        </p:txBody>
      </p:sp>
    </p:spTree>
    <p:extLst>
      <p:ext uri="{BB962C8B-B14F-4D97-AF65-F5344CB8AC3E}">
        <p14:creationId xmlns:p14="http://schemas.microsoft.com/office/powerpoint/2010/main" val="42840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814647" y="1027113"/>
            <a:ext cx="7024688" cy="673100"/>
          </a:xfrm>
        </p:spPr>
        <p:txBody>
          <a:bodyPr/>
          <a:lstStyle/>
          <a:p>
            <a:pPr lvl="0"/>
            <a:r>
              <a:rPr lang="en-GB" sz="3600" dirty="0"/>
              <a:t>Step 1</a:t>
            </a:r>
          </a:p>
        </p:txBody>
      </p:sp>
      <p:sp>
        <p:nvSpPr>
          <p:cNvPr id="3" name="Text Placeholder 3"/>
          <p:cNvSpPr txBox="1">
            <a:spLocks noGrp="1"/>
          </p:cNvSpPr>
          <p:nvPr>
            <p:ph idx="4294967295"/>
          </p:nvPr>
        </p:nvSpPr>
        <p:spPr>
          <a:xfrm>
            <a:off x="631767" y="1700213"/>
            <a:ext cx="7058025" cy="576262"/>
          </a:xfrm>
        </p:spPr>
        <p:txBody>
          <a:bodyPr/>
          <a:lstStyle/>
          <a:p>
            <a:pPr lvl="0"/>
            <a:r>
              <a:rPr lang="en-GB" dirty="0"/>
              <a:t>Find all the edge pieces</a:t>
            </a:r>
          </a:p>
        </p:txBody>
      </p:sp>
      <p:pic>
        <p:nvPicPr>
          <p:cNvPr id="4" name="Content Placeholder 6"/>
          <p:cNvPicPr>
            <a:picLocks noGrp="1" noChangeAspect="1"/>
          </p:cNvPicPr>
          <p:nvPr>
            <p:ph type="pic" idx="4294967295"/>
          </p:nvPr>
        </p:nvPicPr>
        <p:blipFill>
          <a:blip r:embed="rId3"/>
          <a:stretch>
            <a:fillRect/>
          </a:stretch>
        </p:blipFill>
        <p:spPr>
          <a:xfrm>
            <a:off x="2352675" y="2373313"/>
            <a:ext cx="4672013" cy="3508375"/>
          </a:xfrm>
        </p:spPr>
      </p:pic>
    </p:spTree>
    <p:extLst>
      <p:ext uri="{BB962C8B-B14F-4D97-AF65-F5344CB8AC3E}">
        <p14:creationId xmlns:p14="http://schemas.microsoft.com/office/powerpoint/2010/main" val="157481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choolTemp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es and Features" id="{0D8996F2-D2E3-461B-8A7C-4900D1A623CD}" vid="{3CBA1DD9-B604-4143-9986-6DA7C9F66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schoolTempl</Template>
  <TotalTime>0</TotalTime>
  <Words>609</Words>
  <Application>Microsoft Office PowerPoint</Application>
  <PresentationFormat>On-screen Show (4:3)</PresentationFormat>
  <Paragraphs>103</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Verdana</vt:lpstr>
      <vt:lpstr>schoolTempl</vt:lpstr>
      <vt:lpstr>Computational thinking</vt:lpstr>
      <vt:lpstr>A1 Computational thinking skills Decomposition – assessment criteria</vt:lpstr>
      <vt:lpstr>Video </vt:lpstr>
      <vt:lpstr>Computational Thinking </vt:lpstr>
      <vt:lpstr>Cup of tea</vt:lpstr>
      <vt:lpstr>Bigger problem – calculating net pay per month </vt:lpstr>
      <vt:lpstr>Decomposition</vt:lpstr>
      <vt:lpstr>The Jigsaw Puzzle</vt:lpstr>
      <vt:lpstr>Step 1</vt:lpstr>
      <vt:lpstr>Step 2</vt:lpstr>
      <vt:lpstr>Step 3</vt:lpstr>
      <vt:lpstr>Step 4</vt:lpstr>
      <vt:lpstr>Step 5</vt:lpstr>
      <vt:lpstr>Decomposition Steps  </vt:lpstr>
      <vt:lpstr>Decomposition Steps </vt:lpstr>
      <vt:lpstr>Activity 1 </vt:lpstr>
      <vt:lpstr>London Underground</vt:lpstr>
      <vt:lpstr>Notting Hill Gate to Green Park</vt:lpstr>
      <vt:lpstr>Activity 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2018-07-04T13:01:36Z</dcterms:created>
  <dcterms:modified xsi:type="dcterms:W3CDTF">2018-08-28T09:25:16Z</dcterms:modified>
</cp:coreProperties>
</file>