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6" r:id="rId2"/>
    <p:sldId id="275" r:id="rId3"/>
    <p:sldId id="276" r:id="rId4"/>
    <p:sldId id="259" r:id="rId5"/>
    <p:sldId id="274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2100C-C26A-45B9-B50B-CD55C75E71FD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095B7-503A-411C-A1D2-85681CBEC3A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3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GB" dirty="0" smtClean="0"/>
              <a:t>You may first let them do the game on https://studio.code.org/hoc/1</a:t>
            </a:r>
          </a:p>
          <a:p>
            <a:endParaRPr lang="en-GB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933E74-A4FD-415F-9F97-60C6B368F941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04DA7B-E4E1-444D-8CDF-9B1AD99CD339}" type="slidenum">
              <a:t>4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744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9B81941-0346-4CF9-A838-2C1F1897B609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2DFC1B-0446-4D08-829E-5799C281E900}" type="slidenum">
              <a:t>6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4064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rgbClr val="AC142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447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234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80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905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027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778933" y="1702800"/>
            <a:ext cx="0" cy="2114598"/>
          </a:xfrm>
          <a:prstGeom prst="line">
            <a:avLst/>
          </a:prstGeom>
          <a:ln w="28575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964800" y="1702800"/>
            <a:ext cx="10481733" cy="4918133"/>
          </a:xfrm>
          <a:prstGeom prst="rect">
            <a:avLst/>
          </a:prstGeom>
        </p:spPr>
        <p:txBody>
          <a:bodyPr vert="horz" lIns="0" tIns="0" rIns="0" bIns="0"/>
          <a:lstStyle>
            <a:lvl1pPr marL="271463" indent="-271463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  <a:buFont typeface="Arial"/>
              <a:buChar char="•"/>
              <a:defRPr sz="2500">
                <a:solidFill>
                  <a:schemeClr val="bg1"/>
                </a:solidFill>
                <a:latin typeface="Arial"/>
                <a:cs typeface="Arial"/>
              </a:defRPr>
            </a:lvl1pPr>
            <a:lvl2pPr marL="0" indent="0">
              <a:lnSpc>
                <a:spcPts val="2000"/>
              </a:lnSpc>
              <a:buNone/>
              <a:defRPr sz="2000">
                <a:solidFill>
                  <a:srgbClr val="9D9FA2"/>
                </a:solidFill>
                <a:latin typeface="Arial"/>
                <a:cs typeface="Arial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965707" y="906233"/>
            <a:ext cx="10421960" cy="670772"/>
          </a:xfrm>
          <a:prstGeom prst="rect">
            <a:avLst/>
          </a:prstGeom>
        </p:spPr>
        <p:txBody>
          <a:bodyPr lIns="0">
            <a:noAutofit/>
          </a:bodyPr>
          <a:lstStyle>
            <a:lvl1pPr marL="0" indent="0">
              <a:lnSpc>
                <a:spcPts val="3900"/>
              </a:lnSpc>
              <a:spcBef>
                <a:spcPts val="0"/>
              </a:spcBef>
              <a:spcAft>
                <a:spcPts val="1500"/>
              </a:spcAft>
              <a:buNone/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-457200">
              <a:lnSpc>
                <a:spcPts val="2500"/>
              </a:lnSpc>
              <a:spcBef>
                <a:spcPts val="0"/>
              </a:spcBef>
              <a:spcAft>
                <a:spcPts val="1000"/>
              </a:spcAft>
              <a:buNone/>
              <a:defRPr sz="4000" b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2pPr>
            <a:lvl3pPr marL="0" indent="0">
              <a:lnSpc>
                <a:spcPts val="3600"/>
              </a:lnSpc>
              <a:spcBef>
                <a:spcPts val="0"/>
              </a:spcBef>
              <a:buNone/>
              <a:defRPr sz="30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8543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6002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2276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0135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8600" y="1825625"/>
            <a:ext cx="7315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38201" y="1966368"/>
            <a:ext cx="2859617" cy="4259808"/>
          </a:xfrm>
        </p:spPr>
        <p:txBody>
          <a:bodyPr>
            <a:normAutofit/>
          </a:bodyPr>
          <a:lstStyle>
            <a:lvl1pPr marL="0" indent="0">
              <a:buNone/>
              <a:defRPr sz="2000" i="0" u="none"/>
            </a:lvl1pPr>
          </a:lstStyle>
          <a:p>
            <a:pPr lvl="0"/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 rot="16200000">
            <a:off x="-1306648" y="3572607"/>
            <a:ext cx="367414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 defTabSz="457200"/>
            <a:r>
              <a:rPr lang="en-US" sz="2400" b="1" dirty="0">
                <a:ln/>
                <a:solidFill>
                  <a:srgbClr val="B64926"/>
                </a:solidFill>
              </a:rPr>
              <a:t>Glossary</a:t>
            </a:r>
            <a:endParaRPr lang="en-US" sz="2400" b="1" dirty="0">
              <a:ln/>
              <a:solidFill>
                <a:srgbClr val="B649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1192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130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35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80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420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10" name="Rounded Rectangle 9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1268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43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3035" y="5832302"/>
            <a:ext cx="2469931" cy="889175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9339" y="89447"/>
            <a:ext cx="12013324" cy="6632028"/>
          </a:xfrm>
          <a:prstGeom prst="roundRect">
            <a:avLst/>
          </a:prstGeom>
          <a:noFill/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457200"/>
            <a:endParaRPr lang="en-GB" sz="13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31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EB06DAE-0DD8-4FE1-94F2-70CF87F6041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28/08/2018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A6A524A-F806-4520-8C70-CDD557232E0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07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dndxMg6L7s&amp;index=2&amp;list=PLcvEcrsF_9zLzxML51z6gkmkBcUZy7eCo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A1 Pattern recognition 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5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A1 Computational Thinking Skills – Pattern recognition – assessment content 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identifying </a:t>
            </a:r>
            <a:r>
              <a:rPr lang="en-GB" dirty="0"/>
              <a:t>common elements or features in problems or </a:t>
            </a:r>
            <a:r>
              <a:rPr lang="en-GB" dirty="0" smtClean="0"/>
              <a:t>systems</a:t>
            </a:r>
          </a:p>
          <a:p>
            <a:r>
              <a:rPr lang="en-GB" dirty="0" smtClean="0"/>
              <a:t>identifying </a:t>
            </a:r>
            <a:r>
              <a:rPr lang="en-GB" dirty="0"/>
              <a:t>and interpreting common differences between processes or </a:t>
            </a:r>
            <a:r>
              <a:rPr lang="en-GB" dirty="0" smtClean="0"/>
              <a:t>problems</a:t>
            </a:r>
          </a:p>
          <a:p>
            <a:r>
              <a:rPr lang="en-GB" dirty="0" smtClean="0"/>
              <a:t>identifying </a:t>
            </a:r>
            <a:r>
              <a:rPr lang="en-GB" dirty="0"/>
              <a:t>individual elements within </a:t>
            </a:r>
            <a:r>
              <a:rPr lang="en-GB" dirty="0" smtClean="0"/>
              <a:t>problems</a:t>
            </a:r>
          </a:p>
          <a:p>
            <a:r>
              <a:rPr lang="en-GB" dirty="0" smtClean="0"/>
              <a:t>describing </a:t>
            </a:r>
            <a:r>
              <a:rPr lang="en-GB" dirty="0"/>
              <a:t>patterns that have been identified o making predictions based on identified patterns.</a:t>
            </a:r>
          </a:p>
        </p:txBody>
      </p:sp>
    </p:spTree>
    <p:extLst>
      <p:ext uri="{BB962C8B-B14F-4D97-AF65-F5344CB8AC3E}">
        <p14:creationId xmlns:p14="http://schemas.microsoft.com/office/powerpoint/2010/main" val="416018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like a computer scientist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www.youtube.com/watch?v=zdndxMg6L7s&amp;index=2&amp;list=PLcvEcrsF_9zLzxML51z6gkmkBcUZy7eCo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746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 smtClean="0"/>
              <a:t>Pattern – </a:t>
            </a:r>
            <a:r>
              <a:rPr lang="en-GB" dirty="0" smtClean="0"/>
              <a:t>repetition </a:t>
            </a:r>
            <a:endParaRPr lang="en-GB" dirty="0"/>
          </a:p>
        </p:txBody>
      </p:sp>
      <p:pic>
        <p:nvPicPr>
          <p:cNvPr id="4" name="Content Placeholder 1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99080" y="1479550"/>
            <a:ext cx="5633123" cy="2919304"/>
          </a:xfrm>
        </p:spPr>
      </p:pic>
      <p:sp>
        <p:nvSpPr>
          <p:cNvPr id="3" name="Content Placeholder 11"/>
          <p:cNvSpPr txBox="1">
            <a:spLocks noGrp="1"/>
          </p:cNvSpPr>
          <p:nvPr>
            <p:ph type="body" idx="4294967295"/>
          </p:nvPr>
        </p:nvSpPr>
        <p:spPr>
          <a:xfrm>
            <a:off x="0" y="1479550"/>
            <a:ext cx="3830638" cy="4330700"/>
          </a:xfrm>
        </p:spPr>
        <p:txBody>
          <a:bodyPr anchor="t">
            <a:normAutofit lnSpcReduction="10000"/>
          </a:bodyPr>
          <a:lstStyle/>
          <a:p>
            <a:pPr marL="342900" indent="-274320">
              <a:buChar char=""/>
            </a:pPr>
            <a:r>
              <a:rPr lang="en-GB" b="0" dirty="0">
                <a:solidFill>
                  <a:srgbClr val="3E3D2D"/>
                </a:solidFill>
              </a:rPr>
              <a:t>Repetition allow for a portion of an algorithm or computer program to be done any number of times</a:t>
            </a:r>
          </a:p>
          <a:p>
            <a:pPr marL="342900" indent="-274320">
              <a:buChar char=""/>
            </a:pPr>
            <a:endParaRPr lang="en-GB" b="0" dirty="0">
              <a:solidFill>
                <a:srgbClr val="3E3D2D"/>
              </a:solidFill>
            </a:endParaRPr>
          </a:p>
          <a:p>
            <a:pPr marL="342900" indent="-274320">
              <a:buChar char=""/>
            </a:pPr>
            <a:r>
              <a:rPr lang="en-GB" b="0" dirty="0">
                <a:solidFill>
                  <a:srgbClr val="3E3D2D"/>
                </a:solidFill>
              </a:rPr>
              <a:t>An occurrence of repetition is usually known as a loop</a:t>
            </a:r>
          </a:p>
        </p:txBody>
      </p:sp>
      <p:pic>
        <p:nvPicPr>
          <p:cNvPr id="5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845" y="4480251"/>
            <a:ext cx="3680310" cy="177092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403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339742" flipH="1">
            <a:off x="7241397" y="1932934"/>
            <a:ext cx="5038738" cy="311394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 recognition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7724887" cy="4351338"/>
          </a:xfrm>
        </p:spPr>
        <p:txBody>
          <a:bodyPr>
            <a:normAutofit/>
          </a:bodyPr>
          <a:lstStyle/>
          <a:p>
            <a:r>
              <a:rPr lang="en-GB" dirty="0"/>
              <a:t>This involves removing details until the problem reduces to one which has already been solved</a:t>
            </a:r>
          </a:p>
          <a:p>
            <a:r>
              <a:rPr lang="en-GB" dirty="0"/>
              <a:t>What do maps of a town, of the ocean floor, of a country, have in common?</a:t>
            </a:r>
          </a:p>
          <a:p>
            <a:r>
              <a:rPr lang="en-GB" dirty="0"/>
              <a:t>What do fingerprint recognition, iris scanning, footprint scanning, text recognition, number plate recognition, have in common? </a:t>
            </a:r>
          </a:p>
        </p:txBody>
      </p:sp>
    </p:spTree>
    <p:extLst>
      <p:ext uri="{BB962C8B-B14F-4D97-AF65-F5344CB8AC3E}">
        <p14:creationId xmlns:p14="http://schemas.microsoft.com/office/powerpoint/2010/main" val="2345904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Pattern recognition</a:t>
            </a:r>
            <a:endParaRPr lang="en-GB" dirty="0"/>
          </a:p>
        </p:txBody>
      </p:sp>
      <p:sp>
        <p:nvSpPr>
          <p:cNvPr id="2" name="Content Placeholder 2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/>
              <a:t>We often find patterns among the smaller problems we create. The patterns are similarities or characteristics that some of the problems share</a:t>
            </a:r>
            <a:r>
              <a:rPr lang="en-GB" dirty="0" smtClean="0"/>
              <a:t>.</a:t>
            </a:r>
          </a:p>
          <a:p>
            <a:pPr lvl="0"/>
            <a:endParaRPr lang="en-GB" dirty="0" smtClean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4011" y="3584142"/>
            <a:ext cx="4359357" cy="1509008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873" y="4523313"/>
            <a:ext cx="1298448" cy="140817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7" name="TextBox 11"/>
          <p:cNvSpPr txBox="1"/>
          <p:nvPr/>
        </p:nvSpPr>
        <p:spPr>
          <a:xfrm>
            <a:off x="7283368" y="3662575"/>
            <a:ext cx="1992852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b="1" dirty="0">
                <a:solidFill>
                  <a:srgbClr val="000000"/>
                </a:solidFill>
                <a:latin typeface="Century Gothic"/>
              </a:rPr>
              <a:t>Objects</a:t>
            </a:r>
            <a:r>
              <a:rPr lang="en-GB" dirty="0">
                <a:solidFill>
                  <a:srgbClr val="000000"/>
                </a:solidFill>
                <a:latin typeface="Century Gothic"/>
              </a:rPr>
              <a:t> have….</a:t>
            </a:r>
          </a:p>
        </p:txBody>
      </p:sp>
      <p:grpSp>
        <p:nvGrpSpPr>
          <p:cNvPr id="8" name="Group 14"/>
          <p:cNvGrpSpPr/>
          <p:nvPr/>
        </p:nvGrpSpPr>
        <p:grpSpPr>
          <a:xfrm>
            <a:off x="9491468" y="3982780"/>
            <a:ext cx="2082873" cy="1164754"/>
            <a:chOff x="5749775" y="4771183"/>
            <a:chExt cx="2082873" cy="1164754"/>
          </a:xfrm>
        </p:grpSpPr>
        <p:sp>
          <p:nvSpPr>
            <p:cNvPr id="9" name="TextBox 8"/>
            <p:cNvSpPr txBox="1"/>
            <p:nvPr/>
          </p:nvSpPr>
          <p:spPr>
            <a:xfrm rot="21345279">
              <a:off x="5749775" y="4771183"/>
              <a:ext cx="1245851" cy="369335"/>
            </a:xfrm>
            <a:prstGeom prst="rect">
              <a:avLst/>
            </a:prstGeom>
            <a:gradFill>
              <a:gsLst>
                <a:gs pos="0">
                  <a:srgbClr val="FF6700"/>
                </a:gs>
                <a:gs pos="100000">
                  <a:srgbClr val="DE4D00"/>
                </a:gs>
              </a:gsLst>
              <a:lin ang="5400000"/>
            </a:gradFill>
            <a:ln cap="flat">
              <a:noFill/>
            </a:ln>
            <a:effectLst>
              <a:outerShdw dist="50804" dir="5400000" algn="tl">
                <a:srgbClr val="000000">
                  <a:alpha val="34000"/>
                </a:srgbClr>
              </a:outerShdw>
            </a:effectLst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dirty="0">
                  <a:solidFill>
                    <a:srgbClr val="FFFFFF"/>
                  </a:solidFill>
                  <a:latin typeface="Century Gothic"/>
                </a:rPr>
                <a:t>Attributes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 rot="501223">
              <a:off x="6549928" y="5566602"/>
              <a:ext cx="1282720" cy="369335"/>
            </a:xfrm>
            <a:prstGeom prst="rect">
              <a:avLst/>
            </a:prstGeom>
            <a:gradFill>
              <a:gsLst>
                <a:gs pos="0">
                  <a:srgbClr val="FF6700"/>
                </a:gs>
                <a:gs pos="100000">
                  <a:srgbClr val="DE4D00"/>
                </a:gs>
              </a:gsLst>
              <a:lin ang="5400000"/>
            </a:gradFill>
            <a:ln cap="flat">
              <a:noFill/>
            </a:ln>
            <a:effectLst>
              <a:outerShdw dist="50804" dir="5400000" algn="tl">
                <a:srgbClr val="000000">
                  <a:alpha val="34000"/>
                </a:srgbClr>
              </a:outerShdw>
            </a:effectLst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dirty="0">
                  <a:solidFill>
                    <a:srgbClr val="FFFFFF"/>
                  </a:solidFill>
                  <a:latin typeface="Century Gothic"/>
                </a:rPr>
                <a:t>Properties</a:t>
              </a:r>
            </a:p>
          </p:txBody>
        </p:sp>
        <p:sp>
          <p:nvSpPr>
            <p:cNvPr id="11" name="TextBox 12"/>
            <p:cNvSpPr txBox="1"/>
            <p:nvPr/>
          </p:nvSpPr>
          <p:spPr>
            <a:xfrm>
              <a:off x="6538462" y="5127049"/>
              <a:ext cx="699232" cy="369335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none" lIns="91440" tIns="45720" rIns="91440" bIns="45720" anchor="t" anchorCtr="0" compatLnSpc="1">
              <a:spAutoFit/>
            </a:bodyPr>
            <a:lstStyle/>
            <a:p>
              <a:pPr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dirty="0">
                  <a:solidFill>
                    <a:srgbClr val="000000"/>
                  </a:solidFill>
                  <a:latin typeface="Century Gothic"/>
                </a:rPr>
                <a:t>or….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472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schoolTempl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ustom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ses and Features" id="{0D8996F2-D2E3-461B-8A7C-4900D1A623CD}" vid="{3CBA1DD9-B604-4143-9986-6DA7C9F661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197</Words>
  <Application>Microsoft Office PowerPoint</Application>
  <PresentationFormat>Widescreen</PresentationFormat>
  <Paragraphs>27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Verdana</vt:lpstr>
      <vt:lpstr>schoolTempl</vt:lpstr>
      <vt:lpstr>A1 Pattern recognition </vt:lpstr>
      <vt:lpstr>A1 Computational Thinking Skills – Pattern recognition – assessment content </vt:lpstr>
      <vt:lpstr>Thinking like a computer scientist </vt:lpstr>
      <vt:lpstr>Pattern – repetition </vt:lpstr>
      <vt:lpstr>Pattern recognition </vt:lpstr>
      <vt:lpstr>Pattern recognition</vt:lpstr>
    </vt:vector>
  </TitlesOfParts>
  <Company>NPTC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Wojtowicz, Alicja</dc:creator>
  <cp:lastModifiedBy>Wojtowicz, Alicja</cp:lastModifiedBy>
  <cp:revision>6</cp:revision>
  <dcterms:created xsi:type="dcterms:W3CDTF">2018-08-28T09:08:54Z</dcterms:created>
  <dcterms:modified xsi:type="dcterms:W3CDTF">2018-08-28T13:09:06Z</dcterms:modified>
</cp:coreProperties>
</file>