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1C2BA-1964-48BD-AE55-BA38F6074B28}" type="datetimeFigureOut">
              <a:rPr lang="en-GB" smtClean="0"/>
              <a:t>28/08/2018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C936E-EAEA-43DF-A176-6363A27EAE3A}" type="slidenum">
              <a:rPr lang="en-GB" smtClean="0"/>
              <a:t>‹#›</a:t>
            </a:fld>
            <a:endParaRPr lang="en-GB"/>
          </a:p>
        </p:txBody>
      </p:sp>
    </p:spTree>
    <p:extLst>
      <p:ext uri="{BB962C8B-B14F-4D97-AF65-F5344CB8AC3E}">
        <p14:creationId xmlns:p14="http://schemas.microsoft.com/office/powerpoint/2010/main" val="82920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3F25455-9DCD-49FA-9B9A-707DF18945AC}" type="slidenum">
              <a:rPr kern="0">
                <a:solidFill>
                  <a:srgbClr val="000000"/>
                </a:solidFill>
              </a:rPr>
              <a:pPr algn="r">
                <a:defRPr sz="1800" b="0" i="0" u="none" strike="noStrike" kern="0" cap="none" spc="0" baseline="0">
                  <a:solidFill>
                    <a:srgbClr val="000000"/>
                  </a:solidFill>
                  <a:uFillTx/>
                </a:defRPr>
              </a:pPr>
              <a:t>2</a:t>
            </a:fld>
            <a:endParaRPr lang="en-GB" sz="1200">
              <a:solidFill>
                <a:srgbClr val="000000"/>
              </a:solidFill>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1FA830CB-3AA4-4891-B026-F57087771D20}" type="slidenum">
              <a:rPr kern="0">
                <a:solidFill>
                  <a:srgbClr val="000000"/>
                </a:solidFill>
              </a:rPr>
              <a:pPr algn="r">
                <a:defRPr sz="1800" b="0" i="0" u="none" strike="noStrike" kern="0" cap="none" spc="0" baseline="0">
                  <a:solidFill>
                    <a:srgbClr val="000000"/>
                  </a:solidFill>
                  <a:uFillTx/>
                </a:defRPr>
              </a:pPr>
              <a:t>2</a:t>
            </a:fld>
            <a:endParaRPr lang="en-US" sz="1200">
              <a:solidFill>
                <a:srgbClr val="000000"/>
              </a:solidFill>
            </a:endParaRPr>
          </a:p>
        </p:txBody>
      </p:sp>
    </p:spTree>
    <p:extLst>
      <p:ext uri="{BB962C8B-B14F-4D97-AF65-F5344CB8AC3E}">
        <p14:creationId xmlns:p14="http://schemas.microsoft.com/office/powerpoint/2010/main" val="423228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A550DE5-6C7A-4AD1-A6E9-CBB47DFF23D8}" type="slidenum">
              <a:rPr kern="0">
                <a:solidFill>
                  <a:srgbClr val="000000"/>
                </a:solidFill>
              </a:rPr>
              <a:pPr algn="r">
                <a:defRPr sz="1800" b="0" i="0" u="none" strike="noStrike" kern="0" cap="none" spc="0" baseline="0">
                  <a:solidFill>
                    <a:srgbClr val="000000"/>
                  </a:solidFill>
                  <a:uFillTx/>
                </a:defRPr>
              </a:pPr>
              <a:t>3</a:t>
            </a:fld>
            <a:endParaRPr lang="en-GB" sz="1200">
              <a:solidFill>
                <a:srgbClr val="000000"/>
              </a:solidFill>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73E23301-BDDC-452F-8730-65198584B63E}" type="slidenum">
              <a:rPr kern="0">
                <a:solidFill>
                  <a:srgbClr val="000000"/>
                </a:solidFill>
              </a:rPr>
              <a:pPr algn="r">
                <a:defRPr sz="1800" b="0" i="0" u="none" strike="noStrike" kern="0" cap="none" spc="0" baseline="0">
                  <a:solidFill>
                    <a:srgbClr val="000000"/>
                  </a:solidFill>
                  <a:uFillTx/>
                </a:defRPr>
              </a:pPr>
              <a:t>3</a:t>
            </a:fld>
            <a:endParaRPr lang="en-US" sz="1200">
              <a:solidFill>
                <a:srgbClr val="000000"/>
              </a:solidFill>
            </a:endParaRPr>
          </a:p>
        </p:txBody>
      </p:sp>
    </p:spTree>
    <p:extLst>
      <p:ext uri="{BB962C8B-B14F-4D97-AF65-F5344CB8AC3E}">
        <p14:creationId xmlns:p14="http://schemas.microsoft.com/office/powerpoint/2010/main" val="140501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2192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What are relevant factors in determining how many tills – for example, average number of items, average speed of cashier, acceptable waiting time (an issue of understanding human behaviour), average number of problems that need a supervisor to be summoned, etc. </a:t>
            </a:r>
          </a:p>
          <a:p>
            <a:r>
              <a:rPr lang="en-GB" sz="1200" b="1" u="sng" kern="1200" dirty="0" smtClean="0">
                <a:solidFill>
                  <a:schemeClr val="tx1"/>
                </a:solidFill>
                <a:effectLst/>
                <a:latin typeface="+mn-lt"/>
                <a:ea typeface="+mn-ea"/>
                <a:cs typeface="+mn-cs"/>
              </a:rPr>
              <a:t>Irrelevant details are:</a:t>
            </a:r>
          </a:p>
          <a:p>
            <a:pPr lvl="0"/>
            <a:r>
              <a:rPr lang="en-GB" sz="1200" kern="1200" dirty="0" smtClean="0">
                <a:solidFill>
                  <a:schemeClr val="tx1"/>
                </a:solidFill>
                <a:effectLst/>
                <a:latin typeface="+mn-lt"/>
                <a:ea typeface="+mn-ea"/>
                <a:cs typeface="+mn-cs"/>
              </a:rPr>
              <a:t>all personal details about the shopper</a:t>
            </a:r>
          </a:p>
          <a:p>
            <a:pPr lvl="0"/>
            <a:r>
              <a:rPr lang="en-GB" sz="1200" kern="1200" dirty="0" smtClean="0">
                <a:solidFill>
                  <a:schemeClr val="tx1"/>
                </a:solidFill>
                <a:effectLst/>
                <a:latin typeface="+mn-lt"/>
                <a:ea typeface="+mn-ea"/>
                <a:cs typeface="+mn-cs"/>
              </a:rPr>
              <a:t>Whether they are a regular customer, how often they shop, what they buy, etc.</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Think about how the data for the model will be gathered. Probably by a combination of numerical data on how many transactions are put through the till in each hour, and the average number and value of the transactions, and having someone observe what goes on at certain tills for several hours over a period of time.</a:t>
            </a:r>
          </a:p>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9350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Abstraction is an important tool in problem-solving</a:t>
            </a:r>
          </a:p>
          <a:p>
            <a:r>
              <a:rPr lang="en-GB" sz="2400" dirty="0" smtClean="0"/>
              <a:t>All the details that do not contribute to the essential characteristics of the problem are omitted</a:t>
            </a:r>
          </a:p>
          <a:p>
            <a:r>
              <a:rPr lang="en-GB" sz="2400" dirty="0" smtClean="0"/>
              <a:t>The </a:t>
            </a:r>
            <a:r>
              <a:rPr lang="en-GB" sz="2400" dirty="0" smtClean="0">
                <a:solidFill>
                  <a:srgbClr val="AEAD7E"/>
                </a:solidFill>
              </a:rPr>
              <a:t>London Underground map </a:t>
            </a:r>
            <a:r>
              <a:rPr lang="en-GB" sz="2400" dirty="0" smtClean="0"/>
              <a:t>is a good example of information hiding</a:t>
            </a:r>
          </a:p>
          <a:p>
            <a:pPr lvl="1"/>
            <a:r>
              <a:rPr lang="en-GB" sz="2400" dirty="0" smtClean="0"/>
              <a:t>Can you think of others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43570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you solve the puzzle? </a:t>
            </a:r>
          </a:p>
          <a:p>
            <a:endParaRPr lang="en-GB" dirty="0" smtClean="0"/>
          </a:p>
          <a:p>
            <a:r>
              <a:rPr lang="en-GB" dirty="0" smtClean="0"/>
              <a:t>If students are stuck, give them a hint “petals around the rose” , ask: what elements</a:t>
            </a:r>
            <a:r>
              <a:rPr lang="en-GB" baseline="0" dirty="0" smtClean="0"/>
              <a:t> have you removed? </a:t>
            </a:r>
          </a:p>
          <a:p>
            <a:r>
              <a:rPr lang="en-GB" baseline="0" dirty="0" smtClean="0"/>
              <a:t>Do you look at the dices or the dots on the dice itself?  </a:t>
            </a:r>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68334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rgbClr val="AC142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7" name="Rounded Rectangle 6"/>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1787443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8" name="Rounded Rectangle 7"/>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35235961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8" name="Rounded Rectangle 7"/>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34539280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7" name="Rounded Rectangle 6"/>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328545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7" name="Rounded Rectangle 6"/>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415978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778933" y="1702800"/>
            <a:ext cx="0" cy="211459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964800" y="1702800"/>
            <a:ext cx="10481733"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965707" y="906233"/>
            <a:ext cx="1042196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771641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555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931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342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038600" y="1825625"/>
            <a:ext cx="7315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7" name="Rounded Rectangle 6"/>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
        <p:nvSpPr>
          <p:cNvPr id="10" name="Text Placeholder 9"/>
          <p:cNvSpPr>
            <a:spLocks noGrp="1"/>
          </p:cNvSpPr>
          <p:nvPr>
            <p:ph type="body" sz="quarter" idx="13"/>
          </p:nvPr>
        </p:nvSpPr>
        <p:spPr>
          <a:xfrm>
            <a:off x="838201" y="1966368"/>
            <a:ext cx="2859617" cy="4259808"/>
          </a:xfrm>
        </p:spPr>
        <p:txBody>
          <a:bodyPr>
            <a:normAutofit/>
          </a:bodyPr>
          <a:lstStyle>
            <a:lvl1pPr marL="0" indent="0">
              <a:buNone/>
              <a:defRPr sz="2000" i="0" u="none"/>
            </a:lvl1pPr>
          </a:lstStyle>
          <a:p>
            <a:pPr lvl="0"/>
            <a:endParaRPr lang="en-GB" dirty="0"/>
          </a:p>
        </p:txBody>
      </p:sp>
      <p:sp>
        <p:nvSpPr>
          <p:cNvPr id="11" name="Rectangle 10"/>
          <p:cNvSpPr/>
          <p:nvPr userDrawn="1"/>
        </p:nvSpPr>
        <p:spPr>
          <a:xfrm rot="16200000">
            <a:off x="-1306648" y="3572607"/>
            <a:ext cx="3674144"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457200"/>
            <a:r>
              <a:rPr lang="en-US" sz="2400" b="1" dirty="0">
                <a:ln/>
                <a:solidFill>
                  <a:srgbClr val="B64926"/>
                </a:solidFill>
              </a:rPr>
              <a:t>Glossary</a:t>
            </a:r>
            <a:endParaRPr lang="en-US" sz="2400" b="1" dirty="0">
              <a:ln/>
              <a:solidFill>
                <a:srgbClr val="B64926"/>
              </a:solidFill>
            </a:endParaRPr>
          </a:p>
        </p:txBody>
      </p:sp>
    </p:spTree>
    <p:extLst>
      <p:ext uri="{BB962C8B-B14F-4D97-AF65-F5344CB8AC3E}">
        <p14:creationId xmlns:p14="http://schemas.microsoft.com/office/powerpoint/2010/main" val="150405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838200" y="1825625"/>
            <a:ext cx="10515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7" name="Rounded Rectangle 6"/>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3582566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042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7" name="Rounded Rectangle 6"/>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90963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9" name="Rounded Rectangle 8"/>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49845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10" name="Rounded Rectangle 9"/>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4140203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6" name="Rounded Rectangle 5"/>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939092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06DAE-0DD8-4FE1-94F2-70CF87F60417}" type="datetimeFigureOut">
              <a:rPr lang="en-GB" smtClean="0">
                <a:solidFill>
                  <a:prstClr val="black">
                    <a:tint val="75000"/>
                  </a:prstClr>
                </a:solidFill>
              </a:rPr>
              <a:pPr/>
              <a:t>28/08/2018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A6A524A-F806-4520-8C70-CDD557232E0F}"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035" y="5832302"/>
            <a:ext cx="2469931" cy="889175"/>
          </a:xfrm>
          <a:prstGeom prst="rect">
            <a:avLst/>
          </a:prstGeom>
        </p:spPr>
      </p:pic>
      <p:sp>
        <p:nvSpPr>
          <p:cNvPr id="5" name="Rounded Rectangle 4"/>
          <p:cNvSpPr/>
          <p:nvPr/>
        </p:nvSpPr>
        <p:spPr>
          <a:xfrm>
            <a:off x="89339" y="89447"/>
            <a:ext cx="12013324"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GB" sz="1350">
              <a:solidFill>
                <a:prstClr val="black"/>
              </a:solidFill>
            </a:endParaRPr>
          </a:p>
        </p:txBody>
      </p:sp>
    </p:spTree>
    <p:extLst>
      <p:ext uri="{BB962C8B-B14F-4D97-AF65-F5344CB8AC3E}">
        <p14:creationId xmlns:p14="http://schemas.microsoft.com/office/powerpoint/2010/main" val="13116518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4EB06DAE-0DD8-4FE1-94F2-70CF87F60417}" type="datetimeFigureOut">
              <a:rPr lang="en-GB" smtClean="0">
                <a:solidFill>
                  <a:prstClr val="black">
                    <a:tint val="75000"/>
                  </a:prstClr>
                </a:solidFill>
              </a:rPr>
              <a:pPr defTabSz="457200"/>
              <a:t>28/08/2018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A6A524A-F806-4520-8C70-CDD557232E0F}"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48020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kern="1200">
          <a:solidFill>
            <a:srgbClr val="C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A1 Computational Thinking </a:t>
            </a:r>
            <a:endParaRPr lang="en-GB" dirty="0"/>
          </a:p>
        </p:txBody>
      </p:sp>
      <p:sp>
        <p:nvSpPr>
          <p:cNvPr id="7" name="Subtitle 6"/>
          <p:cNvSpPr>
            <a:spLocks noGrp="1"/>
          </p:cNvSpPr>
          <p:nvPr>
            <p:ph type="subTitle" idx="1"/>
          </p:nvPr>
        </p:nvSpPr>
        <p:spPr/>
        <p:txBody>
          <a:bodyPr/>
          <a:lstStyle/>
          <a:p>
            <a:r>
              <a:rPr lang="en-GB" dirty="0" smtClean="0"/>
              <a:t>Patterns recognition and Abstraction </a:t>
            </a:r>
            <a:endParaRPr lang="en-GB" dirty="0"/>
          </a:p>
        </p:txBody>
      </p:sp>
    </p:spTree>
    <p:extLst>
      <p:ext uri="{BB962C8B-B14F-4D97-AF65-F5344CB8AC3E}">
        <p14:creationId xmlns:p14="http://schemas.microsoft.com/office/powerpoint/2010/main" val="223998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Pattern generalisation and abstraction</a:t>
            </a:r>
            <a:endParaRPr lang="en-GB" dirty="0"/>
          </a:p>
        </p:txBody>
      </p:sp>
      <p:sp>
        <p:nvSpPr>
          <p:cNvPr id="2" name="Content Placeholder 2"/>
          <p:cNvSpPr txBox="1">
            <a:spLocks noGrp="1"/>
          </p:cNvSpPr>
          <p:nvPr>
            <p:ph idx="1"/>
          </p:nvPr>
        </p:nvSpPr>
        <p:spPr/>
        <p:txBody>
          <a:bodyPr/>
          <a:lstStyle/>
          <a:p>
            <a:pPr lvl="0"/>
            <a:r>
              <a:rPr lang="en-GB" dirty="0"/>
              <a:t>Ignoring - the characteristics that we don't need in order to concentrate on those that we do.</a:t>
            </a:r>
          </a:p>
        </p:txBody>
      </p:sp>
      <p:sp>
        <p:nvSpPr>
          <p:cNvPr id="6" name="AutoShape 2" descr="Patterns and similarities can be found between different types of cat. All cats have tails, eyes and fur but the characteristics of each can vary from cat to cat."/>
          <p:cNvSpPr/>
          <p:nvPr/>
        </p:nvSpPr>
        <p:spPr>
          <a:xfrm>
            <a:off x="1679576" y="-144466"/>
            <a:ext cx="304796" cy="304796"/>
          </a:xfrm>
          <a:prstGeom prst="rect">
            <a:avLst/>
          </a:prstGeom>
          <a:noFill/>
          <a:ln cap="flat">
            <a:noFill/>
            <a:prstDash val="solid"/>
          </a:ln>
        </p:spPr>
        <p:txBody>
          <a:bodyPr vert="horz" wrap="square" lIns="91440" tIns="45720" rIns="91440" bIns="45720" anchor="t" anchorCtr="0" compatLnSpc="1">
            <a:noAutofit/>
          </a:bodyPr>
          <a:lstStyle/>
          <a:p>
            <a:pPr>
              <a:defRPr sz="1800" b="0" i="0" u="none" strike="noStrike" kern="0" cap="none" spc="0" baseline="0">
                <a:solidFill>
                  <a:srgbClr val="000000"/>
                </a:solidFill>
                <a:uFillTx/>
              </a:defRPr>
            </a:pPr>
            <a:endParaRPr lang="en-GB" kern="0">
              <a:solidFill>
                <a:srgbClr val="000000"/>
              </a:solidFill>
              <a:latin typeface="Century Gothic"/>
            </a:endParaRPr>
          </a:p>
        </p:txBody>
      </p:sp>
    </p:spTree>
    <p:extLst>
      <p:ext uri="{BB962C8B-B14F-4D97-AF65-F5344CB8AC3E}">
        <p14:creationId xmlns:p14="http://schemas.microsoft.com/office/powerpoint/2010/main" val="325590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2800" dirty="0"/>
              <a:t>If we have other animals that have the same characteristics, we can simplify them with an </a:t>
            </a:r>
            <a:r>
              <a:rPr lang="en-GB" sz="2800" b="1" dirty="0"/>
              <a:t>abstraction.</a:t>
            </a:r>
            <a:endParaRPr lang="en-GB" sz="2800" dirty="0"/>
          </a:p>
        </p:txBody>
      </p:sp>
      <p:sp>
        <p:nvSpPr>
          <p:cNvPr id="8" name="Content Placeholder 7"/>
          <p:cNvSpPr>
            <a:spLocks noGrp="1"/>
          </p:cNvSpPr>
          <p:nvPr>
            <p:ph idx="1"/>
          </p:nvPr>
        </p:nvSpPr>
        <p:spPr/>
        <p:txBody>
          <a:bodyPr/>
          <a:lstStyle/>
          <a:p>
            <a:endParaRPr lang="en-GB"/>
          </a:p>
        </p:txBody>
      </p:sp>
      <p:pic>
        <p:nvPicPr>
          <p:cNvPr id="3" name="Picture 2"/>
          <p:cNvPicPr>
            <a:picLocks noChangeAspect="1"/>
          </p:cNvPicPr>
          <p:nvPr/>
        </p:nvPicPr>
        <p:blipFill>
          <a:blip r:embed="rId3"/>
          <a:stretch>
            <a:fillRect/>
          </a:stretch>
        </p:blipFill>
        <p:spPr>
          <a:xfrm>
            <a:off x="2566416" y="4535424"/>
            <a:ext cx="1298448" cy="1408176"/>
          </a:xfrm>
          <a:prstGeom prst="rect">
            <a:avLst/>
          </a:prstGeom>
          <a:noFill/>
          <a:ln cap="flat">
            <a:noFill/>
          </a:ln>
        </p:spPr>
      </p:pic>
      <p:pic>
        <p:nvPicPr>
          <p:cNvPr id="4" name="Picture 3"/>
          <p:cNvPicPr>
            <a:picLocks noChangeAspect="1"/>
          </p:cNvPicPr>
          <p:nvPr/>
        </p:nvPicPr>
        <p:blipFill>
          <a:blip r:embed="rId4"/>
          <a:stretch>
            <a:fillRect/>
          </a:stretch>
        </p:blipFill>
        <p:spPr>
          <a:xfrm>
            <a:off x="4291588" y="4547612"/>
            <a:ext cx="1304547" cy="1408176"/>
          </a:xfrm>
          <a:prstGeom prst="rect">
            <a:avLst/>
          </a:prstGeom>
          <a:noFill/>
          <a:ln cap="flat">
            <a:noFill/>
          </a:ln>
        </p:spPr>
      </p:pic>
      <p:pic>
        <p:nvPicPr>
          <p:cNvPr id="5" name="Picture 4"/>
          <p:cNvPicPr>
            <a:picLocks noChangeAspect="1"/>
          </p:cNvPicPr>
          <p:nvPr/>
        </p:nvPicPr>
        <p:blipFill>
          <a:blip r:embed="rId5"/>
          <a:stretch>
            <a:fillRect/>
          </a:stretch>
        </p:blipFill>
        <p:spPr>
          <a:xfrm>
            <a:off x="7748020" y="2663948"/>
            <a:ext cx="1304547" cy="1408176"/>
          </a:xfrm>
          <a:prstGeom prst="rect">
            <a:avLst/>
          </a:prstGeom>
          <a:noFill/>
          <a:ln cap="flat">
            <a:noFill/>
          </a:ln>
        </p:spPr>
      </p:pic>
      <p:pic>
        <p:nvPicPr>
          <p:cNvPr id="6" name="Picture 5"/>
          <p:cNvPicPr>
            <a:picLocks noChangeAspect="1"/>
          </p:cNvPicPr>
          <p:nvPr/>
        </p:nvPicPr>
        <p:blipFill>
          <a:blip r:embed="rId6"/>
          <a:stretch>
            <a:fillRect/>
          </a:stretch>
        </p:blipFill>
        <p:spPr>
          <a:xfrm>
            <a:off x="3215676" y="2204865"/>
            <a:ext cx="4193630" cy="2261274"/>
          </a:xfrm>
          <a:prstGeom prst="rect">
            <a:avLst/>
          </a:prstGeom>
          <a:noFill/>
          <a:ln cap="flat">
            <a:noFill/>
          </a:ln>
        </p:spPr>
      </p:pic>
      <p:pic>
        <p:nvPicPr>
          <p:cNvPr id="7" name="Picture 7"/>
          <p:cNvPicPr>
            <a:picLocks noChangeAspect="1"/>
          </p:cNvPicPr>
          <p:nvPr/>
        </p:nvPicPr>
        <p:blipFill>
          <a:blip r:embed="rId7"/>
          <a:stretch>
            <a:fillRect/>
          </a:stretch>
        </p:blipFill>
        <p:spPr>
          <a:xfrm>
            <a:off x="5949696" y="4547612"/>
            <a:ext cx="1298448" cy="1408176"/>
          </a:xfrm>
          <a:prstGeom prst="rect">
            <a:avLst/>
          </a:prstGeom>
          <a:noFill/>
          <a:ln cap="flat">
            <a:noFill/>
          </a:ln>
        </p:spPr>
      </p:pic>
    </p:spTree>
    <p:extLst>
      <p:ext uri="{BB962C8B-B14F-4D97-AF65-F5344CB8AC3E}">
        <p14:creationId xmlns:p14="http://schemas.microsoft.com/office/powerpoint/2010/main" val="90367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1176" y="2257996"/>
            <a:ext cx="4616824" cy="4600004"/>
          </a:xfrm>
          <a:prstGeom prst="rect">
            <a:avLst/>
          </a:prstGeom>
        </p:spPr>
      </p:pic>
      <p:sp>
        <p:nvSpPr>
          <p:cNvPr id="4" name="Title 3"/>
          <p:cNvSpPr>
            <a:spLocks noGrp="1"/>
          </p:cNvSpPr>
          <p:nvPr>
            <p:ph type="title"/>
          </p:nvPr>
        </p:nvSpPr>
        <p:spPr/>
        <p:txBody>
          <a:bodyPr/>
          <a:lstStyle/>
          <a:p>
            <a:r>
              <a:rPr lang="en-GB" dirty="0" smtClean="0"/>
              <a:t>Abstraction </a:t>
            </a:r>
            <a:endParaRPr lang="en-GB" dirty="0"/>
          </a:p>
        </p:txBody>
      </p:sp>
      <p:sp>
        <p:nvSpPr>
          <p:cNvPr id="3" name="Text Placeholder 2"/>
          <p:cNvSpPr>
            <a:spLocks noGrp="1"/>
          </p:cNvSpPr>
          <p:nvPr>
            <p:ph idx="1"/>
          </p:nvPr>
        </p:nvSpPr>
        <p:spPr/>
        <p:txBody>
          <a:bodyPr>
            <a:normAutofit/>
          </a:bodyPr>
          <a:lstStyle/>
          <a:p>
            <a:r>
              <a:rPr lang="en-GB" dirty="0" smtClean="0"/>
              <a:t>If </a:t>
            </a:r>
            <a:r>
              <a:rPr lang="en-GB" dirty="0"/>
              <a:t>you are learning to drive a car, you </a:t>
            </a:r>
            <a:br>
              <a:rPr lang="en-GB" dirty="0"/>
            </a:br>
            <a:r>
              <a:rPr lang="en-GB" dirty="0"/>
              <a:t>concentrate on the function of the </a:t>
            </a:r>
            <a:br>
              <a:rPr lang="en-GB" dirty="0"/>
            </a:br>
            <a:r>
              <a:rPr lang="en-GB" dirty="0"/>
              <a:t>steering wheel, accelerator, brakes </a:t>
            </a:r>
            <a:br>
              <a:rPr lang="en-GB" dirty="0"/>
            </a:br>
            <a:r>
              <a:rPr lang="en-GB" dirty="0"/>
              <a:t>and so on</a:t>
            </a:r>
          </a:p>
          <a:p>
            <a:r>
              <a:rPr lang="en-GB" dirty="0"/>
              <a:t>If you are learning to be a mechanic,                       you will concentrate on how                                 these things actually work </a:t>
            </a:r>
          </a:p>
        </p:txBody>
      </p:sp>
    </p:spTree>
    <p:extLst>
      <p:ext uri="{BB962C8B-B14F-4D97-AF65-F5344CB8AC3E}">
        <p14:creationId xmlns:p14="http://schemas.microsoft.com/office/powerpoint/2010/main" val="329161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Thinking abstractly</a:t>
            </a:r>
            <a:br>
              <a:rPr lang="en-GB" dirty="0"/>
            </a:br>
            <a:endParaRPr lang="en-GB" dirty="0"/>
          </a:p>
        </p:txBody>
      </p:sp>
      <p:sp>
        <p:nvSpPr>
          <p:cNvPr id="3" name="Text Placeholder 2"/>
          <p:cNvSpPr>
            <a:spLocks noGrp="1"/>
          </p:cNvSpPr>
          <p:nvPr>
            <p:ph idx="1"/>
          </p:nvPr>
        </p:nvSpPr>
        <p:spPr/>
        <p:txBody>
          <a:bodyPr>
            <a:normAutofit/>
          </a:bodyPr>
          <a:lstStyle/>
          <a:p>
            <a:r>
              <a:rPr lang="en-GB" dirty="0"/>
              <a:t>Abstraction typically involves:</a:t>
            </a:r>
          </a:p>
          <a:p>
            <a:pPr lvl="1"/>
            <a:r>
              <a:rPr lang="en-GB" sz="2200" dirty="0">
                <a:solidFill>
                  <a:schemeClr val="accent5">
                    <a:lumMod val="75000"/>
                  </a:schemeClr>
                </a:solidFill>
              </a:rPr>
              <a:t>devising a model that represents the reality – for example, think of a simple queue, or something as complex as a climate change model </a:t>
            </a:r>
          </a:p>
          <a:p>
            <a:pPr lvl="1"/>
            <a:r>
              <a:rPr lang="en-GB" sz="2200" dirty="0">
                <a:solidFill>
                  <a:schemeClr val="accent5">
                    <a:lumMod val="75000"/>
                  </a:schemeClr>
                </a:solidFill>
              </a:rPr>
              <a:t>removing details that are not relevant to the problem</a:t>
            </a:r>
          </a:p>
          <a:p>
            <a:pPr marL="0" indent="0">
              <a:buNone/>
            </a:pPr>
            <a:r>
              <a:rPr lang="en-GB" dirty="0" smtClean="0">
                <a:solidFill>
                  <a:srgbClr val="C00000"/>
                </a:solidFill>
              </a:rPr>
              <a:t>Activity </a:t>
            </a:r>
          </a:p>
          <a:p>
            <a:pPr marL="0" indent="0">
              <a:buNone/>
            </a:pPr>
            <a:r>
              <a:rPr lang="en-GB" dirty="0" smtClean="0"/>
              <a:t>What </a:t>
            </a:r>
            <a:r>
              <a:rPr lang="en-GB" dirty="0"/>
              <a:t>details about a queue are irrelevant to figuring out how many tills are needed in a new store?</a:t>
            </a:r>
          </a:p>
          <a:p>
            <a:endParaRPr lang="en-GB" dirty="0"/>
          </a:p>
          <a:p>
            <a:pPr lvl="1"/>
            <a:endParaRPr lang="en-GB" dirty="0"/>
          </a:p>
          <a:p>
            <a:pPr lvl="1"/>
            <a:endParaRPr lang="en-GB" dirty="0"/>
          </a:p>
          <a:p>
            <a:pPr lvl="1"/>
            <a:endParaRPr lang="en-GB" dirty="0"/>
          </a:p>
        </p:txBody>
      </p:sp>
      <p:pic>
        <p:nvPicPr>
          <p:cNvPr id="2050" name="Picture 2" descr="C:\Users\Rob\AppData\Roaming\PixelMetrics\CaptureWiz\Temp\19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16" y="4907192"/>
            <a:ext cx="5205597" cy="142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9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2256596"/>
            <a:ext cx="9144000" cy="4601404"/>
          </a:xfrm>
          <a:prstGeom prst="rect">
            <a:avLst/>
          </a:prstGeom>
        </p:spPr>
      </p:pic>
      <p:sp>
        <p:nvSpPr>
          <p:cNvPr id="4" name="Title 3"/>
          <p:cNvSpPr>
            <a:spLocks noGrp="1"/>
          </p:cNvSpPr>
          <p:nvPr>
            <p:ph type="title"/>
          </p:nvPr>
        </p:nvSpPr>
        <p:spPr/>
        <p:txBody>
          <a:bodyPr/>
          <a:lstStyle/>
          <a:p>
            <a:r>
              <a:rPr lang="en-GB" dirty="0"/>
              <a:t>Another queueing problem</a:t>
            </a:r>
            <a:br>
              <a:rPr lang="en-GB" dirty="0"/>
            </a:br>
            <a:endParaRPr lang="en-GB" dirty="0"/>
          </a:p>
        </p:txBody>
      </p:sp>
      <p:sp>
        <p:nvSpPr>
          <p:cNvPr id="3" name="Text Placeholder 2"/>
          <p:cNvSpPr>
            <a:spLocks noGrp="1"/>
          </p:cNvSpPr>
          <p:nvPr>
            <p:ph idx="1"/>
          </p:nvPr>
        </p:nvSpPr>
        <p:spPr/>
        <p:txBody>
          <a:bodyPr/>
          <a:lstStyle/>
          <a:p>
            <a:r>
              <a:rPr lang="en-GB" dirty="0"/>
              <a:t>Suppose you are trying to find a solution to the problem of bottlenecks at toll booths on a motorway </a:t>
            </a:r>
          </a:p>
          <a:p>
            <a:r>
              <a:rPr lang="en-GB" sz="2400" dirty="0">
                <a:solidFill>
                  <a:schemeClr val="accent5">
                    <a:lumMod val="75000"/>
                  </a:schemeClr>
                </a:solidFill>
              </a:rPr>
              <a:t>What factors would be relevant, and what		 </a:t>
            </a:r>
            <a:endParaRPr lang="en-GB" sz="2400" dirty="0" smtClean="0">
              <a:solidFill>
                <a:schemeClr val="accent5">
                  <a:lumMod val="75000"/>
                </a:schemeClr>
              </a:solidFill>
            </a:endParaRPr>
          </a:p>
          <a:p>
            <a:pPr marL="0" indent="0">
              <a:buNone/>
            </a:pPr>
            <a:r>
              <a:rPr lang="en-GB" sz="2400" dirty="0" smtClean="0">
                <a:solidFill>
                  <a:schemeClr val="accent5">
                    <a:lumMod val="75000"/>
                  </a:schemeClr>
                </a:solidFill>
              </a:rPr>
              <a:t>would </a:t>
            </a:r>
            <a:r>
              <a:rPr lang="en-GB" sz="2400" dirty="0">
                <a:solidFill>
                  <a:schemeClr val="accent5">
                    <a:lumMod val="75000"/>
                  </a:schemeClr>
                </a:solidFill>
              </a:rPr>
              <a:t>be irrelevant?</a:t>
            </a:r>
          </a:p>
          <a:p>
            <a:pPr marL="3429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1527018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Abstraction and reality</a:t>
            </a:r>
            <a:br>
              <a:rPr lang="en-GB" dirty="0"/>
            </a:br>
            <a:endParaRPr lang="en-GB" dirty="0"/>
          </a:p>
        </p:txBody>
      </p:sp>
      <p:sp>
        <p:nvSpPr>
          <p:cNvPr id="2" name="Content Placeholder 1"/>
          <p:cNvSpPr>
            <a:spLocks noGrp="1"/>
          </p:cNvSpPr>
          <p:nvPr>
            <p:ph idx="1"/>
          </p:nvPr>
        </p:nvSpPr>
        <p:spPr/>
        <p:txBody>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1204626"/>
            <a:ext cx="7070932" cy="4724267"/>
          </a:xfrm>
          <a:prstGeom prst="rect">
            <a:avLst/>
          </a:prstGeom>
        </p:spPr>
      </p:pic>
    </p:spTree>
    <p:extLst>
      <p:ext uri="{BB962C8B-B14F-4D97-AF65-F5344CB8AC3E}">
        <p14:creationId xmlns:p14="http://schemas.microsoft.com/office/powerpoint/2010/main" val="68670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253" y="840836"/>
            <a:ext cx="3598507" cy="4847503"/>
          </a:xfrm>
          <a:prstGeom prst="rect">
            <a:avLst/>
          </a:prstGeom>
        </p:spPr>
      </p:pic>
      <p:sp>
        <p:nvSpPr>
          <p:cNvPr id="5" name="Title 4"/>
          <p:cNvSpPr>
            <a:spLocks noGrp="1"/>
          </p:cNvSpPr>
          <p:nvPr>
            <p:ph type="title"/>
          </p:nvPr>
        </p:nvSpPr>
        <p:spPr>
          <a:xfrm>
            <a:off x="838200" y="365127"/>
            <a:ext cx="4250167" cy="3744294"/>
          </a:xfrm>
        </p:spPr>
        <p:txBody>
          <a:bodyPr>
            <a:normAutofit/>
          </a:bodyPr>
          <a:lstStyle/>
          <a:p>
            <a:r>
              <a:rPr lang="en-GB" dirty="0" smtClean="0"/>
              <a:t>Complete Abstraction Worksheet and upload on Moodle  </a:t>
            </a:r>
            <a:endParaRPr lang="en-GB" dirty="0"/>
          </a:p>
        </p:txBody>
      </p:sp>
    </p:spTree>
    <p:extLst>
      <p:ext uri="{BB962C8B-B14F-4D97-AF65-F5344CB8AC3E}">
        <p14:creationId xmlns:p14="http://schemas.microsoft.com/office/powerpoint/2010/main" val="126211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oolTemp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es and Features" id="{0D8996F2-D2E3-461B-8A7C-4900D1A623CD}" vid="{3CBA1DD9-B604-4143-9986-6DA7C9F66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390</Words>
  <Application>Microsoft Office PowerPoint</Application>
  <PresentationFormat>Widescreen</PresentationFormat>
  <Paragraphs>45</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Verdana</vt:lpstr>
      <vt:lpstr>schoolTempl</vt:lpstr>
      <vt:lpstr>A1 Computational Thinking </vt:lpstr>
      <vt:lpstr>Pattern generalisation and abstraction</vt:lpstr>
      <vt:lpstr>If we have other animals that have the same characteristics, we can simplify them with an abstraction.</vt:lpstr>
      <vt:lpstr>Abstraction </vt:lpstr>
      <vt:lpstr>Thinking abstractly </vt:lpstr>
      <vt:lpstr>Another queueing problem </vt:lpstr>
      <vt:lpstr>Abstraction and reality </vt:lpstr>
      <vt:lpstr>Complete Abstraction Worksheet and upload on Moodle  </vt:lpstr>
    </vt:vector>
  </TitlesOfParts>
  <Company>NPTC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Computational Thinking</dc:title>
  <dc:creator>Wojtowicz, Alicja</dc:creator>
  <cp:lastModifiedBy>Wojtowicz, Alicja</cp:lastModifiedBy>
  <cp:revision>3</cp:revision>
  <dcterms:created xsi:type="dcterms:W3CDTF">2018-08-28T13:11:02Z</dcterms:created>
  <dcterms:modified xsi:type="dcterms:W3CDTF">2018-08-28T13:44:46Z</dcterms:modified>
</cp:coreProperties>
</file>