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5907" autoAdjust="0"/>
  </p:normalViewPr>
  <p:slideViewPr>
    <p:cSldViewPr snapToGrid="0">
      <p:cViewPr varScale="1">
        <p:scale>
          <a:sx n="44" d="100"/>
          <a:sy n="44" d="100"/>
        </p:scale>
        <p:origin x="4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2EDC8-DD5C-4684-9F6E-EAA5DC4795B7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6A727-5741-4EDB-B0EC-B1F4EC2E7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1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6A727-5741-4EDB-B0EC-B1F4EC2E74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1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707876-E99A-4735-B5F7-008B7E03FDBF}" type="slidenum">
              <a:rPr kern="0">
                <a:solidFill>
                  <a:srgbClr val="000000"/>
                </a:solidFill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GB" sz="1200" ker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599CB9-EB0C-4133-8674-37A55CB6931B}" type="slidenum">
              <a:rPr kern="0">
                <a:solidFill>
                  <a:srgbClr val="000000"/>
                </a:solidFill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8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6A727-5741-4EDB-B0EC-B1F4EC2E74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4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That activity can be either conducted as a group or individually</a:t>
            </a:r>
            <a:r>
              <a:rPr lang="en-GB" baseline="0" dirty="0" smtClean="0"/>
              <a:t> an discussed with the lecturer.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6A727-5741-4EDB-B0EC-B1F4EC2E74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rgbClr val="AC142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1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2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8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9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8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778933" y="1702800"/>
            <a:ext cx="0" cy="2114598"/>
          </a:xfrm>
          <a:prstGeom prst="line">
            <a:avLst/>
          </a:prstGeom>
          <a:ln w="285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64800" y="1702800"/>
            <a:ext cx="10481733" cy="4918133"/>
          </a:xfrm>
          <a:prstGeom prst="rect">
            <a:avLst/>
          </a:prstGeom>
        </p:spPr>
        <p:txBody>
          <a:bodyPr vert="horz" lIns="0" tIns="0" rIns="0" bIns="0"/>
          <a:lstStyle>
            <a:lvl1pPr marL="271463" indent="-271463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  <a:defRPr sz="250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lnSpc>
                <a:spcPts val="2000"/>
              </a:lnSpc>
              <a:buNone/>
              <a:defRPr sz="2000">
                <a:solidFill>
                  <a:srgbClr val="9D9FA2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65707" y="906233"/>
            <a:ext cx="10421960" cy="67077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ts val="3900"/>
              </a:lnSpc>
              <a:spcBef>
                <a:spcPts val="0"/>
              </a:spcBef>
              <a:spcAft>
                <a:spcPts val="1500"/>
              </a:spcAft>
              <a:buNone/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-457200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  <a:buNone/>
              <a:defRPr sz="4000" b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2590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4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0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371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825625"/>
            <a:ext cx="7315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8201" y="1966368"/>
            <a:ext cx="2859617" cy="4259808"/>
          </a:xfrm>
        </p:spPr>
        <p:txBody>
          <a:bodyPr>
            <a:normAutofit/>
          </a:bodyPr>
          <a:lstStyle>
            <a:lvl1pPr marL="0" indent="0">
              <a:buNone/>
              <a:defRPr sz="2000" i="0" u="none"/>
            </a:lvl1pPr>
          </a:lstStyle>
          <a:p>
            <a:pPr lvl="0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1306648" y="3572607"/>
            <a:ext cx="36741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457200"/>
            <a:r>
              <a:rPr lang="en-US" sz="2400" b="1" dirty="0">
                <a:ln/>
                <a:solidFill>
                  <a:srgbClr val="B64926"/>
                </a:solidFill>
              </a:rPr>
              <a:t>Glossary</a:t>
            </a:r>
          </a:p>
        </p:txBody>
      </p:sp>
    </p:spTree>
    <p:extLst>
      <p:ext uri="{BB962C8B-B14F-4D97-AF65-F5344CB8AC3E}">
        <p14:creationId xmlns:p14="http://schemas.microsoft.com/office/powerpoint/2010/main" val="104717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0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1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95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55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5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29/08/2018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A1 Computational thinking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Representing parts of the problem or system in general terms</a:t>
            </a:r>
          </a:p>
        </p:txBody>
      </p:sp>
    </p:spTree>
    <p:extLst>
      <p:ext uri="{BB962C8B-B14F-4D97-AF65-F5344CB8AC3E}">
        <p14:creationId xmlns:p14="http://schemas.microsoft.com/office/powerpoint/2010/main" val="201435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Planning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Before starting writing the program you need to understand what the program is designed to do</a:t>
            </a:r>
          </a:p>
          <a:p>
            <a:r>
              <a:rPr lang="en-GB" dirty="0"/>
              <a:t>The program asks the user to enter the cost of two items, adds the two costs and if the cost is greater than £10.00, displays a </a:t>
            </a:r>
            <a:br>
              <a:rPr lang="en-GB" dirty="0"/>
            </a:br>
            <a:r>
              <a:rPr lang="en-GB" dirty="0"/>
              <a:t>message “Sorry, too much”. </a:t>
            </a:r>
            <a:br>
              <a:rPr lang="en-GB" dirty="0"/>
            </a:br>
            <a:r>
              <a:rPr lang="en-GB" dirty="0"/>
              <a:t>Otherwise it displays </a:t>
            </a:r>
            <a:br>
              <a:rPr lang="en-GB" dirty="0"/>
            </a:br>
            <a:r>
              <a:rPr lang="en-GB" dirty="0"/>
              <a:t>the change due </a:t>
            </a:r>
            <a:br>
              <a:rPr lang="en-GB" dirty="0"/>
            </a:br>
            <a:r>
              <a:rPr lang="en-GB" dirty="0"/>
              <a:t>from £</a:t>
            </a:r>
            <a:r>
              <a:rPr lang="en-GB" dirty="0" smtClean="0"/>
              <a:t>10.00</a:t>
            </a:r>
          </a:p>
          <a:p>
            <a:r>
              <a:rPr lang="en-GB" dirty="0" smtClean="0"/>
              <a:t>Complete activity on Moodle</a:t>
            </a:r>
            <a:endParaRPr lang="en-GB" dirty="0"/>
          </a:p>
          <a:p>
            <a:endParaRPr lang="en-GB" dirty="0"/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965278"/>
            <a:ext cx="5516271" cy="3839114"/>
          </a:xfrm>
        </p:spPr>
      </p:pic>
    </p:spTree>
    <p:extLst>
      <p:ext uri="{BB962C8B-B14F-4D97-AF65-F5344CB8AC3E}">
        <p14:creationId xmlns:p14="http://schemas.microsoft.com/office/powerpoint/2010/main" val="25378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Representing parts of the problem or system in general terms. 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Identifying parts of a program: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Variables</a:t>
            </a:r>
          </a:p>
          <a:p>
            <a:r>
              <a:rPr lang="en-GB" i="1" dirty="0" smtClean="0"/>
              <a:t>Constants </a:t>
            </a:r>
          </a:p>
          <a:p>
            <a:r>
              <a:rPr lang="en-GB" i="1" dirty="0" smtClean="0"/>
              <a:t>Key processes</a:t>
            </a:r>
          </a:p>
          <a:p>
            <a:r>
              <a:rPr lang="en-GB" i="1" dirty="0" smtClean="0"/>
              <a:t>Repeated processes</a:t>
            </a:r>
          </a:p>
          <a:p>
            <a:r>
              <a:rPr lang="en-GB" i="1" dirty="0" smtClean="0"/>
              <a:t>Inputs </a:t>
            </a:r>
          </a:p>
          <a:p>
            <a:r>
              <a:rPr lang="en-GB" i="1" dirty="0" smtClean="0"/>
              <a:t>Outputs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35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Variables can be changed and manipulated as the program runs so to keep the track of them, you need to give them suitable names or </a:t>
            </a:r>
            <a:r>
              <a:rPr lang="en-GB" dirty="0" smtClean="0">
                <a:solidFill>
                  <a:srgbClr val="C00000"/>
                </a:solidFill>
              </a:rPr>
              <a:t>identifiers.  </a:t>
            </a:r>
            <a:endParaRPr lang="en-GB" dirty="0"/>
          </a:p>
          <a:p>
            <a:r>
              <a:rPr lang="en-GB" dirty="0" smtClean="0"/>
              <a:t>As the programs may contain many variables, it is important to have a meaningful </a:t>
            </a:r>
            <a:r>
              <a:rPr lang="en-GB" dirty="0" smtClean="0">
                <a:solidFill>
                  <a:srgbClr val="C00000"/>
                </a:solidFill>
              </a:rPr>
              <a:t>identifiers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C00000"/>
                </a:solidFill>
              </a:rPr>
              <a:t>x=10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   or  </a:t>
            </a:r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distanceToSchool</a:t>
            </a:r>
            <a:r>
              <a:rPr lang="en-GB" dirty="0" smtClean="0">
                <a:solidFill>
                  <a:srgbClr val="C00000"/>
                </a:solidFill>
              </a:rPr>
              <a:t> = 10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7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Few golden rules for choosing variable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Keep it short; long names can be easy misspelt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Longer identifiers can be used if describing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Check that you do not use any reserved words (these are reserved in different languages)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many languages the identifiers cannot begin with a number.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camelCase</a:t>
            </a:r>
            <a:r>
              <a:rPr lang="en-GB" dirty="0" smtClean="0"/>
              <a:t> or </a:t>
            </a:r>
            <a:r>
              <a:rPr lang="en-GB" dirty="0" err="1" smtClean="0"/>
              <a:t>snake_case</a:t>
            </a:r>
            <a:r>
              <a:rPr lang="en-GB" dirty="0" smtClean="0"/>
              <a:t>: </a:t>
            </a:r>
            <a:r>
              <a:rPr lang="en-GB" dirty="0" err="1" smtClean="0">
                <a:solidFill>
                  <a:srgbClr val="C00000"/>
                </a:solidFill>
              </a:rPr>
              <a:t>firstName</a:t>
            </a:r>
            <a:r>
              <a:rPr lang="en-GB" dirty="0" smtClean="0">
                <a:solidFill>
                  <a:srgbClr val="C00000"/>
                </a:solidFill>
              </a:rPr>
              <a:t> or </a:t>
            </a:r>
            <a:r>
              <a:rPr lang="en-GB" dirty="0" err="1" smtClean="0">
                <a:solidFill>
                  <a:srgbClr val="C00000"/>
                </a:solidFill>
              </a:rPr>
              <a:t>first_name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50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Values that cannot </a:t>
            </a:r>
            <a:r>
              <a:rPr lang="en-GB" dirty="0"/>
              <a:t>b</a:t>
            </a:r>
            <a:r>
              <a:rPr lang="en-GB" dirty="0" smtClean="0"/>
              <a:t>e changed while the program is running.  </a:t>
            </a:r>
          </a:p>
          <a:p>
            <a:r>
              <a:rPr lang="en-GB" dirty="0" smtClean="0"/>
              <a:t>Constants also have </a:t>
            </a:r>
            <a:r>
              <a:rPr lang="en-GB" dirty="0" smtClean="0">
                <a:solidFill>
                  <a:srgbClr val="C00000"/>
                </a:solidFill>
              </a:rPr>
              <a:t>identifiers</a:t>
            </a:r>
            <a:r>
              <a:rPr lang="en-GB" dirty="0" smtClean="0"/>
              <a:t> </a:t>
            </a:r>
          </a:p>
          <a:p>
            <a:r>
              <a:rPr lang="en-GB" dirty="0" smtClean="0"/>
              <a:t>Example of a constant is a VAT rate; </a:t>
            </a:r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vatRate</a:t>
            </a:r>
            <a:r>
              <a:rPr lang="en-GB" dirty="0" smtClean="0">
                <a:solidFill>
                  <a:srgbClr val="C00000"/>
                </a:solidFill>
              </a:rPr>
              <a:t> = 0.20 </a:t>
            </a:r>
          </a:p>
          <a:p>
            <a:endParaRPr lang="en-GB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4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processes and repeated processes	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of them identified in the first tasks. </a:t>
            </a:r>
          </a:p>
          <a:p>
            <a:r>
              <a:rPr lang="en-GB" dirty="0" smtClean="0"/>
              <a:t>Key processes are critical to understand the problem and for the program to work correctly.  </a:t>
            </a:r>
          </a:p>
          <a:p>
            <a:r>
              <a:rPr lang="en-GB" dirty="0" smtClean="0"/>
              <a:t>That may be include validation of data entry, for example in the password checker the system will authenticate/check the password before allowing entry</a:t>
            </a:r>
          </a:p>
          <a:p>
            <a:r>
              <a:rPr lang="en-GB" dirty="0" smtClean="0"/>
              <a:t>Repeated processes occur multiple times within </a:t>
            </a:r>
            <a:r>
              <a:rPr lang="en-GB" dirty="0"/>
              <a:t>the program </a:t>
            </a:r>
            <a:endParaRPr lang="en-GB" dirty="0" smtClean="0"/>
          </a:p>
          <a:p>
            <a:r>
              <a:rPr lang="en-GB" dirty="0" smtClean="0"/>
              <a:t>All processes has specific names and you will learn about these later.  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6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4891" t="30159" r="22764" b="13651"/>
          <a:stretch/>
        </p:blipFill>
        <p:spPr>
          <a:xfrm>
            <a:off x="6988627" y="200258"/>
            <a:ext cx="2198916" cy="625575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Worked example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8457" y="2481943"/>
            <a:ext cx="4463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Length and width </a:t>
            </a:r>
            <a:r>
              <a:rPr lang="en-GB" dirty="0" smtClean="0">
                <a:solidFill>
                  <a:srgbClr val="C00000"/>
                </a:solidFill>
              </a:rPr>
              <a:t>inputs</a:t>
            </a:r>
            <a:r>
              <a:rPr lang="en-GB" dirty="0" smtClean="0"/>
              <a:t> of a rectangle will be stored as </a:t>
            </a:r>
            <a:r>
              <a:rPr lang="en-GB" dirty="0" smtClean="0">
                <a:solidFill>
                  <a:srgbClr val="C00000"/>
                </a:solidFill>
              </a:rPr>
              <a:t>variables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C00000"/>
                </a:solidFill>
              </a:rPr>
              <a:t>key process </a:t>
            </a:r>
            <a:r>
              <a:rPr lang="en-GB" dirty="0" smtClean="0"/>
              <a:t>is the calculation of the area of a rectangle.  </a:t>
            </a:r>
          </a:p>
          <a:p>
            <a:r>
              <a:rPr lang="en-GB" dirty="0" smtClean="0"/>
              <a:t>The calculated area is then displayed {</a:t>
            </a:r>
            <a:r>
              <a:rPr lang="en-GB" dirty="0" smtClean="0">
                <a:solidFill>
                  <a:srgbClr val="C00000"/>
                </a:solidFill>
              </a:rPr>
              <a:t>output}</a:t>
            </a:r>
            <a:r>
              <a:rPr lang="en-GB" dirty="0" smtClean="0"/>
              <a:t> to the user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Rob\AppData\Roaming\PixelMetrics\CaptureWiz\Temp\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5189" y="3091860"/>
            <a:ext cx="4012473" cy="279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of the program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Identify parts of the following program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program asks </a:t>
            </a:r>
            <a:r>
              <a:rPr lang="en-GB" dirty="0"/>
              <a:t>the user to enter the cost of two items, adds the two costs and if the cost is greater than £10.00, displays a </a:t>
            </a:r>
            <a:br>
              <a:rPr lang="en-GB" dirty="0"/>
            </a:br>
            <a:r>
              <a:rPr lang="en-GB" dirty="0"/>
              <a:t>message “Sorry, too much”. </a:t>
            </a:r>
            <a:br>
              <a:rPr lang="en-GB" dirty="0"/>
            </a:br>
            <a:r>
              <a:rPr lang="en-GB" dirty="0"/>
              <a:t>Otherwise it displays </a:t>
            </a:r>
            <a:br>
              <a:rPr lang="en-GB" dirty="0"/>
            </a:br>
            <a:r>
              <a:rPr lang="en-GB" dirty="0"/>
              <a:t>the change due </a:t>
            </a:r>
            <a:br>
              <a:rPr lang="en-GB" dirty="0"/>
            </a:br>
            <a:r>
              <a:rPr lang="en-GB" dirty="0"/>
              <a:t>from £10.00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Variables</a:t>
            </a:r>
          </a:p>
          <a:p>
            <a:r>
              <a:rPr lang="en-GB" i="1" dirty="0"/>
              <a:t>Constants </a:t>
            </a:r>
          </a:p>
          <a:p>
            <a:r>
              <a:rPr lang="en-GB" i="1" dirty="0"/>
              <a:t>Key processes</a:t>
            </a:r>
          </a:p>
          <a:p>
            <a:r>
              <a:rPr lang="en-GB" i="1" dirty="0"/>
              <a:t>Repeated processes</a:t>
            </a:r>
          </a:p>
          <a:p>
            <a:r>
              <a:rPr lang="en-GB" i="1" dirty="0"/>
              <a:t>Inputs </a:t>
            </a:r>
          </a:p>
          <a:p>
            <a:r>
              <a:rPr lang="en-GB" i="1" dirty="0"/>
              <a:t>Outputs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7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Temp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es and Features" id="{0D8996F2-D2E3-461B-8A7C-4900D1A623CD}" vid="{3CBA1DD9-B604-4143-9986-6DA7C9F66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408</Words>
  <Application>Microsoft Office PowerPoint</Application>
  <PresentationFormat>Widescreen</PresentationFormat>
  <Paragraphs>59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schoolTempl</vt:lpstr>
      <vt:lpstr>A1 Computational thinking </vt:lpstr>
      <vt:lpstr>Program Planning </vt:lpstr>
      <vt:lpstr>Representing parts of the problem or system in general terms.  </vt:lpstr>
      <vt:lpstr>Variables  </vt:lpstr>
      <vt:lpstr>Few golden rules for choosing variable names</vt:lpstr>
      <vt:lpstr>Constant </vt:lpstr>
      <vt:lpstr>Key processes and repeated processes   </vt:lpstr>
      <vt:lpstr>Worked example </vt:lpstr>
      <vt:lpstr>Parts of the program </vt:lpstr>
    </vt:vector>
  </TitlesOfParts>
  <Company>NPTC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Computational thinking</dc:title>
  <dc:creator>Wojtowicz, Alicja</dc:creator>
  <cp:lastModifiedBy>Wojtowicz, Alicja</cp:lastModifiedBy>
  <cp:revision>12</cp:revision>
  <dcterms:created xsi:type="dcterms:W3CDTF">2018-08-28T13:19:55Z</dcterms:created>
  <dcterms:modified xsi:type="dcterms:W3CDTF">2018-08-29T12:18:52Z</dcterms:modified>
</cp:coreProperties>
</file>