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85" r:id="rId4"/>
    <p:sldId id="263" r:id="rId5"/>
    <p:sldId id="264" r:id="rId6"/>
    <p:sldId id="265" r:id="rId7"/>
    <p:sldId id="280" r:id="rId8"/>
    <p:sldId id="266" r:id="rId9"/>
    <p:sldId id="267" r:id="rId10"/>
    <p:sldId id="281" r:id="rId11"/>
    <p:sldId id="268" r:id="rId12"/>
    <p:sldId id="269" r:id="rId13"/>
    <p:sldId id="270" r:id="rId14"/>
    <p:sldId id="271" r:id="rId15"/>
    <p:sldId id="262" r:id="rId16"/>
    <p:sldId id="284" r:id="rId17"/>
    <p:sldId id="272" r:id="rId18"/>
    <p:sldId id="260" r:id="rId19"/>
    <p:sldId id="259" r:id="rId20"/>
    <p:sldId id="282" r:id="rId21"/>
    <p:sldId id="276" r:id="rId22"/>
    <p:sldId id="277" r:id="rId23"/>
    <p:sldId id="278" r:id="rId24"/>
    <p:sldId id="279" r:id="rId25"/>
    <p:sldId id="283" r:id="rId26"/>
    <p:sldId id="258" r:id="rId27"/>
    <p:sldId id="273" r:id="rId28"/>
    <p:sldId id="274" r:id="rId29"/>
    <p:sldId id="2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4832B-8A1C-4427-92BA-DA090B653F0D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B803E-FBE0-4010-8C9F-44BA0C74D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1EE5-55FC-48DA-B3E6-19C86636963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5CD3-78B5-4836-8796-AD4932DCA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1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1EE5-55FC-48DA-B3E6-19C86636963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5CD3-78B5-4836-8796-AD4932DCA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63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1EE5-55FC-48DA-B3E6-19C86636963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5CD3-78B5-4836-8796-AD4932DCA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23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1EE5-55FC-48DA-B3E6-19C86636963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5CD3-78B5-4836-8796-AD4932DCA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45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1EE5-55FC-48DA-B3E6-19C86636963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5CD3-78B5-4836-8796-AD4932DCA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08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1EE5-55FC-48DA-B3E6-19C86636963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5CD3-78B5-4836-8796-AD4932DCA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72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1EE5-55FC-48DA-B3E6-19C86636963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5CD3-78B5-4836-8796-AD4932DCA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79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1EE5-55FC-48DA-B3E6-19C86636963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5CD3-78B5-4836-8796-AD4932DCA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85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1EE5-55FC-48DA-B3E6-19C86636963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5CD3-78B5-4836-8796-AD4932DCA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52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1EE5-55FC-48DA-B3E6-19C86636963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5CD3-78B5-4836-8796-AD4932DCA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34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1EE5-55FC-48DA-B3E6-19C86636963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5CD3-78B5-4836-8796-AD4932DCA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66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51EE5-55FC-48DA-B3E6-19C86636963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5CD3-78B5-4836-8796-AD4932DCA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76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youtube.com/watch?v=1AZMiq6Mg-k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pSCnp4VjXw" TargetMode="External"/><Relationship Id="rId2" Type="http://schemas.openxmlformats.org/officeDocument/2006/relationships/hyperlink" Target="https://www.youtube.com/watch?v=jnmq3iW45x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9971" y="1012744"/>
            <a:ext cx="98037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/>
              <a:t>TASKS: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Answer quiz questions on Management by Objectives as revision.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Read the effective manager traits and leadership styles slides.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Watch YouTube’s video on leadership styles and example leaders.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Read the leadership style case study.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Answer the Kahoot quiz on leadership styles (code will be posted).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Complete an exam question of the various leadership styles.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0063" y="139096"/>
            <a:ext cx="9053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Chapter 21 – Leadership styles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756" y="5365032"/>
            <a:ext cx="4343972" cy="1228195"/>
          </a:xfrm>
          <a:prstGeom prst="rect">
            <a:avLst/>
          </a:prstGeom>
        </p:spPr>
      </p:pic>
      <p:pic>
        <p:nvPicPr>
          <p:cNvPr id="1026" name="Picture 2" descr="Image result for leadership sty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99" y="5413949"/>
            <a:ext cx="4343972" cy="123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13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9328" y="979573"/>
            <a:ext cx="79913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/>
          </a:p>
          <a:p>
            <a:r>
              <a:rPr lang="en-GB" sz="2800" b="1" dirty="0"/>
              <a:t>These might include the following:</a:t>
            </a:r>
          </a:p>
          <a:p>
            <a:endParaRPr lang="en-GB" sz="2800" b="1" dirty="0"/>
          </a:p>
          <a:p>
            <a:r>
              <a:rPr lang="en-GB" sz="2800" dirty="0"/>
              <a:t>• intellectual skills; </a:t>
            </a:r>
          </a:p>
          <a:p>
            <a:r>
              <a:rPr lang="en-GB" sz="2800" dirty="0"/>
              <a:t>• </a:t>
            </a:r>
            <a:r>
              <a:rPr lang="en-GB" sz="2800" b="1" dirty="0">
                <a:solidFill>
                  <a:srgbClr val="FF0000"/>
                </a:solidFill>
              </a:rPr>
              <a:t>interpersonal skills; </a:t>
            </a:r>
          </a:p>
          <a:p>
            <a:r>
              <a:rPr lang="en-GB" sz="2800" dirty="0"/>
              <a:t>• realistic aspirations; 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• vision; </a:t>
            </a:r>
          </a:p>
          <a:p>
            <a:r>
              <a:rPr lang="en-GB" sz="2800" b="1" dirty="0">
                <a:solidFill>
                  <a:srgbClr val="7030A0"/>
                </a:solidFill>
              </a:rPr>
              <a:t>• communicative skills;</a:t>
            </a:r>
          </a:p>
          <a:p>
            <a:r>
              <a:rPr lang="en-GB" sz="2800" dirty="0"/>
              <a:t>• creativity; </a:t>
            </a:r>
          </a:p>
          <a:p>
            <a:r>
              <a:rPr lang="en-GB" sz="2800" dirty="0"/>
              <a:t>• innovation; 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• commitment; </a:t>
            </a:r>
          </a:p>
          <a:p>
            <a:r>
              <a:rPr lang="en-GB" sz="2800" b="1" dirty="0">
                <a:solidFill>
                  <a:srgbClr val="7030A0"/>
                </a:solidFill>
              </a:rPr>
              <a:t>• identify and respond to changes.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4864" y="252711"/>
            <a:ext cx="7736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Leadership characteristics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162" y="1763213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4279108"/>
            <a:ext cx="35242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2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0664" y="1173142"/>
            <a:ext cx="993737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It is </a:t>
            </a:r>
            <a:r>
              <a:rPr lang="en-GB" sz="2800" b="1" dirty="0">
                <a:solidFill>
                  <a:srgbClr val="7030A0"/>
                </a:solidFill>
              </a:rPr>
              <a:t>unlikely</a:t>
            </a:r>
            <a:r>
              <a:rPr lang="en-GB" sz="2800" dirty="0"/>
              <a:t> that any </a:t>
            </a:r>
            <a:r>
              <a:rPr lang="en-GB" sz="2800" b="1" dirty="0">
                <a:solidFill>
                  <a:srgbClr val="7030A0"/>
                </a:solidFill>
              </a:rPr>
              <a:t>leader will have all of these characteristics </a:t>
            </a:r>
            <a:r>
              <a:rPr lang="en-GB" sz="2800" dirty="0"/>
              <a:t>– indeed no single one of these characteristics is essential for a leader to be successful.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A </a:t>
            </a:r>
            <a:r>
              <a:rPr lang="en-GB" sz="4000" b="1" dirty="0">
                <a:solidFill>
                  <a:srgbClr val="7030A0"/>
                </a:solidFill>
              </a:rPr>
              <a:t>good leader is the one that adapts to the needs of the employees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through identifying problems and creating solutions.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146" y="408595"/>
            <a:ext cx="7321931" cy="640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947" y="2797551"/>
            <a:ext cx="3514725" cy="1722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352" y="2442348"/>
            <a:ext cx="3964361" cy="197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73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303288"/>
            <a:ext cx="101250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In the long run, there is </a:t>
            </a:r>
            <a:r>
              <a:rPr lang="en-GB" sz="2800" b="1" dirty="0">
                <a:solidFill>
                  <a:srgbClr val="FF0000"/>
                </a:solidFill>
              </a:rPr>
              <a:t>no one leadership style that suits any particular organisation</a:t>
            </a:r>
            <a:r>
              <a:rPr lang="en-GB" sz="2800" dirty="0"/>
              <a:t>. Market circumstances change, internal circumstances change, external pressures change, or alternatively there may be a period of stability.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These factors mean that </a:t>
            </a:r>
            <a:r>
              <a:rPr lang="en-GB" sz="2800" b="1" dirty="0">
                <a:solidFill>
                  <a:srgbClr val="7030A0"/>
                </a:solidFill>
              </a:rPr>
              <a:t>as the business adapts to these different circumstances, then the type of leader that is best suited to the business will also alter.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181272"/>
            <a:ext cx="5573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Leadership styles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088" y="2919233"/>
            <a:ext cx="3342994" cy="1872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455" y="3501379"/>
            <a:ext cx="32956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2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4425" y="1270338"/>
            <a:ext cx="98869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 The type of leadership required to </a:t>
            </a:r>
            <a:r>
              <a:rPr lang="en-GB" sz="2800" b="1" dirty="0">
                <a:solidFill>
                  <a:srgbClr val="7030A0"/>
                </a:solidFill>
              </a:rPr>
              <a:t>force through restructuring </a:t>
            </a:r>
            <a:r>
              <a:rPr lang="en-GB" sz="2800" b="1" dirty="0">
                <a:solidFill>
                  <a:srgbClr val="FF0000"/>
                </a:solidFill>
              </a:rPr>
              <a:t>or rebranding of an organisation</a:t>
            </a:r>
            <a:r>
              <a:rPr lang="en-GB" sz="2800" dirty="0"/>
              <a:t> will be </a:t>
            </a:r>
            <a:r>
              <a:rPr lang="en-GB" sz="2800" b="1" dirty="0">
                <a:solidFill>
                  <a:srgbClr val="FF0000"/>
                </a:solidFill>
              </a:rPr>
              <a:t>very different from the leader who most effectively oversees a period of stability.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The leadership styles we examine below may then be </a:t>
            </a:r>
            <a:r>
              <a:rPr lang="en-GB" sz="2800" b="1" dirty="0">
                <a:solidFill>
                  <a:srgbClr val="7030A0"/>
                </a:solidFill>
              </a:rPr>
              <a:t>broadly suited to a particular business form or structure </a:t>
            </a:r>
            <a:r>
              <a:rPr lang="en-GB" sz="2800" dirty="0"/>
              <a:t>but there will be times when the style is easily transferable to organisations that have previously been run in different ways.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022" y="351445"/>
            <a:ext cx="4865030" cy="640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2667000"/>
            <a:ext cx="3295650" cy="138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088" y="2879357"/>
            <a:ext cx="3767135" cy="14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1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325" y="1318915"/>
            <a:ext cx="239097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Autocratic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Paternalistic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Democratic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Laissez-faire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Bureaucratic </a:t>
            </a:r>
          </a:p>
        </p:txBody>
      </p:sp>
      <p:sp>
        <p:nvSpPr>
          <p:cNvPr id="3" name="Rectangle 2"/>
          <p:cNvSpPr/>
          <p:nvPr/>
        </p:nvSpPr>
        <p:spPr>
          <a:xfrm>
            <a:off x="661201" y="395585"/>
            <a:ext cx="10685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Different types of leadership styles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546" y="1657350"/>
            <a:ext cx="2800350" cy="162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425" y="4276754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742" y="1947892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736" y="414819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77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9401" y="1613118"/>
            <a:ext cx="766248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            YouTube video – Leadership styles:</a:t>
            </a:r>
          </a:p>
          <a:p>
            <a:endParaRPr lang="en-GB" sz="2800" b="1" dirty="0"/>
          </a:p>
          <a:p>
            <a:r>
              <a:rPr lang="en-GB" sz="2800" dirty="0">
                <a:hlinkClick r:id="rId2"/>
              </a:rPr>
              <a:t>https://www.youtube.com/watch?v=1AZMiq6Mg-k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3429111" y="266997"/>
            <a:ext cx="4533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YouTube video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3492337"/>
            <a:ext cx="5981699" cy="23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98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132159"/>
            <a:ext cx="11901488" cy="6097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1" y="6229350"/>
            <a:ext cx="997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Hitler                                          Obama                                Ghandi</a:t>
            </a:r>
          </a:p>
        </p:txBody>
      </p:sp>
    </p:spTree>
    <p:extLst>
      <p:ext uri="{BB962C8B-B14F-4D97-AF65-F5344CB8AC3E}">
        <p14:creationId xmlns:p14="http://schemas.microsoft.com/office/powerpoint/2010/main" val="3378215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5838" y="1317575"/>
            <a:ext cx="103441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This style of leader gives orders which are to be obeyed without question.</a:t>
            </a:r>
            <a:r>
              <a:rPr lang="en-GB" sz="2800" b="1" dirty="0"/>
              <a:t> </a:t>
            </a:r>
            <a:r>
              <a:rPr lang="en-GB" sz="2800" dirty="0"/>
              <a:t>Probably a </a:t>
            </a:r>
            <a:r>
              <a:rPr lang="en-GB" sz="2800" b="1" dirty="0">
                <a:solidFill>
                  <a:srgbClr val="7030A0"/>
                </a:solidFill>
              </a:rPr>
              <a:t>Theory X manager</a:t>
            </a:r>
            <a:r>
              <a:rPr lang="en-GB" sz="2800" dirty="0">
                <a:solidFill>
                  <a:srgbClr val="7030A0"/>
                </a:solidFill>
              </a:rPr>
              <a:t>, </a:t>
            </a:r>
            <a:r>
              <a:rPr lang="en-GB" sz="2800" dirty="0"/>
              <a:t>who has </a:t>
            </a:r>
            <a:r>
              <a:rPr lang="en-GB" sz="2800" b="1" dirty="0">
                <a:solidFill>
                  <a:srgbClr val="FF0000"/>
                </a:solidFill>
              </a:rPr>
              <a:t>no time for </a:t>
            </a:r>
            <a:r>
              <a:rPr lang="en-GB" sz="2800" dirty="0"/>
              <a:t>consideration of </a:t>
            </a:r>
            <a:r>
              <a:rPr lang="en-GB" sz="2800" b="1" dirty="0">
                <a:solidFill>
                  <a:srgbClr val="FF0000"/>
                </a:solidFill>
              </a:rPr>
              <a:t>Maslow’s higher needs or Herzberg’s motivating factors.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This type of manager can </a:t>
            </a:r>
            <a:r>
              <a:rPr lang="en-GB" sz="2800" b="1" dirty="0">
                <a:solidFill>
                  <a:srgbClr val="FF0000"/>
                </a:solidFill>
              </a:rPr>
              <a:t>be effective when rapid restructuring is required</a:t>
            </a:r>
            <a:r>
              <a:rPr lang="en-GB" sz="2800" dirty="0"/>
              <a:t> but to be effective he/she will rely upon a strictly </a:t>
            </a:r>
            <a:r>
              <a:rPr lang="en-GB" sz="2800" b="1" dirty="0">
                <a:solidFill>
                  <a:srgbClr val="7030A0"/>
                </a:solidFill>
              </a:rPr>
              <a:t>hierarchical organisational structure.</a:t>
            </a:r>
            <a:r>
              <a:rPr lang="en-GB" sz="2800" dirty="0"/>
              <a:t> There is </a:t>
            </a:r>
            <a:r>
              <a:rPr lang="en-GB" sz="2800" b="1" dirty="0">
                <a:solidFill>
                  <a:srgbClr val="FF0000"/>
                </a:solidFill>
              </a:rPr>
              <a:t>no employee involvement in the decision-making.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2856" y="181272"/>
            <a:ext cx="6460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Autocratic leadership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2941808"/>
            <a:ext cx="1776412" cy="1234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76" y="2941808"/>
            <a:ext cx="3831430" cy="119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75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3025" y="1280249"/>
            <a:ext cx="94297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These leaders are similar to autocratic leaders in that </a:t>
            </a:r>
            <a:r>
              <a:rPr lang="en-GB" sz="2800" b="1" dirty="0">
                <a:solidFill>
                  <a:srgbClr val="FF0000"/>
                </a:solidFill>
              </a:rPr>
              <a:t>they make all the decisions and there is no employee involvement.</a:t>
            </a:r>
          </a:p>
          <a:p>
            <a:endParaRPr lang="en-GB" sz="2800" b="1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However, paternalistic leaders may attempt to </a:t>
            </a:r>
            <a:r>
              <a:rPr lang="en-GB" sz="2800" b="1" dirty="0">
                <a:solidFill>
                  <a:srgbClr val="7030A0"/>
                </a:solidFill>
              </a:rPr>
              <a:t>persuade the employees</a:t>
            </a:r>
            <a:r>
              <a:rPr lang="en-GB" sz="2800" dirty="0"/>
              <a:t> that the decisions made are in the best interest of all concerned. </a:t>
            </a:r>
            <a:r>
              <a:rPr lang="en-GB" sz="2800" b="1" dirty="0">
                <a:solidFill>
                  <a:srgbClr val="FF0000"/>
                </a:solidFill>
              </a:rPr>
              <a:t>Paternalistic leaders will consider the welfare of the employees.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3889" y="195560"/>
            <a:ext cx="7044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Paternalistic leadership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3" y="2441255"/>
            <a:ext cx="2235776" cy="1487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700" y="2441255"/>
            <a:ext cx="4845537" cy="15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8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9661" y="1297751"/>
            <a:ext cx="102584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This type of leader </a:t>
            </a:r>
            <a:r>
              <a:rPr lang="en-GB" sz="2800" b="1" dirty="0">
                <a:solidFill>
                  <a:srgbClr val="7030A0"/>
                </a:solidFill>
              </a:rPr>
              <a:t>consults with subordina</a:t>
            </a:r>
            <a:r>
              <a:rPr lang="en-GB" sz="2800" dirty="0"/>
              <a:t>tes in the decision-making process. </a:t>
            </a:r>
            <a:r>
              <a:rPr lang="en-GB" sz="2800" b="1" dirty="0">
                <a:solidFill>
                  <a:srgbClr val="FF0000"/>
                </a:solidFill>
              </a:rPr>
              <a:t>Subordinates are involved with managers in designing their jobs and the tasks involved.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This philosophy is ideally suited to the implementation of </a:t>
            </a:r>
            <a:r>
              <a:rPr lang="en-GB" sz="2800" b="1" dirty="0">
                <a:solidFill>
                  <a:srgbClr val="7030A0"/>
                </a:solidFill>
              </a:rPr>
              <a:t>‘soft’ HRM policies. </a:t>
            </a:r>
            <a:r>
              <a:rPr lang="en-GB" sz="2800" dirty="0"/>
              <a:t>Democratic leaders will need to </a:t>
            </a:r>
            <a:r>
              <a:rPr lang="en-GB" sz="2800" b="1" dirty="0">
                <a:solidFill>
                  <a:srgbClr val="FF0000"/>
                </a:solidFill>
              </a:rPr>
              <a:t>communicate effectively </a:t>
            </a:r>
            <a:r>
              <a:rPr lang="en-GB" sz="2800" dirty="0"/>
              <a:t>with employees in order to consult, persuade and receive feedback. </a:t>
            </a:r>
          </a:p>
          <a:p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573509" y="152697"/>
            <a:ext cx="11330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Democratic or participative leadership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2381250"/>
            <a:ext cx="230505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2876550"/>
            <a:ext cx="4129088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4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1" y="802817"/>
            <a:ext cx="115585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Task: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Answer the quiz questions and submit your answers </a:t>
            </a:r>
          </a:p>
          <a:p>
            <a:endParaRPr lang="en-GB" sz="2800" dirty="0"/>
          </a:p>
          <a:p>
            <a:pPr marL="342900" indent="-342900">
              <a:buAutoNum type="arabicParenR"/>
            </a:pPr>
            <a:r>
              <a:rPr lang="en-GB" sz="2800" dirty="0"/>
              <a:t>What is management by objectives? </a:t>
            </a:r>
          </a:p>
          <a:p>
            <a:pPr marL="342900" indent="-342900">
              <a:buAutoNum type="arabicParenR"/>
            </a:pPr>
            <a:endParaRPr lang="en-GB" sz="2800" dirty="0"/>
          </a:p>
          <a:p>
            <a:pPr marL="342900" indent="-342900">
              <a:buAutoNum type="arabicParenR"/>
            </a:pPr>
            <a:r>
              <a:rPr lang="en-GB" sz="2800" dirty="0"/>
              <a:t>Who proposed the management by objectives theory?</a:t>
            </a:r>
          </a:p>
          <a:p>
            <a:pPr marL="342900" indent="-342900">
              <a:buAutoNum type="arabicParenR"/>
            </a:pPr>
            <a:endParaRPr lang="en-GB" sz="2800" dirty="0"/>
          </a:p>
          <a:p>
            <a:r>
              <a:rPr lang="en-GB" sz="2800" dirty="0"/>
              <a:t>3) Discuss the management by objectives process?</a:t>
            </a:r>
          </a:p>
          <a:p>
            <a:endParaRPr lang="en-GB" sz="2800" dirty="0"/>
          </a:p>
          <a:p>
            <a:r>
              <a:rPr lang="en-GB" sz="2800" dirty="0"/>
              <a:t>4) Explain the</a:t>
            </a:r>
            <a:r>
              <a:rPr lang="en-GB" sz="2800" b="1" dirty="0">
                <a:solidFill>
                  <a:srgbClr val="FF0000"/>
                </a:solidFill>
              </a:rPr>
              <a:t> advantages </a:t>
            </a:r>
            <a:r>
              <a:rPr lang="en-GB" sz="2800" dirty="0"/>
              <a:t>and </a:t>
            </a:r>
            <a:r>
              <a:rPr lang="en-GB" sz="2800" b="1" dirty="0">
                <a:solidFill>
                  <a:srgbClr val="FF0000"/>
                </a:solidFill>
              </a:rPr>
              <a:t>disadvantages</a:t>
            </a:r>
            <a:r>
              <a:rPr lang="en-GB" sz="2800" dirty="0"/>
              <a:t> of </a:t>
            </a:r>
          </a:p>
          <a:p>
            <a:r>
              <a:rPr lang="en-GB" sz="2800" dirty="0"/>
              <a:t>     management by objectives?</a:t>
            </a:r>
          </a:p>
          <a:p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3877708" y="0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1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699" y="700087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699" y="3788233"/>
            <a:ext cx="20193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76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3038" y="1228636"/>
            <a:ext cx="96869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A </a:t>
            </a:r>
            <a:r>
              <a:rPr lang="en-GB" sz="2800" b="1" dirty="0">
                <a:solidFill>
                  <a:srgbClr val="FF0000"/>
                </a:solidFill>
              </a:rPr>
              <a:t>democratic style </a:t>
            </a:r>
            <a:r>
              <a:rPr lang="en-GB" sz="2800" dirty="0"/>
              <a:t>of leadership can result in a workforce that is </a:t>
            </a:r>
            <a:r>
              <a:rPr lang="en-GB" sz="2800" b="1" dirty="0">
                <a:solidFill>
                  <a:srgbClr val="7030A0"/>
                </a:solidFill>
              </a:rPr>
              <a:t>motivated and committed </a:t>
            </a:r>
            <a:r>
              <a:rPr lang="en-GB" sz="2800" dirty="0"/>
              <a:t>to the organisation and can also promote creativity and better quality decisions.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48" y="588501"/>
            <a:ext cx="10882303" cy="640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8" y="3483676"/>
            <a:ext cx="4476750" cy="2383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008" y="3483676"/>
            <a:ext cx="4844143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17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587" y="1341776"/>
            <a:ext cx="995838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This occurs when </a:t>
            </a:r>
            <a:r>
              <a:rPr lang="en-GB" sz="2800" b="1" dirty="0">
                <a:solidFill>
                  <a:srgbClr val="FF0000"/>
                </a:solidFill>
              </a:rPr>
              <a:t>the leader has minimal input and subordinates are largely left to get on with their jobs</a:t>
            </a:r>
            <a:r>
              <a:rPr lang="en-GB" sz="2800" dirty="0">
                <a:solidFill>
                  <a:srgbClr val="FF0000"/>
                </a:solidFill>
              </a:rPr>
              <a:t>. 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>
              <a:solidFill>
                <a:srgbClr val="7030A0"/>
              </a:solidFill>
            </a:endParaRPr>
          </a:p>
          <a:p>
            <a:r>
              <a:rPr lang="en-GB" sz="2800" b="1" dirty="0">
                <a:solidFill>
                  <a:srgbClr val="7030A0"/>
                </a:solidFill>
              </a:rPr>
              <a:t>Minimum guidance </a:t>
            </a:r>
            <a:r>
              <a:rPr lang="en-GB" sz="2800" dirty="0"/>
              <a:t>is offered and workers are given a great deal of scope to demonstrate their capabilities. The danger with this style of leadership is that if </a:t>
            </a:r>
            <a:r>
              <a:rPr lang="en-GB" sz="2800" b="1" dirty="0">
                <a:solidFill>
                  <a:srgbClr val="7030A0"/>
                </a:solidFill>
              </a:rPr>
              <a:t>workers are not motivated or committed </a:t>
            </a:r>
            <a:r>
              <a:rPr lang="en-GB" sz="2800" dirty="0"/>
              <a:t>to their work, their productivity can be low.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4645" y="224135"/>
            <a:ext cx="6996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Laissez-faire leadership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1" y="2176672"/>
            <a:ext cx="2571750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2419559"/>
            <a:ext cx="304713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80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1612" y="1250514"/>
            <a:ext cx="97583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Bureaucratic leaders </a:t>
            </a:r>
            <a:r>
              <a:rPr lang="en-GB" sz="2800" b="1" dirty="0">
                <a:solidFill>
                  <a:srgbClr val="FF0000"/>
                </a:solidFill>
              </a:rPr>
              <a:t>focus on developing the specialisation of jobs and departments. </a:t>
            </a:r>
            <a:r>
              <a:rPr lang="en-GB" sz="2800" dirty="0"/>
              <a:t>They have a reliance on </a:t>
            </a:r>
            <a:r>
              <a:rPr lang="en-GB" sz="2800" b="1" dirty="0">
                <a:solidFill>
                  <a:srgbClr val="7030A0"/>
                </a:solidFill>
              </a:rPr>
              <a:t>formal procedures</a:t>
            </a:r>
            <a:r>
              <a:rPr lang="en-GB" sz="2800" b="1" dirty="0"/>
              <a:t> </a:t>
            </a:r>
            <a:r>
              <a:rPr lang="en-GB" sz="2800" dirty="0"/>
              <a:t>and clearly-marked status definitions.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Bureaucratic leadership operates </a:t>
            </a:r>
            <a:r>
              <a:rPr lang="en-GB" sz="2800" b="1" dirty="0">
                <a:solidFill>
                  <a:srgbClr val="7030A0"/>
                </a:solidFill>
              </a:rPr>
              <a:t>within hierarchical structures. </a:t>
            </a:r>
            <a:r>
              <a:rPr lang="en-GB" sz="2800" dirty="0"/>
              <a:t>Employees are allowed to use discretion only within delegated limits. </a:t>
            </a:r>
            <a:r>
              <a:rPr lang="en-GB" sz="2800" b="1" dirty="0">
                <a:solidFill>
                  <a:srgbClr val="FF0000"/>
                </a:solidFill>
              </a:rPr>
              <a:t>Job roles are defined </a:t>
            </a:r>
            <a:r>
              <a:rPr lang="en-GB" sz="2800" dirty="0"/>
              <a:t>formally by the use of </a:t>
            </a:r>
            <a:r>
              <a:rPr lang="en-GB" sz="2800" b="1" dirty="0">
                <a:solidFill>
                  <a:srgbClr val="7030A0"/>
                </a:solidFill>
              </a:rPr>
              <a:t>clear job descriptions</a:t>
            </a:r>
            <a:r>
              <a:rPr lang="en-GB" sz="2800" b="1" dirty="0"/>
              <a:t>, </a:t>
            </a:r>
            <a:r>
              <a:rPr lang="en-GB" sz="2800" dirty="0"/>
              <a:t>and an </a:t>
            </a:r>
            <a:r>
              <a:rPr lang="en-GB" sz="2800" b="1" dirty="0">
                <a:solidFill>
                  <a:srgbClr val="7030A0"/>
                </a:solidFill>
              </a:rPr>
              <a:t>obligation to stick to these job descriptions </a:t>
            </a:r>
            <a:r>
              <a:rPr lang="en-GB" sz="2800" dirty="0"/>
              <a:t>severely limits the employees’ ability to act in situations that are unusual or unexpected.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34447" y="224135"/>
            <a:ext cx="7123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Bureaucratic leadership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467" y="2084661"/>
            <a:ext cx="180594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95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202" y="1020155"/>
            <a:ext cx="958691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It is argued that in a bureaucracy </a:t>
            </a:r>
            <a:r>
              <a:rPr lang="en-GB" sz="2800" b="1" dirty="0">
                <a:solidFill>
                  <a:srgbClr val="FF0000"/>
                </a:solidFill>
              </a:rPr>
              <a:t>each employee </a:t>
            </a:r>
            <a:r>
              <a:rPr lang="en-GB" sz="2800" dirty="0"/>
              <a:t>within the organisation </a:t>
            </a:r>
            <a:r>
              <a:rPr lang="en-GB" sz="2800" b="1" dirty="0">
                <a:solidFill>
                  <a:srgbClr val="7030A0"/>
                </a:solidFill>
              </a:rPr>
              <a:t>knows precisely what their duties are (A04)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and therefore many tasks will be performed a lot quicker and more efficiently.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Another advantage is that </a:t>
            </a:r>
            <a:r>
              <a:rPr lang="en-GB" sz="2800" b="1" dirty="0">
                <a:solidFill>
                  <a:srgbClr val="FF0000"/>
                </a:solidFill>
              </a:rPr>
              <a:t>workers who are secure in their roles </a:t>
            </a:r>
            <a:r>
              <a:rPr lang="en-GB" sz="2800" dirty="0"/>
              <a:t>are, therefore, more likely to </a:t>
            </a:r>
            <a:r>
              <a:rPr lang="en-GB" sz="2800" b="1" dirty="0">
                <a:solidFill>
                  <a:srgbClr val="7030A0"/>
                </a:solidFill>
              </a:rPr>
              <a:t>cooperate with other workers</a:t>
            </a:r>
            <a:r>
              <a:rPr lang="en-GB" sz="2800" dirty="0">
                <a:solidFill>
                  <a:srgbClr val="7030A0"/>
                </a:solidFill>
              </a:rPr>
              <a:t>. </a:t>
            </a:r>
            <a:r>
              <a:rPr lang="en-GB" sz="2800" dirty="0"/>
              <a:t>The main </a:t>
            </a:r>
            <a:r>
              <a:rPr lang="en-GB" sz="2800" b="1" dirty="0">
                <a:solidFill>
                  <a:srgbClr val="FF0000"/>
                </a:solidFill>
              </a:rPr>
              <a:t>disadvantage</a:t>
            </a:r>
            <a:r>
              <a:rPr lang="en-GB" sz="2800" dirty="0"/>
              <a:t> of this type of leadership is the discouragement of innovation and the </a:t>
            </a:r>
            <a:r>
              <a:rPr lang="en-GB" sz="2800" b="1" dirty="0">
                <a:solidFill>
                  <a:srgbClr val="7030A0"/>
                </a:solidFill>
              </a:rPr>
              <a:t>ability to adapt to change. (A04)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722" y="380020"/>
            <a:ext cx="6712278" cy="640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114" y="2617134"/>
            <a:ext cx="22860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928" y="2693334"/>
            <a:ext cx="400526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9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4752" y="1468041"/>
            <a:ext cx="104155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What makes successful leadership is open to question. </a:t>
            </a:r>
            <a:r>
              <a:rPr lang="en-GB" sz="2800" b="1" dirty="0">
                <a:solidFill>
                  <a:srgbClr val="FF0000"/>
                </a:solidFill>
              </a:rPr>
              <a:t>Different styles suit different circumstances </a:t>
            </a:r>
            <a:r>
              <a:rPr lang="en-GB" sz="2800" dirty="0"/>
              <a:t>and the same leader can use different styles with different groups of workers.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</a:t>
            </a:r>
            <a:r>
              <a:rPr lang="en-GB" sz="2800" b="1" dirty="0">
                <a:solidFill>
                  <a:srgbClr val="FF0000"/>
                </a:solidFill>
              </a:rPr>
              <a:t>A good leader is one who can adapt their style or approach to different situations</a:t>
            </a:r>
            <a:r>
              <a:rPr lang="en-GB" sz="2800" dirty="0"/>
              <a:t>; this is known as a </a:t>
            </a:r>
            <a:r>
              <a:rPr lang="en-GB" sz="2800" b="1" dirty="0">
                <a:solidFill>
                  <a:srgbClr val="FF0000"/>
                </a:solidFill>
              </a:rPr>
              <a:t>contingency approach to leadership</a:t>
            </a:r>
            <a:r>
              <a:rPr lang="en-GB" sz="2800" dirty="0">
                <a:solidFill>
                  <a:srgbClr val="FF0000"/>
                </a:solidFill>
              </a:rPr>
              <a:t>.</a:t>
            </a:r>
            <a:r>
              <a:rPr lang="en-GB" sz="2800" dirty="0"/>
              <a:t> Leaders can be task or people-orientated and this orientation will dictate their approach to control, job design and motivation.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53801" y="424160"/>
            <a:ext cx="106844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makes successful leadership? (A03)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997" y="2514600"/>
            <a:ext cx="1768078" cy="1414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1" y="2750612"/>
            <a:ext cx="4010024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40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0544" y="1151791"/>
            <a:ext cx="91309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Leaders must </a:t>
            </a:r>
            <a:r>
              <a:rPr lang="en-GB" sz="2800" b="1" dirty="0">
                <a:solidFill>
                  <a:srgbClr val="FF0000"/>
                </a:solidFill>
              </a:rPr>
              <a:t>plan, motivate and control</a:t>
            </a:r>
            <a:r>
              <a:rPr lang="en-GB" sz="2800" dirty="0"/>
              <a:t>, but how they best do this is a question of circumstance.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Using an autocratic style with a group of computer games developers may be a mistake but using the same style within the armed forces makes a great deal of sense.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53" y="505559"/>
            <a:ext cx="10022693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662" y="2627947"/>
            <a:ext cx="3067050" cy="1686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550" y="2276475"/>
            <a:ext cx="2247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97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6412" y="148143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dirty="0"/>
          </a:p>
          <a:p>
            <a:r>
              <a:rPr lang="en-GB" sz="2800" dirty="0"/>
              <a:t>Read Leadership styles – Case study.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b="1" dirty="0"/>
              <a:t>Time: 10 mins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91995" y="309860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2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751" y="2017059"/>
            <a:ext cx="3133165" cy="313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86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138" y="1524297"/>
            <a:ext cx="6096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dirty="0"/>
          </a:p>
          <a:p>
            <a:r>
              <a:rPr lang="en-GB" sz="2800" dirty="0"/>
              <a:t>Kahoot quiz - leadership styles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b="1" dirty="0"/>
          </a:p>
          <a:p>
            <a:r>
              <a:rPr lang="en-GB" sz="2800" b="1" dirty="0"/>
              <a:t>Time: 15 mins </a:t>
            </a: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799093" y="381297"/>
            <a:ext cx="2879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6" y="2283560"/>
            <a:ext cx="3452812" cy="34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71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2162" y="148143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dirty="0"/>
          </a:p>
          <a:p>
            <a:r>
              <a:rPr lang="en-GB" sz="2800" dirty="0"/>
              <a:t>Exam question - leadership styles </a:t>
            </a:r>
          </a:p>
          <a:p>
            <a:endParaRPr lang="en-GB" sz="2800" dirty="0"/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r>
              <a:rPr lang="en-GB" sz="2800" b="1" dirty="0"/>
              <a:t>Time: 30 mins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20570" y="181273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4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531" y="2962439"/>
            <a:ext cx="3700462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36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9971" y="1012744"/>
            <a:ext cx="98037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/>
              <a:t>TASKS: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Answer quiz questions on Management by Objectives as revision.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Read the effective manager traits and leadership styles slides.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Watch YouTube’s video on leadership styles and example leaders.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Read the leadership style case study.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Answer the Kahoot quiz on leadership styles (code will be posted).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Complete an exam question of the various leadership styles.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0063" y="139096"/>
            <a:ext cx="9053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Chapter 21 – Leadership styles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756" y="5365032"/>
            <a:ext cx="4343972" cy="1228195"/>
          </a:xfrm>
          <a:prstGeom prst="rect">
            <a:avLst/>
          </a:prstGeom>
        </p:spPr>
      </p:pic>
      <p:pic>
        <p:nvPicPr>
          <p:cNvPr id="1026" name="Picture 2" descr="Image result for leadership sty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99" y="5413949"/>
            <a:ext cx="4343972" cy="123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28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6105" y="1131776"/>
            <a:ext cx="1107141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r>
              <a:rPr lang="en-GB" sz="2800" dirty="0"/>
              <a:t>5. What does McGregor's management theory suggest?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r>
              <a:rPr lang="en-GB" sz="2800" dirty="0"/>
              <a:t>6. Explain </a:t>
            </a:r>
            <a:r>
              <a:rPr lang="en-GB" sz="2800" b="1" dirty="0">
                <a:solidFill>
                  <a:srgbClr val="FF0000"/>
                </a:solidFill>
              </a:rPr>
              <a:t>McGregor's theory X</a:t>
            </a:r>
            <a:r>
              <a:rPr lang="en-GB" sz="2800" dirty="0"/>
              <a:t>? – Give an example of a business? 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r>
              <a:rPr lang="en-GB" sz="2800" dirty="0"/>
              <a:t>7. Discuss </a:t>
            </a:r>
            <a:r>
              <a:rPr lang="en-GB" sz="2800" b="1" dirty="0">
                <a:solidFill>
                  <a:srgbClr val="FF0000"/>
                </a:solidFill>
              </a:rPr>
              <a:t>McGregor's theory y </a:t>
            </a:r>
            <a:r>
              <a:rPr lang="en-GB" sz="2800" dirty="0"/>
              <a:t>? – Give an example of a business? </a:t>
            </a:r>
          </a:p>
          <a:p>
            <a:endParaRPr lang="en-GB" sz="2800" dirty="0"/>
          </a:p>
          <a:p>
            <a:r>
              <a:rPr lang="en-GB" sz="2800" dirty="0"/>
              <a:t>8. What are the main differences between the managements assumptions?</a:t>
            </a:r>
          </a:p>
          <a:p>
            <a:endParaRPr lang="en-GB" sz="2800" dirty="0"/>
          </a:p>
          <a:p>
            <a:r>
              <a:rPr lang="en-GB" sz="2800" dirty="0"/>
              <a:t>9. Which theory suggests works see work as just a job? </a:t>
            </a:r>
          </a:p>
          <a:p>
            <a:endParaRPr lang="en-GB" sz="2800" dirty="0"/>
          </a:p>
          <a:p>
            <a:r>
              <a:rPr lang="en-GB" sz="2800" dirty="0"/>
              <a:t>10. Which theory suggests workers see work as a career?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784" y="295505"/>
            <a:ext cx="1739734" cy="1739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340" y="295505"/>
            <a:ext cx="26824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6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4" y="1404640"/>
            <a:ext cx="106727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 number of character traits of effective managers have been identified: 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7030A0"/>
                </a:solidFill>
              </a:rPr>
              <a:t>Empathy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Hardworking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Enthusiasm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7030A0"/>
                </a:solidFill>
              </a:rPr>
              <a:t>Inspirational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Self awareness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429370" y="181273"/>
            <a:ext cx="109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Character traits of effective managers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37" y="2281237"/>
            <a:ext cx="2409825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307" y="4494967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0" y="2428874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6337" y="4583073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8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7829" y="1130239"/>
            <a:ext cx="95726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Leaders may perform similar functions to managers, but in addition they also </a:t>
            </a:r>
            <a:r>
              <a:rPr lang="en-GB" sz="2800" b="1" dirty="0">
                <a:solidFill>
                  <a:srgbClr val="7030A0"/>
                </a:solidFill>
              </a:rPr>
              <a:t>inspire and motivate </a:t>
            </a:r>
            <a:r>
              <a:rPr lang="en-GB" sz="2800" b="1" dirty="0">
                <a:solidFill>
                  <a:srgbClr val="FF0000"/>
                </a:solidFill>
              </a:rPr>
              <a:t>the workforce</a:t>
            </a:r>
            <a:r>
              <a:rPr lang="en-GB" sz="2800" dirty="0"/>
              <a:t>, they </a:t>
            </a:r>
            <a:r>
              <a:rPr lang="en-GB" sz="2800" b="1" dirty="0">
                <a:solidFill>
                  <a:srgbClr val="FF0000"/>
                </a:solidFill>
              </a:rPr>
              <a:t>consider long-term strategy</a:t>
            </a:r>
            <a:r>
              <a:rPr lang="en-GB" sz="2800" dirty="0">
                <a:solidFill>
                  <a:srgbClr val="FF0000"/>
                </a:solidFill>
              </a:rPr>
              <a:t>, </a:t>
            </a:r>
            <a:r>
              <a:rPr lang="en-GB" sz="2800" dirty="0"/>
              <a:t>the challenges facing the business and how to overcome them.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Managers control and direct the workforce </a:t>
            </a:r>
            <a:r>
              <a:rPr lang="en-GB" sz="2800" dirty="0"/>
              <a:t>to </a:t>
            </a:r>
            <a:r>
              <a:rPr lang="en-GB" sz="2800" b="1" dirty="0">
                <a:solidFill>
                  <a:srgbClr val="7030A0"/>
                </a:solidFill>
              </a:rPr>
              <a:t>follow the principles or values that have been established by the leaders.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74280" y="109835"/>
            <a:ext cx="3786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Leadership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445" y="2919412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963" y="3224212"/>
            <a:ext cx="4489842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262" y="1225689"/>
            <a:ext cx="10515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Being a good leader involves </a:t>
            </a:r>
            <a:r>
              <a:rPr lang="en-GB" sz="2800" b="1" dirty="0">
                <a:solidFill>
                  <a:srgbClr val="FF0000"/>
                </a:solidFill>
              </a:rPr>
              <a:t>getting people to understand and </a:t>
            </a:r>
            <a:r>
              <a:rPr lang="en-GB" sz="2800" b="1" dirty="0">
                <a:solidFill>
                  <a:srgbClr val="7030A0"/>
                </a:solidFill>
              </a:rPr>
              <a:t>believe in your vision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/>
              <a:t>to work with you to achieve your goals. </a:t>
            </a:r>
          </a:p>
          <a:p>
            <a:endParaRPr lang="en-GB" sz="2800" dirty="0"/>
          </a:p>
          <a:p>
            <a:r>
              <a:rPr lang="en-GB" sz="2800" dirty="0"/>
              <a:t>Good leaders also have </a:t>
            </a:r>
            <a:r>
              <a:rPr lang="en-GB" sz="2800" b="1" dirty="0">
                <a:solidFill>
                  <a:srgbClr val="7030A0"/>
                </a:solidFill>
              </a:rPr>
              <a:t>charisma</a:t>
            </a:r>
            <a:r>
              <a:rPr lang="en-GB" sz="2800" b="1" dirty="0">
                <a:solidFill>
                  <a:srgbClr val="FF0000"/>
                </a:solidFill>
              </a:rPr>
              <a:t>, then inspire people to follow them </a:t>
            </a:r>
            <a:r>
              <a:rPr lang="en-GB" sz="2800" dirty="0"/>
              <a:t>E.G: </a:t>
            </a:r>
          </a:p>
          <a:p>
            <a:endParaRPr lang="en-GB" sz="2800" dirty="0"/>
          </a:p>
          <a:p>
            <a:r>
              <a:rPr lang="en-GB" sz="2800" b="1" u="sng" dirty="0"/>
              <a:t>Winston Churchill / Steve jobs </a:t>
            </a:r>
            <a:r>
              <a:rPr lang="en-GB" sz="2800" b="1" u="sng" dirty="0">
                <a:solidFill>
                  <a:srgbClr val="FF0000"/>
                </a:solidFill>
              </a:rPr>
              <a:t>(WATCH) </a:t>
            </a:r>
            <a:r>
              <a:rPr lang="en-GB" sz="4000" b="1" u="sng" dirty="0">
                <a:solidFill>
                  <a:srgbClr val="FF0000"/>
                </a:solidFill>
              </a:rPr>
              <a:t> </a:t>
            </a:r>
          </a:p>
          <a:p>
            <a:endParaRPr lang="en-GB" sz="4000" dirty="0"/>
          </a:p>
          <a:p>
            <a:r>
              <a:rPr lang="en-GB" sz="2800" dirty="0">
                <a:hlinkClick r:id="rId2"/>
              </a:rPr>
              <a:t>https://www.youtube.com/watch?v=jnmq3iW45xE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>
                <a:hlinkClick r:id="rId3"/>
              </a:rPr>
              <a:t>https://www.youtube.com/watch?v=spSCnp4VjXw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3974251" y="252710"/>
            <a:ext cx="3471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Leadership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737" y="354499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3013" y="931992"/>
            <a:ext cx="99012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Charismatic leadership is the process of </a:t>
            </a:r>
            <a:r>
              <a:rPr lang="en-GB" sz="2800" b="1" dirty="0">
                <a:solidFill>
                  <a:srgbClr val="FF0000"/>
                </a:solidFill>
              </a:rPr>
              <a:t>encouraging certain behaviours in others via force of personality</a:t>
            </a:r>
            <a:r>
              <a:rPr lang="en-GB" sz="2800" dirty="0"/>
              <a:t>, persuasion and eloquent communication.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Charismatic leaders </a:t>
            </a:r>
            <a:r>
              <a:rPr lang="en-GB" sz="2800" b="1" dirty="0">
                <a:solidFill>
                  <a:srgbClr val="7030A0"/>
                </a:solidFill>
              </a:rPr>
              <a:t>inspire their followers </a:t>
            </a:r>
            <a:r>
              <a:rPr lang="en-GB" sz="2800" dirty="0"/>
              <a:t>to do things or to do things better; this is </a:t>
            </a:r>
            <a:r>
              <a:rPr lang="en-GB" sz="2800" b="1" dirty="0">
                <a:solidFill>
                  <a:srgbClr val="7030A0"/>
                </a:solidFill>
              </a:rPr>
              <a:t>done by conjuring up enthusiasm in others </a:t>
            </a:r>
            <a:r>
              <a:rPr lang="en-GB" sz="2800" dirty="0"/>
              <a:t>for a stated vision or goal</a:t>
            </a:r>
            <a:r>
              <a:rPr lang="en-GB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9036" y="208687"/>
            <a:ext cx="6876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Charismatic leadership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415" y="251460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285" y="2911395"/>
            <a:ext cx="4284103" cy="150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4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915204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7030A0"/>
                </a:solidFill>
              </a:rPr>
              <a:t>Create visions and 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Create </a:t>
            </a:r>
            <a:r>
              <a:rPr lang="en-GB" sz="2800" b="1" dirty="0">
                <a:solidFill>
                  <a:srgbClr val="FF0000"/>
                </a:solidFill>
              </a:rPr>
              <a:t>new roles and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Decide on </a:t>
            </a:r>
            <a:r>
              <a:rPr lang="en-GB" sz="2800" b="1" dirty="0">
                <a:solidFill>
                  <a:srgbClr val="FF0000"/>
                </a:solidFill>
              </a:rPr>
              <a:t>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Anticipate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Establish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7030A0"/>
                </a:solidFill>
              </a:rPr>
              <a:t>Empower </a:t>
            </a:r>
            <a:r>
              <a:rPr lang="en-GB" sz="2800" b="1" dirty="0">
                <a:solidFill>
                  <a:srgbClr val="FF0000"/>
                </a:solidFill>
              </a:rPr>
              <a:t>and delegate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42125" y="252710"/>
            <a:ext cx="4450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Role of leaders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326" y="1424449"/>
            <a:ext cx="3211242" cy="2252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922" y="1533986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437" y="4548187"/>
            <a:ext cx="4791076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9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0225" y="1476793"/>
            <a:ext cx="8972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Because leaders need to </a:t>
            </a:r>
            <a:r>
              <a:rPr lang="en-GB" sz="2800" b="1" dirty="0">
                <a:solidFill>
                  <a:srgbClr val="7030A0"/>
                </a:solidFill>
              </a:rPr>
              <a:t>lead and fulfil a number of challenging roles,</a:t>
            </a:r>
            <a:r>
              <a:rPr lang="en-GB" sz="2800" dirty="0"/>
              <a:t> a leader needs to have a </a:t>
            </a:r>
            <a:r>
              <a:rPr lang="en-GB" sz="2800" b="1" dirty="0">
                <a:solidFill>
                  <a:srgbClr val="FF0000"/>
                </a:solidFill>
              </a:rPr>
              <a:t>number of characteristics</a:t>
            </a:r>
            <a:r>
              <a:rPr lang="en-GB" sz="2800" dirty="0"/>
              <a:t> that will help them lead their business.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20778" y="324147"/>
            <a:ext cx="4607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Role of leaders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533" y="3119718"/>
            <a:ext cx="8649030" cy="30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61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1419</Words>
  <Application>Microsoft Office PowerPoint</Application>
  <PresentationFormat>Widescreen</PresentationFormat>
  <Paragraphs>235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</dc:creator>
  <cp:lastModifiedBy>Daniel Tregoning</cp:lastModifiedBy>
  <cp:revision>24</cp:revision>
  <dcterms:created xsi:type="dcterms:W3CDTF">2016-12-10T20:34:07Z</dcterms:created>
  <dcterms:modified xsi:type="dcterms:W3CDTF">2020-03-23T12:11:03Z</dcterms:modified>
</cp:coreProperties>
</file>