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5" r:id="rId3"/>
    <p:sldId id="258" r:id="rId4"/>
    <p:sldId id="279" r:id="rId5"/>
    <p:sldId id="259" r:id="rId6"/>
    <p:sldId id="280" r:id="rId7"/>
    <p:sldId id="293" r:id="rId8"/>
    <p:sldId id="260" r:id="rId9"/>
    <p:sldId id="266" r:id="rId10"/>
    <p:sldId id="261" r:id="rId11"/>
    <p:sldId id="262" r:id="rId12"/>
    <p:sldId id="263" r:id="rId13"/>
    <p:sldId id="281" r:id="rId14"/>
    <p:sldId id="264" r:id="rId15"/>
    <p:sldId id="282" r:id="rId16"/>
    <p:sldId id="287" r:id="rId17"/>
    <p:sldId id="277" r:id="rId18"/>
    <p:sldId id="288" r:id="rId19"/>
    <p:sldId id="278" r:id="rId20"/>
    <p:sldId id="289" r:id="rId21"/>
    <p:sldId id="292" r:id="rId22"/>
    <p:sldId id="265" r:id="rId23"/>
    <p:sldId id="267" r:id="rId24"/>
    <p:sldId id="268" r:id="rId25"/>
    <p:sldId id="298" r:id="rId26"/>
    <p:sldId id="290" r:id="rId27"/>
    <p:sldId id="270" r:id="rId28"/>
    <p:sldId id="283" r:id="rId29"/>
    <p:sldId id="291" r:id="rId30"/>
    <p:sldId id="299" r:id="rId31"/>
    <p:sldId id="271" r:id="rId32"/>
    <p:sldId id="284" r:id="rId33"/>
    <p:sldId id="272" r:id="rId34"/>
    <p:sldId id="285" r:id="rId35"/>
    <p:sldId id="286" r:id="rId36"/>
    <p:sldId id="273" r:id="rId37"/>
    <p:sldId id="275" r:id="rId38"/>
    <p:sldId id="297" r:id="rId39"/>
    <p:sldId id="30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512B9-6747-484C-AC6D-9E60671D0C2D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D3754-4A75-4951-B4EB-477325DF8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4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9C15-3222-47AF-99A5-17AE1C64DFE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2BB1-8922-4446-BE0F-DB19C5E98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78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9C15-3222-47AF-99A5-17AE1C64DFE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2BB1-8922-4446-BE0F-DB19C5E98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27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9C15-3222-47AF-99A5-17AE1C64DFE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2BB1-8922-4446-BE0F-DB19C5E98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8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9C15-3222-47AF-99A5-17AE1C64DFE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2BB1-8922-4446-BE0F-DB19C5E98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86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9C15-3222-47AF-99A5-17AE1C64DFE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2BB1-8922-4446-BE0F-DB19C5E98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7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9C15-3222-47AF-99A5-17AE1C64DFE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2BB1-8922-4446-BE0F-DB19C5E98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23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9C15-3222-47AF-99A5-17AE1C64DFE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2BB1-8922-4446-BE0F-DB19C5E98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5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9C15-3222-47AF-99A5-17AE1C64DFE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2BB1-8922-4446-BE0F-DB19C5E98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0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9C15-3222-47AF-99A5-17AE1C64DFE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2BB1-8922-4446-BE0F-DB19C5E98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82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9C15-3222-47AF-99A5-17AE1C64DFE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2BB1-8922-4446-BE0F-DB19C5E98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4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9C15-3222-47AF-99A5-17AE1C64DFE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2BB1-8922-4446-BE0F-DB19C5E98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55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E9C15-3222-47AF-99A5-17AE1C64DFE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C2BB1-8922-4446-BE0F-DB19C5E98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76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1eO5j2w03u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uxMZL6ieWM" TargetMode="External"/><Relationship Id="rId2" Type="http://schemas.openxmlformats.org/officeDocument/2006/relationships/hyperlink" Target="https://www.youtube.com/watch?v=tPW8iYHoy18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hyperlink" Target="https://www.youtube.com/watch?v=JA96Fba-WH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231" y="1323439"/>
            <a:ext cx="100155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/>
              <a:t>Tasks: </a:t>
            </a:r>
          </a:p>
          <a:p>
            <a:endParaRPr lang="en-GB" sz="2400" b="1" u="sng" dirty="0"/>
          </a:p>
          <a:p>
            <a:r>
              <a:rPr lang="en-GB" sz="2400" dirty="0"/>
              <a:t>Watch the video on </a:t>
            </a:r>
            <a:r>
              <a:rPr lang="en-GB" sz="2400" dirty="0" err="1"/>
              <a:t>Fiedlers</a:t>
            </a:r>
            <a:r>
              <a:rPr lang="en-GB" sz="2400" dirty="0"/>
              <a:t> contingency model.</a:t>
            </a:r>
          </a:p>
          <a:p>
            <a:r>
              <a:rPr lang="en-GB" sz="2400" dirty="0"/>
              <a:t>Read </a:t>
            </a:r>
            <a:r>
              <a:rPr lang="en-GB" sz="2400" dirty="0" err="1"/>
              <a:t>Fiedlers</a:t>
            </a:r>
            <a:r>
              <a:rPr lang="en-GB" sz="2400" dirty="0"/>
              <a:t> contingency model and consider the questions throughout.</a:t>
            </a:r>
          </a:p>
          <a:p>
            <a:r>
              <a:rPr lang="en-GB" sz="2400" dirty="0"/>
              <a:t>Complete ‘Fielders Least Preferred Co worker scale’ and submit your answers. </a:t>
            </a:r>
          </a:p>
          <a:p>
            <a:r>
              <a:rPr lang="en-GB" sz="2400" dirty="0"/>
              <a:t>Watch the </a:t>
            </a:r>
            <a:r>
              <a:rPr lang="en-GB" sz="2400" dirty="0" err="1"/>
              <a:t>Youtube</a:t>
            </a:r>
            <a:r>
              <a:rPr lang="en-GB" sz="2400" dirty="0"/>
              <a:t> videos attached. </a:t>
            </a:r>
          </a:p>
          <a:p>
            <a:r>
              <a:rPr lang="en-GB" sz="2400" dirty="0"/>
              <a:t>Answer the </a:t>
            </a:r>
            <a:r>
              <a:rPr lang="en-GB" sz="2400" dirty="0" err="1"/>
              <a:t>Fiedlers</a:t>
            </a:r>
            <a:r>
              <a:rPr lang="en-GB" sz="2400" dirty="0"/>
              <a:t> contingency model quiz question, answers will be posted at the end of the session. </a:t>
            </a:r>
          </a:p>
          <a:p>
            <a:r>
              <a:rPr lang="en-GB" sz="2400" dirty="0"/>
              <a:t>Read Wright and Taylors  views on leadership theory and consider the questions throughout. </a:t>
            </a:r>
          </a:p>
          <a:p>
            <a:r>
              <a:rPr lang="en-GB" sz="2400" dirty="0"/>
              <a:t>Answer the Kahoot quiz questions on Leadership and management and submit your answers.</a:t>
            </a:r>
          </a:p>
          <a:p>
            <a:r>
              <a:rPr lang="en-GB" sz="2400" dirty="0"/>
              <a:t>Complete the exam questions and submit.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6559" y="0"/>
            <a:ext cx="98256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Chapter 21 – Management and leadership</a:t>
            </a:r>
          </a:p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Fiedler contingency model, Wright and Taylor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656" y="5406478"/>
            <a:ext cx="2491783" cy="115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6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258827"/>
              </p:ext>
            </p:extLst>
          </p:nvPr>
        </p:nvGraphicFramePr>
        <p:xfrm>
          <a:off x="485775" y="-267753"/>
          <a:ext cx="11215688" cy="6913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3" imgW="5966032" imgH="4864130" progId="Word.Document.12">
                  <p:embed/>
                </p:oleObj>
              </mc:Choice>
              <mc:Fallback>
                <p:oleObj name="Document" r:id="rId3" imgW="5966032" imgH="48641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775" y="-267753"/>
                        <a:ext cx="11215688" cy="6913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19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4097" y="1228397"/>
            <a:ext cx="100298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 </a:t>
            </a:r>
            <a:r>
              <a:rPr lang="en-GB" sz="2800" b="1" dirty="0">
                <a:solidFill>
                  <a:srgbClr val="FF0000"/>
                </a:solidFill>
              </a:rPr>
              <a:t>high score of 64 or more </a:t>
            </a:r>
            <a:r>
              <a:rPr lang="en-GB" sz="2800" dirty="0"/>
              <a:t>indicated a </a:t>
            </a:r>
            <a:r>
              <a:rPr lang="en-GB" sz="2800" b="1" dirty="0">
                <a:solidFill>
                  <a:srgbClr val="FF0000"/>
                </a:solidFill>
              </a:rPr>
              <a:t>high LPC person</a:t>
            </a:r>
            <a:r>
              <a:rPr lang="en-GB" sz="2800" dirty="0"/>
              <a:t>; such a person is called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rgbClr val="7030A0"/>
                </a:solidFill>
              </a:rPr>
              <a:t>relationship-motivated</a:t>
            </a:r>
            <a:r>
              <a:rPr lang="en-GB" sz="2800" dirty="0">
                <a:solidFill>
                  <a:srgbClr val="7030A0"/>
                </a:solidFill>
              </a:rPr>
              <a:t>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A score of </a:t>
            </a:r>
            <a:r>
              <a:rPr lang="en-GB" sz="2800" b="1" dirty="0">
                <a:solidFill>
                  <a:srgbClr val="FF0000"/>
                </a:solidFill>
              </a:rPr>
              <a:t>57 or below </a:t>
            </a:r>
            <a:r>
              <a:rPr lang="en-GB" sz="2800" dirty="0"/>
              <a:t>indicated a </a:t>
            </a:r>
            <a:r>
              <a:rPr lang="en-GB" sz="2800" b="1" dirty="0">
                <a:solidFill>
                  <a:srgbClr val="FF0000"/>
                </a:solidFill>
              </a:rPr>
              <a:t>low LPC person. </a:t>
            </a:r>
            <a:r>
              <a:rPr lang="en-GB" sz="2800" dirty="0"/>
              <a:t>This type of individual is called </a:t>
            </a:r>
            <a:r>
              <a:rPr lang="en-GB" sz="2800" b="1" dirty="0">
                <a:solidFill>
                  <a:srgbClr val="7030A0"/>
                </a:solidFill>
              </a:rPr>
              <a:t>task-motivated. </a:t>
            </a:r>
            <a:r>
              <a:rPr lang="en-GB" sz="2800" dirty="0"/>
              <a:t>An </a:t>
            </a:r>
            <a:r>
              <a:rPr lang="en-GB" sz="2800" b="1" dirty="0">
                <a:solidFill>
                  <a:srgbClr val="FF0000"/>
                </a:solidFill>
              </a:rPr>
              <a:t>in-between score </a:t>
            </a:r>
            <a:r>
              <a:rPr lang="en-GB" sz="2800" dirty="0"/>
              <a:t>makes it </a:t>
            </a:r>
            <a:r>
              <a:rPr lang="en-GB" sz="2800" b="1" dirty="0">
                <a:solidFill>
                  <a:srgbClr val="7030A0"/>
                </a:solidFill>
              </a:rPr>
              <a:t>difficult to identify</a:t>
            </a:r>
            <a:r>
              <a:rPr lang="en-GB" sz="2800" b="1" dirty="0"/>
              <a:t> </a:t>
            </a:r>
            <a:r>
              <a:rPr lang="en-GB" sz="2800" dirty="0"/>
              <a:t>which group the individual belongs to.</a:t>
            </a:r>
          </a:p>
          <a:p>
            <a:endParaRPr lang="en-GB" sz="2800" dirty="0"/>
          </a:p>
          <a:p>
            <a:r>
              <a:rPr lang="en-GB" sz="2800" b="1" dirty="0">
                <a:solidFill>
                  <a:srgbClr val="00B050"/>
                </a:solidFill>
              </a:rPr>
              <a:t>Q – What if you are positioned in the middle you are mix of….?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024" y="280125"/>
            <a:ext cx="11472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Least preferred co-worker (LPC) scale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797" y="1988284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901" y="2228849"/>
            <a:ext cx="3576637" cy="1733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11C4D6-5D95-4CA0-B099-61A568E5F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192" y="2228849"/>
            <a:ext cx="3028950" cy="173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0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303" y="1236560"/>
            <a:ext cx="1050131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</a:t>
            </a:r>
            <a:r>
              <a:rPr lang="en-GB" sz="2800" b="1" dirty="0">
                <a:solidFill>
                  <a:srgbClr val="FF0000"/>
                </a:solidFill>
              </a:rPr>
              <a:t>high LPC leader </a:t>
            </a:r>
            <a:r>
              <a:rPr lang="en-GB" sz="2800" dirty="0"/>
              <a:t>sees </a:t>
            </a:r>
            <a:r>
              <a:rPr lang="en-GB" sz="2800" b="1" dirty="0">
                <a:solidFill>
                  <a:srgbClr val="7030A0"/>
                </a:solidFill>
              </a:rPr>
              <a:t>other people as relatively pleasant</a:t>
            </a:r>
            <a:r>
              <a:rPr lang="en-GB" sz="2800" b="1" dirty="0"/>
              <a:t>, </a:t>
            </a:r>
            <a:r>
              <a:rPr lang="en-GB" sz="2800" dirty="0"/>
              <a:t>industrious or sincere </a:t>
            </a:r>
            <a:r>
              <a:rPr lang="en-GB" sz="2800" b="1" dirty="0">
                <a:solidFill>
                  <a:srgbClr val="7030A0"/>
                </a:solidFill>
              </a:rPr>
              <a:t>even if they find it difficult to work with them.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The </a:t>
            </a:r>
            <a:r>
              <a:rPr lang="en-GB" sz="2800" b="1" dirty="0">
                <a:solidFill>
                  <a:srgbClr val="FF0000"/>
                </a:solidFill>
              </a:rPr>
              <a:t>low LPC person</a:t>
            </a:r>
            <a:r>
              <a:rPr lang="en-GB" sz="2800" dirty="0">
                <a:solidFill>
                  <a:srgbClr val="FF0000"/>
                </a:solidFill>
              </a:rPr>
              <a:t>, </a:t>
            </a:r>
            <a:r>
              <a:rPr lang="en-GB" sz="2800" dirty="0"/>
              <a:t>who sees their </a:t>
            </a:r>
            <a:r>
              <a:rPr lang="en-GB" sz="2800" b="1" dirty="0">
                <a:solidFill>
                  <a:srgbClr val="7030A0"/>
                </a:solidFill>
              </a:rPr>
              <a:t>co-worker in negative terms</a:t>
            </a:r>
            <a:r>
              <a:rPr lang="en-GB" sz="2800" dirty="0"/>
              <a:t>, is determined to get the job done and </a:t>
            </a:r>
            <a:r>
              <a:rPr lang="en-GB" sz="2800" b="1" dirty="0">
                <a:solidFill>
                  <a:srgbClr val="7030A0"/>
                </a:solidFill>
              </a:rPr>
              <a:t>believes that a poor co-worker is bad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/>
              <a:t>in almost every possible respect. </a:t>
            </a: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What therefore motivates a high and low LPC worker?</a:t>
            </a:r>
          </a:p>
          <a:p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41" y="445360"/>
            <a:ext cx="10504318" cy="652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839" y="2321553"/>
            <a:ext cx="28575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8B01BF-20C4-4B83-8A69-9C868849F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894" y="2321553"/>
            <a:ext cx="3336020" cy="1631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D317C8-C3C7-41A0-881B-BDB12D373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821" y="232155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7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5375" y="1098678"/>
            <a:ext cx="99441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Relationship-orientated leaders </a:t>
            </a:r>
            <a:r>
              <a:rPr lang="en-GB" sz="2800" dirty="0"/>
              <a:t>(high LPC) are </a:t>
            </a:r>
            <a:r>
              <a:rPr lang="en-GB" sz="2800" b="1" dirty="0">
                <a:solidFill>
                  <a:srgbClr val="7030A0"/>
                </a:solidFill>
              </a:rPr>
              <a:t>most effective </a:t>
            </a:r>
            <a:r>
              <a:rPr lang="en-GB" sz="2800" dirty="0"/>
              <a:t>in </a:t>
            </a:r>
            <a:r>
              <a:rPr lang="en-GB" sz="2800" b="1" dirty="0">
                <a:solidFill>
                  <a:srgbClr val="7030A0"/>
                </a:solidFill>
              </a:rPr>
              <a:t>less extreme circumstances.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That is, in situations that are neither favourable nor unfavourable or situations that are only </a:t>
            </a:r>
            <a:r>
              <a:rPr lang="en-GB" sz="2800" b="1" dirty="0">
                <a:solidFill>
                  <a:srgbClr val="FF0000"/>
                </a:solidFill>
              </a:rPr>
              <a:t>moderately favourable or moderately unfavourable. 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What would this leader participate in? </a:t>
            </a:r>
          </a:p>
          <a:p>
            <a:r>
              <a:rPr lang="en-GB" sz="2800" b="1" dirty="0">
                <a:solidFill>
                  <a:srgbClr val="00B050"/>
                </a:solidFill>
              </a:rPr>
              <a:t>Q – Are they able to motivate staff?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93774" y="281285"/>
            <a:ext cx="9347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Relationship orientated leaders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5487AF-75E8-4205-83FA-2564A97D1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571" y="1852412"/>
            <a:ext cx="2514600" cy="1819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24452D-5E6F-402B-B963-91DC59544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293" y="2061962"/>
            <a:ext cx="2847975" cy="1609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8E1DE3-CD55-4CE8-8B8D-3A560A044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4" y="2157212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74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6781" y="1150336"/>
            <a:ext cx="97869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Task-orientated leaders </a:t>
            </a:r>
            <a:r>
              <a:rPr lang="en-GB" sz="2800" b="1" dirty="0">
                <a:solidFill>
                  <a:srgbClr val="FF0000"/>
                </a:solidFill>
              </a:rPr>
              <a:t>are most effective </a:t>
            </a:r>
            <a:r>
              <a:rPr lang="en-GB" sz="2800" dirty="0"/>
              <a:t>when facing a situation that is either </a:t>
            </a:r>
            <a:r>
              <a:rPr lang="en-GB" sz="2800" b="1" dirty="0">
                <a:solidFill>
                  <a:srgbClr val="7030A0"/>
                </a:solidFill>
              </a:rPr>
              <a:t>extremely favourable or extremely unfavourable.</a:t>
            </a: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What would this leader participate in? </a:t>
            </a:r>
          </a:p>
          <a:p>
            <a:r>
              <a:rPr lang="en-GB" sz="2800" b="1" dirty="0">
                <a:solidFill>
                  <a:srgbClr val="00B050"/>
                </a:solidFill>
              </a:rPr>
              <a:t>Q – What is their skill is it necessarily motivate staff? </a:t>
            </a:r>
          </a:p>
          <a:p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1669" y="138410"/>
            <a:ext cx="7011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Task orientated leaders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BD584-AD41-45D7-ACF8-A131AADC7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931" y="2743669"/>
            <a:ext cx="2895851" cy="1987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C20975-500D-4BD1-82C4-06F626401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750" y="2523906"/>
            <a:ext cx="2810940" cy="2207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7D6037-AB6F-4B05-9CC2-AAC2A5979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658" y="2340132"/>
            <a:ext cx="3152221" cy="242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6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876" y="1261145"/>
            <a:ext cx="1037286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In the case of an </a:t>
            </a:r>
            <a:r>
              <a:rPr lang="en-GB" sz="2800" b="1" dirty="0">
                <a:solidFill>
                  <a:srgbClr val="FF0000"/>
                </a:solidFill>
              </a:rPr>
              <a:t>extremely favourable situation</a:t>
            </a:r>
            <a:r>
              <a:rPr lang="en-GB" sz="2800" dirty="0"/>
              <a:t>, they are effective:</a:t>
            </a:r>
          </a:p>
          <a:p>
            <a:endParaRPr lang="en-GB" sz="2800" dirty="0"/>
          </a:p>
          <a:p>
            <a:r>
              <a:rPr lang="en-GB" sz="2800" dirty="0"/>
              <a:t>• when there is </a:t>
            </a:r>
            <a:r>
              <a:rPr lang="en-GB" sz="2800" b="1" dirty="0">
                <a:solidFill>
                  <a:srgbClr val="7030A0"/>
                </a:solidFill>
              </a:rPr>
              <a:t>enormous trust</a:t>
            </a:r>
            <a:r>
              <a:rPr lang="en-GB" sz="2800" dirty="0"/>
              <a:t>, respect and confidence; when the </a:t>
            </a:r>
            <a:r>
              <a:rPr lang="en-GB" sz="2800" b="1" dirty="0">
                <a:solidFill>
                  <a:srgbClr val="7030A0"/>
                </a:solidFill>
              </a:rPr>
              <a:t>task is very clear;   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• when </a:t>
            </a:r>
            <a:r>
              <a:rPr lang="en-GB" sz="2800" b="1" dirty="0">
                <a:solidFill>
                  <a:srgbClr val="FF0000"/>
                </a:solidFill>
              </a:rPr>
              <a:t>followers </a:t>
            </a:r>
            <a:r>
              <a:rPr lang="en-GB" sz="2800" b="1" dirty="0">
                <a:solidFill>
                  <a:srgbClr val="7030A0"/>
                </a:solidFill>
              </a:rPr>
              <a:t>accept the leader’s power without question</a:t>
            </a:r>
            <a:r>
              <a:rPr lang="en-GB" sz="2800" dirty="0">
                <a:solidFill>
                  <a:srgbClr val="7030A0"/>
                </a:solidFill>
              </a:rPr>
              <a:t>. </a:t>
            </a: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Which style would they therefore adopt? </a:t>
            </a:r>
          </a:p>
          <a:p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792" y="380787"/>
            <a:ext cx="6645216" cy="52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27" y="3253563"/>
            <a:ext cx="4824973" cy="1553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16CE5D-D73F-474F-8033-B65B3FD1F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008" y="2663767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92A11-CE51-4C03-BC0E-120BEE82E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696" y="2761475"/>
            <a:ext cx="277401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1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284" y="1158659"/>
            <a:ext cx="10308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In an </a:t>
            </a:r>
            <a:r>
              <a:rPr lang="en-GB" sz="2800" b="1" dirty="0">
                <a:solidFill>
                  <a:srgbClr val="FF0000"/>
                </a:solidFill>
              </a:rPr>
              <a:t>extremely unfavourable situation</a:t>
            </a:r>
            <a:r>
              <a:rPr lang="en-GB" sz="2800" dirty="0"/>
              <a:t>, they are effective: </a:t>
            </a:r>
          </a:p>
          <a:p>
            <a:endParaRPr lang="en-GB" sz="2800" dirty="0"/>
          </a:p>
          <a:p>
            <a:r>
              <a:rPr lang="en-GB" sz="2800" dirty="0"/>
              <a:t>When </a:t>
            </a:r>
            <a:r>
              <a:rPr lang="en-GB" sz="2800" b="1" dirty="0">
                <a:solidFill>
                  <a:srgbClr val="7030A0"/>
                </a:solidFill>
              </a:rPr>
              <a:t>trust and respect do not exist; </a:t>
            </a:r>
            <a:r>
              <a:rPr lang="en-GB" sz="2800" dirty="0"/>
              <a:t>When the </a:t>
            </a:r>
            <a:r>
              <a:rPr lang="en-GB" sz="2800" b="1" dirty="0">
                <a:solidFill>
                  <a:srgbClr val="7030A0"/>
                </a:solidFill>
              </a:rPr>
              <a:t>challenge people </a:t>
            </a:r>
            <a:r>
              <a:rPr lang="en-GB" sz="2800" b="1" dirty="0">
                <a:solidFill>
                  <a:srgbClr val="FF0000"/>
                </a:solidFill>
              </a:rPr>
              <a:t>face is vague </a:t>
            </a:r>
            <a:r>
              <a:rPr lang="en-GB" sz="2800" dirty="0"/>
              <a:t>and undefined; When the </a:t>
            </a:r>
            <a:r>
              <a:rPr lang="en-GB" sz="2800" b="1" dirty="0">
                <a:solidFill>
                  <a:srgbClr val="FF0000"/>
                </a:solidFill>
              </a:rPr>
              <a:t>atmosphere</a:t>
            </a:r>
            <a:r>
              <a:rPr lang="en-GB" sz="2800" dirty="0"/>
              <a:t> is anarchic or even </a:t>
            </a:r>
            <a:r>
              <a:rPr lang="en-GB" sz="2800" b="1" dirty="0">
                <a:solidFill>
                  <a:srgbClr val="7030A0"/>
                </a:solidFill>
              </a:rPr>
              <a:t>rebellious </a:t>
            </a:r>
            <a:r>
              <a:rPr lang="en-GB" sz="2800" dirty="0"/>
              <a:t>(for example, an </a:t>
            </a:r>
            <a:r>
              <a:rPr lang="en-GB" sz="2800" b="1" dirty="0">
                <a:solidFill>
                  <a:srgbClr val="7030A0"/>
                </a:solidFill>
              </a:rPr>
              <a:t>emergency or crisis – terror attack</a:t>
            </a:r>
            <a:r>
              <a:rPr lang="en-GB" sz="2800" dirty="0"/>
              <a:t> ).</a:t>
            </a:r>
          </a:p>
          <a:p>
            <a:endParaRPr lang="en-GB" sz="2800" b="1" dirty="0">
              <a:solidFill>
                <a:srgbClr val="00B050"/>
              </a:solidFill>
            </a:endParaRPr>
          </a:p>
          <a:p>
            <a:endParaRPr lang="en-GB" sz="2800" b="1" dirty="0">
              <a:solidFill>
                <a:srgbClr val="00B050"/>
              </a:solidFill>
            </a:endParaRPr>
          </a:p>
          <a:p>
            <a:endParaRPr lang="en-GB" sz="2800" b="1" dirty="0">
              <a:solidFill>
                <a:srgbClr val="00B050"/>
              </a:solidFill>
            </a:endParaRP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Would this leader be able force change? Do they inspire?</a:t>
            </a:r>
          </a:p>
          <a:p>
            <a:r>
              <a:rPr lang="en-GB" sz="2800" b="1" dirty="0">
                <a:solidFill>
                  <a:srgbClr val="00B050"/>
                </a:solidFill>
              </a:rPr>
              <a:t>Q – Which type of leader would you want in the </a:t>
            </a:r>
            <a:r>
              <a:rPr lang="en-GB" sz="2800" b="1" dirty="0" err="1">
                <a:solidFill>
                  <a:srgbClr val="00B050"/>
                </a:solidFill>
              </a:rPr>
              <a:t>Covid</a:t>
            </a:r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19 crisis or to lead during a fire?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697" y="437096"/>
            <a:ext cx="6651312" cy="524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195A4-7B56-4DA5-A17A-B763D7ACD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56" y="3429000"/>
            <a:ext cx="3676650" cy="1421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A280A0-CC3B-4AD3-8B36-954E4DF5C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884" y="3412938"/>
            <a:ext cx="2426660" cy="1437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121FD4-DED4-4DDE-90D9-6758A37A4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335" y="3539004"/>
            <a:ext cx="2193033" cy="14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725" y="1194547"/>
            <a:ext cx="101155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Fielder </a:t>
            </a:r>
            <a:r>
              <a:rPr lang="en-GB" sz="2800" b="1" dirty="0">
                <a:solidFill>
                  <a:srgbClr val="7030A0"/>
                </a:solidFill>
              </a:rPr>
              <a:t>did not believe that leaders were very good at changing or even adapting their style, </a:t>
            </a:r>
            <a:r>
              <a:rPr lang="en-GB" sz="2800" dirty="0"/>
              <a:t>making it difficult for leaders to alter their approach to suit changing circumstances.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b="1" dirty="0">
                <a:solidFill>
                  <a:srgbClr val="00B050"/>
                </a:solidFill>
              </a:rPr>
              <a:t>HUGE PROBLEM! – Q – Is he correct?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1502397" y="252710"/>
            <a:ext cx="921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Fielder model conclusion (A04)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76" y="2726043"/>
            <a:ext cx="3443795" cy="2614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AC5BC2-C2A8-40BD-A82A-D9F71EED5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325" y="2797191"/>
            <a:ext cx="3028950" cy="2386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DE1AC9-2AE7-4035-9A20-741960B69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725" y="2900612"/>
            <a:ext cx="3062795" cy="218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53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3414" y="822533"/>
            <a:ext cx="1071999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2800" dirty="0"/>
              <a:t>Fiedler’s model gives organisations a way to </a:t>
            </a:r>
            <a:r>
              <a:rPr lang="en-GB" sz="2800" b="1" dirty="0">
                <a:solidFill>
                  <a:srgbClr val="7030A0"/>
                </a:solidFill>
              </a:rPr>
              <a:t>identify the best potential leaders for a particular situation</a:t>
            </a:r>
            <a:r>
              <a:rPr lang="en-GB" sz="2800" dirty="0"/>
              <a:t>, group of workers or task.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This approach also gives </a:t>
            </a:r>
            <a:r>
              <a:rPr lang="en-GB" sz="2800" b="1" dirty="0">
                <a:solidFill>
                  <a:srgbClr val="FF0000"/>
                </a:solidFill>
              </a:rPr>
              <a:t>individual leaders an idea</a:t>
            </a:r>
            <a:r>
              <a:rPr lang="en-GB" sz="2800" b="1" dirty="0"/>
              <a:t> </a:t>
            </a:r>
            <a:r>
              <a:rPr lang="en-GB" sz="2800" dirty="0"/>
              <a:t>as to which types of situation they are best suited for. He called his approach the </a:t>
            </a:r>
            <a:r>
              <a:rPr lang="en-GB" sz="3200" b="1" dirty="0">
                <a:solidFill>
                  <a:srgbClr val="00B050"/>
                </a:solidFill>
              </a:rPr>
              <a:t>‘leadership match concept’. </a:t>
            </a:r>
          </a:p>
          <a:p>
            <a:endParaRPr lang="en-GB" sz="3200" b="1" dirty="0">
              <a:solidFill>
                <a:srgbClr val="00B05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How important is having the correct leader in the correct situation – think current situation and WW2? </a:t>
            </a:r>
            <a:endParaRPr lang="en-GB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79" y="372378"/>
            <a:ext cx="8754615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056" y="2227670"/>
            <a:ext cx="3053577" cy="1641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1F98D4-1EA7-41EF-A236-642BEDBCE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581" y="2126446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766FF8-56A8-4CA5-8BFA-AC0DABEA3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285" y="2316946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70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8564" y="1282870"/>
            <a:ext cx="1028027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Not everything was black and white </a:t>
            </a:r>
            <a:r>
              <a:rPr lang="en-GB" sz="2800" dirty="0"/>
              <a:t>for Fiedler as he appreciated that there is a </a:t>
            </a:r>
            <a:r>
              <a:rPr lang="en-GB" sz="2800" b="1" dirty="0">
                <a:solidFill>
                  <a:srgbClr val="FF0000"/>
                </a:solidFill>
              </a:rPr>
              <a:t>great deal of middle ground </a:t>
            </a:r>
            <a:r>
              <a:rPr lang="en-GB" sz="2800" dirty="0"/>
              <a:t>in ‘The Least Preferred Co-worker’ scale, which </a:t>
            </a:r>
            <a:r>
              <a:rPr lang="en-GB" sz="2800" b="1" dirty="0">
                <a:solidFill>
                  <a:srgbClr val="7030A0"/>
                </a:solidFill>
              </a:rPr>
              <a:t>makes it difficult to be clear if a particular leader is task focused or relationship-focused. </a:t>
            </a: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However these would suggest that leader can…….?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33" y="470260"/>
            <a:ext cx="8754615" cy="646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BBA56C-F3D1-4932-8156-281FC1CDF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564" y="3339145"/>
            <a:ext cx="2847975" cy="1998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90C062-CFF4-4DEA-81D3-843E61C2E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460" y="3334147"/>
            <a:ext cx="2847975" cy="1871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9C8B37-A250-4564-A900-894D38C10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086" y="2942925"/>
            <a:ext cx="3227756" cy="226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7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C15EB-972C-4C0F-8152-41E676934AD5}"/>
              </a:ext>
            </a:extLst>
          </p:cNvPr>
          <p:cNvSpPr/>
          <p:nvPr/>
        </p:nvSpPr>
        <p:spPr>
          <a:xfrm>
            <a:off x="1398279" y="1182231"/>
            <a:ext cx="9025484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Fielders contingency model  - </a:t>
            </a:r>
            <a:r>
              <a:rPr lang="en-GB" sz="28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it:</a:t>
            </a:r>
          </a:p>
          <a:p>
            <a:endParaRPr lang="en-GB" sz="2800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28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https://www.youtube.com/watch?v=1eO5j2w03uI</a:t>
            </a:r>
            <a:endParaRPr lang="en-GB" sz="2800" dirty="0">
              <a:solidFill>
                <a:srgbClr val="0563C1"/>
              </a:solidFill>
            </a:endParaRPr>
          </a:p>
          <a:p>
            <a:endParaRPr lang="en-GB" sz="2800" dirty="0">
              <a:solidFill>
                <a:srgbClr val="0563C1"/>
              </a:solidFill>
            </a:endParaRPr>
          </a:p>
          <a:p>
            <a:endParaRPr lang="en-GB" sz="2800" dirty="0">
              <a:solidFill>
                <a:srgbClr val="0563C1"/>
              </a:solidFill>
            </a:endParaRPr>
          </a:p>
          <a:p>
            <a:endParaRPr lang="en-GB" sz="2800" dirty="0">
              <a:solidFill>
                <a:srgbClr val="0563C1"/>
              </a:solidFill>
            </a:endParaRPr>
          </a:p>
          <a:p>
            <a:endParaRPr lang="en-GB" sz="2800" dirty="0">
              <a:solidFill>
                <a:srgbClr val="0563C1"/>
              </a:solidFill>
            </a:endParaRPr>
          </a:p>
          <a:p>
            <a:endParaRPr lang="en-GB" sz="2800" dirty="0">
              <a:solidFill>
                <a:srgbClr val="0563C1"/>
              </a:solidFill>
            </a:endParaRPr>
          </a:p>
          <a:p>
            <a:endParaRPr lang="en-GB" sz="2800" dirty="0">
              <a:solidFill>
                <a:srgbClr val="0563C1"/>
              </a:solidFill>
            </a:endParaRPr>
          </a:p>
          <a:p>
            <a:endParaRPr lang="en-GB" sz="2800" dirty="0">
              <a:solidFill>
                <a:srgbClr val="0563C1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Why don’t company founders lead their organisations?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3AFE3A-4888-42C8-949F-AF278A1C61FE}"/>
              </a:ext>
            </a:extLst>
          </p:cNvPr>
          <p:cNvSpPr/>
          <p:nvPr/>
        </p:nvSpPr>
        <p:spPr>
          <a:xfrm>
            <a:off x="2593121" y="202870"/>
            <a:ext cx="7385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1 Y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ouTube video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72DE3-1ABE-49D0-9E05-22C8E5213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494" y="2861867"/>
            <a:ext cx="3023494" cy="2102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0D1DF0-7433-4888-90AE-A5F8D7E60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560" y="3006158"/>
            <a:ext cx="4560203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03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4148" y="797510"/>
            <a:ext cx="104837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Fiedler has been criticised because he </a:t>
            </a:r>
            <a:r>
              <a:rPr lang="en-GB" sz="2800" b="1" dirty="0">
                <a:solidFill>
                  <a:srgbClr val="7030A0"/>
                </a:solidFill>
              </a:rPr>
              <a:t>does not give enough credibility to the flexibility of leaders,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/>
              <a:t>since there is evidence that many </a:t>
            </a:r>
            <a:r>
              <a:rPr lang="en-GB" sz="2800" b="1" dirty="0">
                <a:solidFill>
                  <a:srgbClr val="FF0000"/>
                </a:solidFill>
              </a:rPr>
              <a:t>leaders are quite good at adapting to changing circumstances.</a:t>
            </a:r>
          </a:p>
          <a:p>
            <a:r>
              <a:rPr lang="en-GB" sz="2800" b="1" dirty="0">
                <a:solidFill>
                  <a:srgbClr val="00B050"/>
                </a:solidFill>
              </a:rPr>
              <a:t>(I agree) </a:t>
            </a:r>
          </a:p>
          <a:p>
            <a:endParaRPr lang="en-GB" sz="2800" b="1" dirty="0">
              <a:solidFill>
                <a:srgbClr val="00B050"/>
              </a:solidFill>
            </a:endParaRPr>
          </a:p>
          <a:p>
            <a:endParaRPr lang="en-GB" sz="2800" b="1" dirty="0">
              <a:solidFill>
                <a:srgbClr val="00B050"/>
              </a:solidFill>
            </a:endParaRPr>
          </a:p>
          <a:p>
            <a:endParaRPr lang="en-GB" sz="2800" b="1" dirty="0">
              <a:solidFill>
                <a:srgbClr val="00B050"/>
              </a:solidFill>
            </a:endParaRPr>
          </a:p>
          <a:p>
            <a:endParaRPr lang="en-GB" sz="2800" b="1" dirty="0">
              <a:solidFill>
                <a:srgbClr val="00B050"/>
              </a:solidFill>
            </a:endParaRPr>
          </a:p>
          <a:p>
            <a:endParaRPr lang="en-GB" sz="2800" b="1" dirty="0">
              <a:solidFill>
                <a:srgbClr val="00B050"/>
              </a:solidFill>
            </a:endParaRP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Could you provide any examples to support?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09" y="474394"/>
            <a:ext cx="8754615" cy="6462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DB54BE-6F51-4CC5-98C3-99EBDA154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919" y="3062980"/>
            <a:ext cx="1981200" cy="2305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FB679-AA8C-473E-857F-DC33BAA52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806" y="2893468"/>
            <a:ext cx="2619375" cy="2474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29AC4-90FF-4B7E-9597-2A0AA4959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675" y="2893468"/>
            <a:ext cx="2600325" cy="2323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9C9632-4358-402E-8C4B-FC67A6C23D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674" y="322490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69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4321" y="331711"/>
            <a:ext cx="8168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3 - Y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ouTube video’s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EB1B4E-54F1-4162-B8D5-B2C85483673E}"/>
              </a:ext>
            </a:extLst>
          </p:cNvPr>
          <p:cNvSpPr/>
          <p:nvPr/>
        </p:nvSpPr>
        <p:spPr>
          <a:xfrm>
            <a:off x="719621" y="1351739"/>
            <a:ext cx="10647851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Watch the videos below: </a:t>
            </a:r>
          </a:p>
          <a:p>
            <a:endParaRPr lang="en-GB" sz="2800" b="1" u="sng" dirty="0"/>
          </a:p>
          <a:p>
            <a:r>
              <a:rPr lang="en-GB" sz="2800" b="1" u="sng" dirty="0"/>
              <a:t>Nelson Mandela – The man who changed the world: </a:t>
            </a:r>
          </a:p>
          <a:p>
            <a:endParaRPr lang="en-GB" sz="2800" dirty="0"/>
          </a:p>
          <a:p>
            <a:r>
              <a:rPr lang="en-GB" sz="2800" dirty="0">
                <a:hlinkClick r:id="rId2"/>
              </a:rPr>
              <a:t>https://www.youtube.com/watch?v=tPW8iYHoy18</a:t>
            </a:r>
            <a:endParaRPr lang="en-GB" sz="2800" dirty="0"/>
          </a:p>
          <a:p>
            <a:endParaRPr lang="en-GB" sz="2800" b="1" u="sng" dirty="0"/>
          </a:p>
          <a:p>
            <a:r>
              <a:rPr lang="en-GB" sz="2800" b="1" u="sng" dirty="0"/>
              <a:t>Churchill – The man who saved the free world </a:t>
            </a:r>
          </a:p>
          <a:p>
            <a:endParaRPr lang="en-GB" sz="2800" dirty="0"/>
          </a:p>
          <a:p>
            <a:r>
              <a:rPr lang="en-GB" sz="2800" dirty="0">
                <a:hlinkClick r:id="rId3"/>
              </a:rPr>
              <a:t>https://www.youtube.com/watch?v=uuxMZL6ieWM</a:t>
            </a:r>
            <a:endParaRPr lang="en-GB" sz="2800" dirty="0"/>
          </a:p>
          <a:p>
            <a:endParaRPr lang="en-GB" sz="2800" dirty="0"/>
          </a:p>
          <a:p>
            <a:r>
              <a:rPr lang="en-GB" sz="2800" b="1" dirty="0">
                <a:solidFill>
                  <a:srgbClr val="00B050"/>
                </a:solidFill>
              </a:rPr>
              <a:t>Q – Ask yourself can leaders adapt to changing market circumstances? </a:t>
            </a:r>
          </a:p>
        </p:txBody>
      </p:sp>
    </p:spTree>
    <p:extLst>
      <p:ext uri="{BB962C8B-B14F-4D97-AF65-F5344CB8AC3E}">
        <p14:creationId xmlns:p14="http://schemas.microsoft.com/office/powerpoint/2010/main" val="1697292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5418" y="1012954"/>
            <a:ext cx="94954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b="1" u="sng" dirty="0"/>
          </a:p>
          <a:p>
            <a:r>
              <a:rPr lang="en-GB" sz="2800" b="1" dirty="0">
                <a:solidFill>
                  <a:srgbClr val="FF0000"/>
                </a:solidFill>
              </a:rPr>
              <a:t>Quiz to be completed: 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3200" b="1" dirty="0">
                <a:solidFill>
                  <a:srgbClr val="00B050"/>
                </a:solidFill>
              </a:rPr>
              <a:t>‘Fielders contingency model – Please see Moodle</a:t>
            </a:r>
            <a:r>
              <a:rPr lang="en-GB" sz="2800" b="1" dirty="0">
                <a:solidFill>
                  <a:srgbClr val="00B050"/>
                </a:solidFill>
              </a:rPr>
              <a:t>’</a:t>
            </a:r>
            <a:r>
              <a:rPr lang="en-GB" sz="2800" dirty="0"/>
              <a:t> 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b="1" dirty="0"/>
              <a:t>Time: 10 mins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06295" y="266997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FB132-6D66-464E-9CB8-28F62BC8B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150" y="3722410"/>
            <a:ext cx="5201942" cy="260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67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422" y="1147465"/>
            <a:ext cx="102424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P. Wright and D. Taylor believed that a lot of leadership theory was </a:t>
            </a:r>
            <a:r>
              <a:rPr lang="en-GB" sz="2800" b="1" dirty="0">
                <a:solidFill>
                  <a:srgbClr val="FF0000"/>
                </a:solidFill>
              </a:rPr>
              <a:t>theoretically correct </a:t>
            </a:r>
            <a:r>
              <a:rPr lang="en-GB" sz="2800" dirty="0"/>
              <a:t>but </a:t>
            </a:r>
            <a:r>
              <a:rPr lang="en-GB" sz="2800" b="1" dirty="0">
                <a:solidFill>
                  <a:srgbClr val="7030A0"/>
                </a:solidFill>
              </a:rPr>
              <a:t>did not actually show leaders how they could </a:t>
            </a:r>
            <a:r>
              <a:rPr lang="en-GB" sz="2800" b="1" dirty="0">
                <a:solidFill>
                  <a:srgbClr val="00B050"/>
                </a:solidFill>
              </a:rPr>
              <a:t>improve</a:t>
            </a:r>
            <a:r>
              <a:rPr lang="en-GB" sz="2800" b="1" dirty="0">
                <a:solidFill>
                  <a:srgbClr val="7030A0"/>
                </a:solidFill>
              </a:rPr>
              <a:t> the way that they worked</a:t>
            </a:r>
            <a:r>
              <a:rPr lang="en-GB" sz="2800" dirty="0">
                <a:solidFill>
                  <a:srgbClr val="7030A0"/>
                </a:solidFill>
              </a:rPr>
              <a:t>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They believed that it is possible to </a:t>
            </a:r>
            <a:r>
              <a:rPr lang="en-GB" sz="2800" b="1" dirty="0">
                <a:solidFill>
                  <a:srgbClr val="FF0000"/>
                </a:solidFill>
              </a:rPr>
              <a:t>improve a leader’s performance</a:t>
            </a:r>
            <a:r>
              <a:rPr lang="en-GB" sz="2800" dirty="0"/>
              <a:t> and that this could be done through </a:t>
            </a:r>
            <a:r>
              <a:rPr lang="en-GB" sz="2800" b="1" dirty="0">
                <a:solidFill>
                  <a:srgbClr val="7030A0"/>
                </a:solidFill>
              </a:rPr>
              <a:t>education. </a:t>
            </a: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What types of training could be offered? How does this impact the motivation of the worker?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224135"/>
            <a:ext cx="5438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Wright and Taylor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377" y="2138670"/>
            <a:ext cx="3106479" cy="2242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378" y="2658138"/>
            <a:ext cx="3285682" cy="1723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CD335B-29EF-40E7-B5BB-2A00F4C08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768" y="2658138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98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0289" y="1005867"/>
            <a:ext cx="1030992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Wright and Taylor identified </a:t>
            </a:r>
            <a:r>
              <a:rPr lang="en-GB" sz="2800" b="1" dirty="0">
                <a:solidFill>
                  <a:srgbClr val="FF0000"/>
                </a:solidFill>
              </a:rPr>
              <a:t>two specific gaps in existing approaches </a:t>
            </a:r>
            <a:r>
              <a:rPr lang="en-GB" sz="2800" dirty="0"/>
              <a:t>to the study of leadership. </a:t>
            </a:r>
          </a:p>
          <a:p>
            <a:endParaRPr lang="en-GB" sz="2800" dirty="0"/>
          </a:p>
          <a:p>
            <a:r>
              <a:rPr lang="en-GB" sz="2800" dirty="0"/>
              <a:t>Firstly, there is </a:t>
            </a:r>
            <a:r>
              <a:rPr lang="en-GB" sz="2800" b="1" dirty="0">
                <a:solidFill>
                  <a:srgbClr val="FF0000"/>
                </a:solidFill>
              </a:rPr>
              <a:t>not enough emphasis on what leaders actually do when they </a:t>
            </a:r>
            <a:r>
              <a:rPr lang="en-GB" sz="2800" b="1" dirty="0">
                <a:solidFill>
                  <a:srgbClr val="7030A0"/>
                </a:solidFill>
              </a:rPr>
              <a:t>interact with their subordinates.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Secondly, the </a:t>
            </a:r>
            <a:r>
              <a:rPr lang="en-GB" sz="2800" b="1" dirty="0">
                <a:solidFill>
                  <a:srgbClr val="FF0000"/>
                </a:solidFill>
              </a:rPr>
              <a:t>element of </a:t>
            </a:r>
            <a:r>
              <a:rPr lang="en-GB" sz="2800" b="1" dirty="0">
                <a:solidFill>
                  <a:srgbClr val="7030A0"/>
                </a:solidFill>
              </a:rPr>
              <a:t>skill is largely ignored. </a:t>
            </a: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If you talents were ignored how would this make you feel?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147" y="365732"/>
            <a:ext cx="5084505" cy="640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028" y="3720204"/>
            <a:ext cx="3095624" cy="1405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77" y="3615070"/>
            <a:ext cx="3167062" cy="1615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E39C9D-C4DF-4219-AA9D-BC92C8401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043" y="3498507"/>
            <a:ext cx="3057525" cy="21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35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584692-2523-473E-AF41-BEBF8D705629}"/>
              </a:ext>
            </a:extLst>
          </p:cNvPr>
          <p:cNvSpPr/>
          <p:nvPr/>
        </p:nvSpPr>
        <p:spPr>
          <a:xfrm>
            <a:off x="974650" y="1016500"/>
            <a:ext cx="104943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In answer to these deficiencies Wright and Taylor were concerned with </a:t>
            </a:r>
            <a:r>
              <a:rPr lang="en-GB" sz="2800" b="1" dirty="0">
                <a:solidFill>
                  <a:srgbClr val="7030A0"/>
                </a:solidFill>
              </a:rPr>
              <a:t>improving leadership skills</a:t>
            </a:r>
            <a:r>
              <a:rPr lang="en-GB" sz="2800" dirty="0">
                <a:solidFill>
                  <a:srgbClr val="7030A0"/>
                </a:solidFill>
              </a:rPr>
              <a:t>. </a:t>
            </a:r>
            <a:r>
              <a:rPr lang="en-GB" sz="2800" dirty="0">
                <a:solidFill>
                  <a:prstClr val="black"/>
                </a:solidFill>
              </a:rPr>
              <a:t>The way that they did this was by </a:t>
            </a:r>
            <a:r>
              <a:rPr lang="en-GB" sz="2800" b="1" dirty="0">
                <a:solidFill>
                  <a:srgbClr val="FF0000"/>
                </a:solidFill>
              </a:rPr>
              <a:t>providing a </a:t>
            </a:r>
            <a:r>
              <a:rPr lang="en-GB" sz="2800" b="1" dirty="0">
                <a:solidFill>
                  <a:srgbClr val="7030A0"/>
                </a:solidFill>
              </a:rPr>
              <a:t>checklist for improving work performance. </a:t>
            </a:r>
          </a:p>
          <a:p>
            <a:pPr lvl="0"/>
            <a:endParaRPr lang="en-GB" sz="2800" b="1" dirty="0">
              <a:solidFill>
                <a:srgbClr val="7030A0"/>
              </a:solidFill>
            </a:endParaRPr>
          </a:p>
          <a:p>
            <a:pPr lvl="0"/>
            <a:endParaRPr lang="en-GB" sz="2800" b="1" dirty="0">
              <a:solidFill>
                <a:srgbClr val="7030A0"/>
              </a:solidFill>
            </a:endParaRPr>
          </a:p>
          <a:p>
            <a:pPr lvl="0"/>
            <a:endParaRPr lang="en-GB" sz="2800" b="1" dirty="0">
              <a:solidFill>
                <a:srgbClr val="7030A0"/>
              </a:solidFill>
            </a:endParaRPr>
          </a:p>
          <a:p>
            <a:pPr lvl="0"/>
            <a:endParaRPr lang="en-GB" sz="2800" b="1" dirty="0">
              <a:solidFill>
                <a:srgbClr val="7030A0"/>
              </a:solidFill>
            </a:endParaRPr>
          </a:p>
          <a:p>
            <a:r>
              <a:rPr lang="en-GB" sz="2800" dirty="0"/>
              <a:t>The skills that leaders needed to learn are both </a:t>
            </a:r>
            <a:r>
              <a:rPr lang="en-GB" sz="2800" b="1" dirty="0">
                <a:solidFill>
                  <a:srgbClr val="00B050"/>
                </a:solidFill>
              </a:rPr>
              <a:t>verbal and non-verbal.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At the same time leaders need to </a:t>
            </a:r>
            <a:r>
              <a:rPr lang="en-GB" sz="2800" b="1" dirty="0">
                <a:solidFill>
                  <a:srgbClr val="FF0000"/>
                </a:solidFill>
              </a:rPr>
              <a:t>improve their ability to diagnose what needs to be done</a:t>
            </a:r>
            <a:r>
              <a:rPr lang="en-GB" sz="2800" dirty="0"/>
              <a:t> in any particular work situation and also to develop an </a:t>
            </a:r>
            <a:r>
              <a:rPr lang="en-GB" sz="2800" b="1" dirty="0">
                <a:solidFill>
                  <a:srgbClr val="7030A0"/>
                </a:solidFill>
              </a:rPr>
              <a:t>accurate perception and evaluation of people and events.</a:t>
            </a: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What is the importance of your non verbal actions?  </a:t>
            </a:r>
          </a:p>
          <a:p>
            <a:pPr lvl="0"/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55F602-4391-44C0-A894-CAFDC1EF1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699" y="376365"/>
            <a:ext cx="5090601" cy="640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A233E-4540-446F-ABB3-790975B56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590" y="1967023"/>
            <a:ext cx="2590250" cy="1913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B85A7-3458-4E33-978D-F7A51C366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377" y="2455098"/>
            <a:ext cx="2142571" cy="1425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E35AEA-6CFC-4FD9-A4C8-DEB465943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199" y="2503885"/>
            <a:ext cx="2590250" cy="1468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644890-AE13-4D42-8BCE-EA8AC036D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9662" y="2547067"/>
            <a:ext cx="2728354" cy="142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59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382" y="311944"/>
            <a:ext cx="5084505" cy="6401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7651" y="632011"/>
            <a:ext cx="953396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In other words they </a:t>
            </a:r>
            <a:r>
              <a:rPr lang="en-GB" sz="2800" b="1" dirty="0">
                <a:solidFill>
                  <a:srgbClr val="00B050"/>
                </a:solidFill>
              </a:rPr>
              <a:t>did not believe </a:t>
            </a:r>
            <a:r>
              <a:rPr lang="en-GB" sz="2800" dirty="0"/>
              <a:t>that it is possible to have a </a:t>
            </a:r>
            <a:r>
              <a:rPr lang="en-GB" sz="2800" dirty="0">
                <a:solidFill>
                  <a:srgbClr val="7030A0"/>
                </a:solidFill>
              </a:rPr>
              <a:t>‘</a:t>
            </a:r>
            <a:r>
              <a:rPr lang="en-GB" sz="2800" b="1" dirty="0">
                <a:solidFill>
                  <a:srgbClr val="7030A0"/>
                </a:solidFill>
              </a:rPr>
              <a:t>one size fits all’ type of solution</a:t>
            </a:r>
            <a:r>
              <a:rPr lang="en-GB" sz="2800" dirty="0">
                <a:solidFill>
                  <a:srgbClr val="7030A0"/>
                </a:solidFill>
              </a:rPr>
              <a:t>. </a:t>
            </a:r>
            <a:r>
              <a:rPr lang="en-GB" sz="2800" b="1" dirty="0">
                <a:solidFill>
                  <a:srgbClr val="FF0000"/>
                </a:solidFill>
              </a:rPr>
              <a:t>Every situation requires a different and appropriate response</a:t>
            </a:r>
            <a:r>
              <a:rPr lang="en-GB" sz="2800" dirty="0"/>
              <a:t> by leaders in order to </a:t>
            </a:r>
            <a:r>
              <a:rPr lang="en-GB" sz="2800" b="1" dirty="0">
                <a:solidFill>
                  <a:srgbClr val="FF0000"/>
                </a:solidFill>
              </a:rPr>
              <a:t>improve the performance of their followers.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b="1" dirty="0">
                <a:solidFill>
                  <a:srgbClr val="00B050"/>
                </a:solidFill>
              </a:rPr>
              <a:t>Q – Therefore do they agree or disagree with Fielder?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402" y="2955852"/>
            <a:ext cx="3973449" cy="2371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966" y="2955852"/>
            <a:ext cx="3239592" cy="2493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A68303-F100-4D92-9C6B-4FFF0D7AA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553" y="2976896"/>
            <a:ext cx="2934585" cy="218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47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8131" y="1292271"/>
            <a:ext cx="107508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Whilst Wright and Taylor refer to </a:t>
            </a:r>
            <a:r>
              <a:rPr lang="en-GB" sz="2800" b="1" dirty="0">
                <a:solidFill>
                  <a:srgbClr val="7030A0"/>
                </a:solidFill>
              </a:rPr>
              <a:t>autocratic and democratic leaders </a:t>
            </a:r>
            <a:r>
              <a:rPr lang="en-GB" sz="2800" dirty="0"/>
              <a:t>they believed that </a:t>
            </a:r>
            <a:r>
              <a:rPr lang="en-GB" sz="2800" b="1" dirty="0">
                <a:solidFill>
                  <a:srgbClr val="FF0000"/>
                </a:solidFill>
              </a:rPr>
              <a:t>most people would rather work for </a:t>
            </a:r>
            <a:r>
              <a:rPr lang="en-GB" sz="2800" b="1" dirty="0">
                <a:solidFill>
                  <a:srgbClr val="00B050"/>
                </a:solidFill>
              </a:rPr>
              <a:t>interpersonally skilful leaders,</a:t>
            </a:r>
            <a:r>
              <a:rPr lang="en-GB" sz="2800" dirty="0">
                <a:solidFill>
                  <a:srgbClr val="00B050"/>
                </a:solidFill>
              </a:rPr>
              <a:t> </a:t>
            </a:r>
            <a:r>
              <a:rPr lang="en-GB" sz="2800" dirty="0"/>
              <a:t>irrespective of his or her leadership style.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Therefore leadership is about ……….. Your workforce and having …?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147" y="447838"/>
            <a:ext cx="5084505" cy="640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92" y="2712711"/>
            <a:ext cx="2945219" cy="2513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3AAEBC-E262-4761-9EC7-BD2CC7BB6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307" y="2712711"/>
            <a:ext cx="2700670" cy="2324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6415AE-3322-46E7-A564-E0AFC9610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23" y="3030278"/>
            <a:ext cx="2627572" cy="2305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B96CD5-759A-4F90-9DC0-5AD15AC6C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5147" y="2920370"/>
            <a:ext cx="2419350" cy="230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85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3572" y="1307664"/>
            <a:ext cx="1003935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As far as improving an individual’s performance goes, Wright and Taylor believed that </a:t>
            </a:r>
            <a:r>
              <a:rPr lang="en-GB" sz="2800" b="1" dirty="0">
                <a:solidFill>
                  <a:srgbClr val="7030A0"/>
                </a:solidFill>
              </a:rPr>
              <a:t>ability and motivation </a:t>
            </a:r>
            <a:r>
              <a:rPr lang="en-GB" sz="2800" b="1" dirty="0">
                <a:solidFill>
                  <a:srgbClr val="FF0000"/>
                </a:solidFill>
              </a:rPr>
              <a:t>are the key factors. </a:t>
            </a:r>
            <a:r>
              <a:rPr lang="en-GB" sz="2800" dirty="0"/>
              <a:t>An individual </a:t>
            </a:r>
            <a:r>
              <a:rPr lang="en-GB" sz="2800" b="1" dirty="0">
                <a:solidFill>
                  <a:srgbClr val="7030A0"/>
                </a:solidFill>
              </a:rPr>
              <a:t>will not perform a task well unless they want to do it </a:t>
            </a:r>
            <a:r>
              <a:rPr lang="en-GB" sz="2800" dirty="0"/>
              <a:t>and have the necessary ability to do it.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b="1" dirty="0">
              <a:solidFill>
                <a:srgbClr val="00B050"/>
              </a:solidFill>
            </a:endParaRPr>
          </a:p>
          <a:p>
            <a:endParaRPr lang="en-GB" sz="2800" b="1" dirty="0">
              <a:solidFill>
                <a:srgbClr val="00B050"/>
              </a:solidFill>
            </a:endParaRP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If you respect and look up to your leader you will…..? </a:t>
            </a: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385073" y="195560"/>
            <a:ext cx="9250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Wright and Taylor – Key factors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917" y="3183015"/>
            <a:ext cx="3110216" cy="2374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0D7F8F-600E-4D72-A317-E4EE5CF80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583" y="3183015"/>
            <a:ext cx="3705225" cy="2374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97EF5-24B0-4819-8D92-6698ED163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432" y="3114072"/>
            <a:ext cx="2895600" cy="23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40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550" y="651035"/>
            <a:ext cx="96437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 If an </a:t>
            </a:r>
            <a:r>
              <a:rPr lang="en-GB" sz="2800" b="1" dirty="0">
                <a:solidFill>
                  <a:srgbClr val="FF0000"/>
                </a:solidFill>
              </a:rPr>
              <a:t>individual is not performing </a:t>
            </a:r>
            <a:r>
              <a:rPr lang="en-GB" sz="2800" dirty="0"/>
              <a:t>well the </a:t>
            </a:r>
            <a:r>
              <a:rPr lang="en-GB" sz="2800" b="1" dirty="0">
                <a:solidFill>
                  <a:srgbClr val="7030A0"/>
                </a:solidFill>
              </a:rPr>
              <a:t>leader will need to talk to them to find out why</a:t>
            </a:r>
            <a:r>
              <a:rPr lang="en-GB" sz="2800" dirty="0">
                <a:solidFill>
                  <a:srgbClr val="7030A0"/>
                </a:solidFill>
              </a:rPr>
              <a:t>,</a:t>
            </a:r>
            <a:r>
              <a:rPr lang="en-GB" sz="2800" dirty="0"/>
              <a:t> then he or she will need to find </a:t>
            </a:r>
            <a:r>
              <a:rPr lang="en-GB" sz="2800" b="1" dirty="0">
                <a:solidFill>
                  <a:srgbClr val="7030A0"/>
                </a:solidFill>
              </a:rPr>
              <a:t>skilful ways of influencing their behaviour</a:t>
            </a:r>
            <a:r>
              <a:rPr lang="en-GB" sz="2800" dirty="0"/>
              <a:t>. They recognised that this process should nearly always involve </a:t>
            </a:r>
            <a:r>
              <a:rPr lang="en-GB" sz="2800" b="1" dirty="0">
                <a:solidFill>
                  <a:srgbClr val="7030A0"/>
                </a:solidFill>
              </a:rPr>
              <a:t>encouragement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rgbClr val="FF0000"/>
                </a:solidFill>
              </a:rPr>
              <a:t>rather than punishment. 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How does this link to motivation?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968" y="255107"/>
            <a:ext cx="8846063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308" y="2999082"/>
            <a:ext cx="4260562" cy="2314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550" y="3328691"/>
            <a:ext cx="4585449" cy="231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0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888" y="1357857"/>
            <a:ext cx="10279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Fiedler believed that the </a:t>
            </a:r>
            <a:r>
              <a:rPr lang="en-GB" sz="2800" b="1" dirty="0">
                <a:solidFill>
                  <a:srgbClr val="7030A0"/>
                </a:solidFill>
              </a:rPr>
              <a:t>quality of leadership </a:t>
            </a:r>
            <a:r>
              <a:rPr lang="en-GB" sz="2800" dirty="0"/>
              <a:t>was the </a:t>
            </a:r>
            <a:r>
              <a:rPr lang="en-GB" sz="2800" b="1" dirty="0">
                <a:solidFill>
                  <a:srgbClr val="FF0000"/>
                </a:solidFill>
              </a:rPr>
              <a:t>most important factor</a:t>
            </a:r>
            <a:r>
              <a:rPr lang="en-GB" sz="2800" dirty="0"/>
              <a:t> affecting the </a:t>
            </a:r>
            <a:r>
              <a:rPr lang="en-GB" sz="2800" b="1" dirty="0">
                <a:solidFill>
                  <a:srgbClr val="FF0000"/>
                </a:solidFill>
              </a:rPr>
              <a:t>success or failure </a:t>
            </a:r>
            <a:r>
              <a:rPr lang="en-GB" sz="2800" dirty="0"/>
              <a:t>of an organisation.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He realised that most </a:t>
            </a:r>
            <a:r>
              <a:rPr lang="en-GB" sz="2800" b="1" dirty="0">
                <a:solidFill>
                  <a:srgbClr val="FF0000"/>
                </a:solidFill>
              </a:rPr>
              <a:t>people are effective in </a:t>
            </a:r>
            <a:r>
              <a:rPr lang="en-GB" sz="2800" b="1" dirty="0">
                <a:solidFill>
                  <a:srgbClr val="7030A0"/>
                </a:solidFill>
              </a:rPr>
              <a:t>some situations but not in others. </a:t>
            </a: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Could you provide some examples of successful and unsuccessful leaders?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5449" y="195560"/>
            <a:ext cx="8201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Fielder’s contingency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462" y="2337503"/>
            <a:ext cx="4878631" cy="1651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5F45F9-FC50-49DA-AFB7-BB40CE4F1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093" y="2364322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A95C8-6763-41CA-A49D-F678B4CDE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53" y="2495796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45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5F3566-2261-4AC7-81CF-044FF2B497E1}"/>
              </a:ext>
            </a:extLst>
          </p:cNvPr>
          <p:cNvSpPr/>
          <p:nvPr/>
        </p:nvSpPr>
        <p:spPr>
          <a:xfrm>
            <a:off x="1627385" y="1447431"/>
            <a:ext cx="9671109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it - The Big Bang theory – Positive reinforcement </a:t>
            </a:r>
          </a:p>
          <a:p>
            <a:endParaRPr lang="en-GB" sz="2800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28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https://www.youtube.com/watch?v=JA96Fba-WHk</a:t>
            </a:r>
            <a:endParaRPr lang="en-GB" sz="2800" dirty="0">
              <a:solidFill>
                <a:srgbClr val="0563C1"/>
              </a:solidFill>
            </a:endParaRPr>
          </a:p>
          <a:p>
            <a:endParaRPr lang="en-GB" sz="2800" dirty="0">
              <a:solidFill>
                <a:srgbClr val="0563C1"/>
              </a:solidFill>
            </a:endParaRPr>
          </a:p>
          <a:p>
            <a:endParaRPr lang="en-GB" sz="2800" b="1" dirty="0">
              <a:solidFill>
                <a:srgbClr val="00B050"/>
              </a:solidFill>
            </a:endParaRPr>
          </a:p>
          <a:p>
            <a:endParaRPr lang="en-GB" sz="2800" b="1" dirty="0">
              <a:solidFill>
                <a:srgbClr val="00B050"/>
              </a:solidFill>
            </a:endParaRPr>
          </a:p>
          <a:p>
            <a:endParaRPr lang="en-GB" sz="2800" b="1" dirty="0">
              <a:solidFill>
                <a:srgbClr val="00B050"/>
              </a:solidFill>
            </a:endParaRPr>
          </a:p>
          <a:p>
            <a:endParaRPr lang="en-GB" sz="2800" b="1" dirty="0">
              <a:solidFill>
                <a:srgbClr val="00B050"/>
              </a:solidFill>
            </a:endParaRP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How did they use encouragement rather than punishment?</a:t>
            </a:r>
            <a:r>
              <a:rPr lang="en-GB" sz="2800" dirty="0">
                <a:solidFill>
                  <a:srgbClr val="0563C1"/>
                </a:solidFill>
              </a:rPr>
              <a:t> </a:t>
            </a:r>
          </a:p>
          <a:p>
            <a:r>
              <a:rPr lang="en-GB" sz="2800" b="1" dirty="0">
                <a:solidFill>
                  <a:srgbClr val="00B050"/>
                </a:solidFill>
              </a:rPr>
              <a:t>Q – How can this be achieved in the workplace?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25F8C0-B099-478F-8379-98395096A83D}"/>
              </a:ext>
            </a:extLst>
          </p:cNvPr>
          <p:cNvSpPr/>
          <p:nvPr/>
        </p:nvSpPr>
        <p:spPr>
          <a:xfrm>
            <a:off x="3563352" y="355193"/>
            <a:ext cx="4533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YouTube video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869AF-CDE0-4941-B302-D0C13B52D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581" y="3140795"/>
            <a:ext cx="330506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8C3D81-5481-43D1-B7F7-D1737DD33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126" y="3006831"/>
            <a:ext cx="3481055" cy="187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84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8096" y="1413086"/>
            <a:ext cx="101298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Wright and Taylor devised the following </a:t>
            </a:r>
            <a:r>
              <a:rPr lang="en-GB" sz="2800" b="1" dirty="0">
                <a:solidFill>
                  <a:srgbClr val="FF0000"/>
                </a:solidFill>
              </a:rPr>
              <a:t>checklist</a:t>
            </a:r>
            <a:r>
              <a:rPr lang="en-GB" sz="2800" dirty="0"/>
              <a:t> in order to help </a:t>
            </a:r>
            <a:r>
              <a:rPr lang="en-GB" sz="2800" b="1" dirty="0">
                <a:solidFill>
                  <a:srgbClr val="FF0000"/>
                </a:solidFill>
              </a:rPr>
              <a:t>leaders analyse performance problems.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They </a:t>
            </a:r>
            <a:r>
              <a:rPr lang="en-GB" sz="2800" b="1" dirty="0">
                <a:solidFill>
                  <a:srgbClr val="FF0000"/>
                </a:solidFill>
              </a:rPr>
              <a:t>did not </a:t>
            </a:r>
            <a:r>
              <a:rPr lang="en-GB" sz="2800" dirty="0"/>
              <a:t>expect that the checklist would, in itself, </a:t>
            </a:r>
            <a:r>
              <a:rPr lang="en-GB" sz="2800" b="1" dirty="0">
                <a:solidFill>
                  <a:srgbClr val="7030A0"/>
                </a:solidFill>
              </a:rPr>
              <a:t>find the solution to the problem </a:t>
            </a:r>
            <a:r>
              <a:rPr lang="en-GB" sz="2800" dirty="0"/>
              <a:t>since it is likely that </a:t>
            </a:r>
            <a:r>
              <a:rPr lang="en-GB" sz="2800" b="1" dirty="0">
                <a:solidFill>
                  <a:srgbClr val="FF0000"/>
                </a:solidFill>
              </a:rPr>
              <a:t>more information would be required.</a:t>
            </a: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However it is a ………….. point?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971" y="367010"/>
            <a:ext cx="8076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Wright and Taylor checklist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709" y="2157966"/>
            <a:ext cx="2486025" cy="183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919" y="2495633"/>
            <a:ext cx="2828924" cy="18667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502032-2489-44B6-A570-50F4D5837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901" y="2533649"/>
            <a:ext cx="3294487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53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75" y="1341662"/>
            <a:ext cx="100012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Its main purpose is to </a:t>
            </a:r>
            <a:r>
              <a:rPr lang="en-GB" sz="2800" b="1" dirty="0">
                <a:solidFill>
                  <a:srgbClr val="FF0000"/>
                </a:solidFill>
              </a:rPr>
              <a:t>provide a means of </a:t>
            </a:r>
            <a:r>
              <a:rPr lang="en-GB" sz="2800" b="1" dirty="0">
                <a:solidFill>
                  <a:srgbClr val="7030A0"/>
                </a:solidFill>
              </a:rPr>
              <a:t>thinking over a problem </a:t>
            </a:r>
            <a:r>
              <a:rPr lang="en-GB" sz="2800" dirty="0"/>
              <a:t>systematically.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They also stressed that any </a:t>
            </a:r>
            <a:r>
              <a:rPr lang="en-GB" sz="2800" b="1" dirty="0">
                <a:solidFill>
                  <a:srgbClr val="FF0000"/>
                </a:solidFill>
              </a:rPr>
              <a:t>potential solution should be considered</a:t>
            </a:r>
            <a:r>
              <a:rPr lang="en-GB" sz="2800" b="1" dirty="0"/>
              <a:t> </a:t>
            </a:r>
            <a:r>
              <a:rPr lang="en-GB" sz="2800" dirty="0"/>
              <a:t>on a </a:t>
            </a:r>
            <a:r>
              <a:rPr lang="en-GB" sz="2800" b="1" dirty="0">
                <a:solidFill>
                  <a:srgbClr val="7030A0"/>
                </a:solidFill>
              </a:rPr>
              <a:t>cost-benefit basis </a:t>
            </a:r>
            <a:r>
              <a:rPr lang="en-GB" sz="2800" dirty="0"/>
              <a:t>since there would be no point in spending more on it than the likely savings that would be generated by it. </a:t>
            </a:r>
          </a:p>
          <a:p>
            <a:endParaRPr lang="en-GB" sz="2800" dirty="0"/>
          </a:p>
          <a:p>
            <a:r>
              <a:rPr lang="en-GB" sz="2800" b="1" dirty="0">
                <a:solidFill>
                  <a:srgbClr val="00B050"/>
                </a:solidFill>
              </a:rPr>
              <a:t>Q – The decision would come down to where it would increase…?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490" y="522894"/>
            <a:ext cx="7693819" cy="640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413" y="2196287"/>
            <a:ext cx="284797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332" y="2273706"/>
            <a:ext cx="3624262" cy="1580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2F2FC5-CA4E-4611-93B4-F7AFF4A01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5159" y="211113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41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3311" y="1451927"/>
            <a:ext cx="108013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1. </a:t>
            </a:r>
            <a:r>
              <a:rPr lang="en-GB" sz="2800" b="1" dirty="0">
                <a:solidFill>
                  <a:srgbClr val="FF0000"/>
                </a:solidFill>
              </a:rPr>
              <a:t>What is the problem </a:t>
            </a:r>
            <a:r>
              <a:rPr lang="en-GB" sz="2800" dirty="0"/>
              <a:t>in behavioural terms? What precisely is the individual doing or not doing which is adversely influencing his or her performance? 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r>
              <a:rPr lang="en-GB" sz="2800" dirty="0"/>
              <a:t>2. Is the </a:t>
            </a:r>
            <a:r>
              <a:rPr lang="en-GB" sz="2800" b="1" dirty="0">
                <a:solidFill>
                  <a:srgbClr val="FF0000"/>
                </a:solidFill>
              </a:rPr>
              <a:t>problem really </a:t>
            </a:r>
            <a:r>
              <a:rPr lang="en-GB" sz="2800" b="1" dirty="0">
                <a:solidFill>
                  <a:srgbClr val="7030A0"/>
                </a:solidFill>
              </a:rPr>
              <a:t>serious </a:t>
            </a:r>
            <a:r>
              <a:rPr lang="en-GB" sz="2800" b="1" dirty="0">
                <a:solidFill>
                  <a:srgbClr val="FF0000"/>
                </a:solidFill>
              </a:rPr>
              <a:t>enough</a:t>
            </a:r>
            <a:r>
              <a:rPr lang="en-GB" sz="2800" b="1" dirty="0"/>
              <a:t> </a:t>
            </a:r>
            <a:r>
              <a:rPr lang="en-GB" sz="2800" dirty="0"/>
              <a:t>to spend time and effort on? </a:t>
            </a:r>
          </a:p>
          <a:p>
            <a:endParaRPr lang="en-GB" sz="2800" dirty="0"/>
          </a:p>
          <a:p>
            <a:r>
              <a:rPr lang="en-GB" sz="2800" dirty="0"/>
              <a:t>3. What </a:t>
            </a:r>
            <a:r>
              <a:rPr lang="en-GB" sz="2800" b="1" dirty="0">
                <a:solidFill>
                  <a:srgbClr val="7030A0"/>
                </a:solidFill>
              </a:rPr>
              <a:t>reasons</a:t>
            </a:r>
            <a:r>
              <a:rPr lang="en-GB" sz="2800" b="1" dirty="0">
                <a:solidFill>
                  <a:srgbClr val="FF0000"/>
                </a:solidFill>
              </a:rPr>
              <a:t> might there be </a:t>
            </a:r>
            <a:r>
              <a:rPr lang="en-GB" sz="2800" dirty="0"/>
              <a:t>for the performance problem? (See column 1)</a:t>
            </a:r>
          </a:p>
          <a:p>
            <a:endParaRPr lang="en-GB" sz="2800" dirty="0"/>
          </a:p>
          <a:p>
            <a:r>
              <a:rPr lang="en-GB" sz="2800" dirty="0"/>
              <a:t> 4. What </a:t>
            </a:r>
            <a:r>
              <a:rPr lang="en-GB" sz="2800" b="1" dirty="0">
                <a:solidFill>
                  <a:srgbClr val="7030A0"/>
                </a:solidFill>
              </a:rPr>
              <a:t>actions </a:t>
            </a:r>
            <a:r>
              <a:rPr lang="en-GB" sz="2800" b="1" dirty="0">
                <a:solidFill>
                  <a:srgbClr val="FF0000"/>
                </a:solidFill>
              </a:rPr>
              <a:t>might be taken to improve </a:t>
            </a:r>
            <a:r>
              <a:rPr lang="en-GB" sz="2800" dirty="0"/>
              <a:t>the situation? (See column 2)</a:t>
            </a:r>
          </a:p>
        </p:txBody>
      </p:sp>
      <p:sp>
        <p:nvSpPr>
          <p:cNvPr id="3" name="Rectangle 2"/>
          <p:cNvSpPr/>
          <p:nvPr/>
        </p:nvSpPr>
        <p:spPr>
          <a:xfrm>
            <a:off x="-286484" y="295572"/>
            <a:ext cx="12764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Checklist for improving work performance</a:t>
            </a:r>
          </a:p>
        </p:txBody>
      </p:sp>
    </p:spTree>
    <p:extLst>
      <p:ext uri="{BB962C8B-B14F-4D97-AF65-F5344CB8AC3E}">
        <p14:creationId xmlns:p14="http://schemas.microsoft.com/office/powerpoint/2010/main" val="137882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724" y="1387853"/>
            <a:ext cx="97583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5. </a:t>
            </a:r>
            <a:r>
              <a:rPr lang="en-GB" sz="2800" b="1" dirty="0">
                <a:solidFill>
                  <a:srgbClr val="FF0000"/>
                </a:solidFill>
              </a:rPr>
              <a:t>Do you have sufficient information </a:t>
            </a:r>
            <a:r>
              <a:rPr lang="en-GB" sz="2800" dirty="0"/>
              <a:t>to select the most appropriate solutions? If not, </a:t>
            </a:r>
            <a:r>
              <a:rPr lang="en-GB" sz="2800" dirty="0">
                <a:solidFill>
                  <a:srgbClr val="7030A0"/>
                </a:solidFill>
              </a:rPr>
              <a:t>collect the information required </a:t>
            </a:r>
            <a:r>
              <a:rPr lang="en-GB" sz="2800" dirty="0"/>
              <a:t>e.g. consult records, observe work behaviour, talk to person concerned. </a:t>
            </a:r>
          </a:p>
          <a:p>
            <a:endParaRPr lang="en-GB" sz="2800" dirty="0"/>
          </a:p>
          <a:p>
            <a:r>
              <a:rPr lang="en-GB" sz="2800" dirty="0"/>
              <a:t>6. </a:t>
            </a:r>
            <a:r>
              <a:rPr lang="en-GB" sz="2800" b="1" dirty="0">
                <a:solidFill>
                  <a:srgbClr val="FF0000"/>
                </a:solidFill>
              </a:rPr>
              <a:t>Select most appropriate </a:t>
            </a:r>
            <a:r>
              <a:rPr lang="en-GB" sz="2800" b="1" dirty="0">
                <a:solidFill>
                  <a:srgbClr val="7030A0"/>
                </a:solidFill>
              </a:rPr>
              <a:t>solution(s).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684"/>
            <a:ext cx="11991871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774" y="4223998"/>
            <a:ext cx="4551131" cy="2313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426" y="3050445"/>
            <a:ext cx="2679661" cy="27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42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161" y="964585"/>
            <a:ext cx="9996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7. Is the </a:t>
            </a:r>
            <a:r>
              <a:rPr lang="en-GB" sz="2800" b="1" dirty="0">
                <a:solidFill>
                  <a:srgbClr val="FF0000"/>
                </a:solidFill>
              </a:rPr>
              <a:t>solution worthwhile in cost benefit terms? </a:t>
            </a:r>
            <a:r>
              <a:rPr lang="en-GB" sz="2800" dirty="0"/>
              <a:t>a. </a:t>
            </a:r>
            <a:r>
              <a:rPr lang="en-GB" sz="2800" b="1" dirty="0">
                <a:solidFill>
                  <a:srgbClr val="7030A0"/>
                </a:solidFill>
              </a:rPr>
              <a:t>If so, implement it.</a:t>
            </a:r>
            <a:r>
              <a:rPr lang="en-GB" sz="2800" dirty="0"/>
              <a:t> b. If not, </a:t>
            </a:r>
            <a:r>
              <a:rPr lang="en-GB" sz="2800" b="1" dirty="0">
                <a:solidFill>
                  <a:srgbClr val="7030A0"/>
                </a:solidFill>
              </a:rPr>
              <a:t>work through the checklist again</a:t>
            </a:r>
            <a:r>
              <a:rPr lang="en-GB" sz="2800" dirty="0"/>
              <a:t>, or relocate the individual, or reorganise the department/ organisation, or live with the problem. </a:t>
            </a:r>
          </a:p>
          <a:p>
            <a:endParaRPr lang="en-GB" sz="2800" dirty="0"/>
          </a:p>
          <a:p>
            <a:r>
              <a:rPr lang="en-GB" sz="2800" dirty="0"/>
              <a:t>8.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rgbClr val="FF0000"/>
                </a:solidFill>
              </a:rPr>
              <a:t>Could you have handled the problem better? </a:t>
            </a:r>
            <a:r>
              <a:rPr lang="en-GB" sz="2800" dirty="0"/>
              <a:t>If so, review own performance. If not, and the problem is solved, reward yourself and tackle next problem.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971"/>
            <a:ext cx="11991871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949" y="4934903"/>
            <a:ext cx="5424128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62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060033"/>
              </p:ext>
            </p:extLst>
          </p:nvPr>
        </p:nvGraphicFramePr>
        <p:xfrm>
          <a:off x="271462" y="257173"/>
          <a:ext cx="11572876" cy="6363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6438">
                  <a:extLst>
                    <a:ext uri="{9D8B030D-6E8A-4147-A177-3AD203B41FA5}">
                      <a16:colId xmlns:a16="http://schemas.microsoft.com/office/drawing/2014/main" val="623627113"/>
                    </a:ext>
                  </a:extLst>
                </a:gridCol>
                <a:gridCol w="5786438">
                  <a:extLst>
                    <a:ext uri="{9D8B030D-6E8A-4147-A177-3AD203B41FA5}">
                      <a16:colId xmlns:a16="http://schemas.microsoft.com/office/drawing/2014/main" val="1360135138"/>
                    </a:ext>
                  </a:extLst>
                </a:gridCol>
              </a:tblGrid>
              <a:tr h="7467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Possible reasons for the performance problem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Possible solution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1787812"/>
                  </a:ext>
                </a:extLst>
              </a:tr>
              <a:tr h="9612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Goal clarity Is the person fully aware of the job requirements?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Give guidance concerning expected goals and standards. Set targets. MBO.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0152826"/>
                  </a:ext>
                </a:extLst>
              </a:tr>
              <a:tr h="7467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Ability Does the person have the capacity to do the job well?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Provide formal training, on the job coaching, practice, secondment, etc.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487160"/>
                  </a:ext>
                </a:extLst>
              </a:tr>
              <a:tr h="7467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Task difficulty Does the person find the task too demanding?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Simplify task, reduce work load, reduce time pressures etc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6096608"/>
                  </a:ext>
                </a:extLst>
              </a:tr>
              <a:tr h="7467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Intrinsic motivation Does the person find the task rewarding in itself?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Redesign job to match job-holders needs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218529"/>
                  </a:ext>
                </a:extLst>
              </a:tr>
              <a:tr h="12864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Extrinsic motivation Is good performance rewarded by others?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Arrange positive consequences for good performance and zero or negative consequences for poor performance.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4417041"/>
                  </a:ext>
                </a:extLst>
              </a:tr>
              <a:tr h="11286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Feedback Does the person receive adequate feedback about his/her performance?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Provide or arrange feedback.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9982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272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0" y="1352848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r>
              <a:rPr lang="en-GB" sz="2800" b="1" dirty="0" err="1">
                <a:solidFill>
                  <a:srgbClr val="FF0000"/>
                </a:solidFill>
              </a:rPr>
              <a:t>Kahoot</a:t>
            </a:r>
            <a:r>
              <a:rPr lang="en-GB" sz="2800" b="1" dirty="0">
                <a:solidFill>
                  <a:srgbClr val="FF0000"/>
                </a:solidFill>
              </a:rPr>
              <a:t> quiz </a:t>
            </a:r>
            <a:r>
              <a:rPr lang="en-GB" sz="2800" dirty="0"/>
              <a:t>– Wright and Fiedler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Post your scores in Teams. 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4268645" y="344749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054" y="3055467"/>
            <a:ext cx="4050518" cy="27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00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D5E915-9AC7-46C3-BD5A-4435E3FCBE4D}"/>
              </a:ext>
            </a:extLst>
          </p:cNvPr>
          <p:cNvSpPr/>
          <p:nvPr/>
        </p:nvSpPr>
        <p:spPr>
          <a:xfrm>
            <a:off x="1852562" y="319828"/>
            <a:ext cx="8486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6 – Exam question’s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258A66-69E9-4C39-A90D-9A0929FE4E0E}"/>
              </a:ext>
            </a:extLst>
          </p:cNvPr>
          <p:cNvSpPr/>
          <p:nvPr/>
        </p:nvSpPr>
        <p:spPr>
          <a:xfrm>
            <a:off x="1479696" y="1340278"/>
            <a:ext cx="1035434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r>
              <a:rPr lang="en-GB" sz="2800" dirty="0"/>
              <a:t>Your task is to complete the exam questions posted on Moodle.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Make sure you submit both in one word document please.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B2A9F-FF63-4BEE-88C3-888C554AD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562" y="3046228"/>
            <a:ext cx="3730811" cy="23339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CD3B89-389E-44EF-B37E-F85D67F00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486" y="2915756"/>
            <a:ext cx="3463633" cy="271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6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231" y="1323439"/>
            <a:ext cx="100155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Watch the video on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Fiedlers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contingency model.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Fiedlers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contingency model and consider the questions throughout.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‘Fielders Least Preferred Co worker scale’ and submit your answers.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Watch the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Youtube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videos attached.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the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Fiedlers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contingency model quiz question, answers will be posted at the end of the session.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Wright and Taylors  views on leadership theory and consider the questions throughout.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the Kahoot quiz questions on Leadership and management and submit your answers.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exam questions and submit.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6559" y="0"/>
            <a:ext cx="98256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Chapter 21 – Management and leadership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Fiedler contingency model, Wright and Taylor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656" y="5406478"/>
            <a:ext cx="2491783" cy="115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674" y="1132325"/>
            <a:ext cx="10260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 </a:t>
            </a:r>
            <a:r>
              <a:rPr lang="en-GB" sz="2800" b="1" dirty="0">
                <a:solidFill>
                  <a:srgbClr val="FF0000"/>
                </a:solidFill>
              </a:rPr>
              <a:t>successful military leader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7030A0"/>
                </a:solidFill>
              </a:rPr>
              <a:t>(Autocratic) </a:t>
            </a:r>
            <a:r>
              <a:rPr lang="en-GB" sz="2800" dirty="0"/>
              <a:t>would probably </a:t>
            </a:r>
            <a:r>
              <a:rPr lang="en-GB" sz="2800" b="1" dirty="0">
                <a:solidFill>
                  <a:srgbClr val="FF0000"/>
                </a:solidFill>
              </a:rPr>
              <a:t>not be good directing a research laboratory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rgbClr val="7030A0"/>
                </a:solidFill>
              </a:rPr>
              <a:t>(Democratic) </a:t>
            </a:r>
            <a:r>
              <a:rPr lang="en-GB" sz="2800" dirty="0"/>
              <a:t>or a film director would not make a very good manager of an accounts department. </a:t>
            </a:r>
          </a:p>
          <a:p>
            <a:endParaRPr lang="en-GB" sz="2800" dirty="0"/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dirty="0"/>
          </a:p>
          <a:p>
            <a:r>
              <a:rPr lang="en-GB" sz="2800" b="1" dirty="0">
                <a:solidFill>
                  <a:srgbClr val="FF0000"/>
                </a:solidFill>
              </a:rPr>
              <a:t>Fiedler devised a way </a:t>
            </a:r>
            <a:r>
              <a:rPr lang="en-GB" sz="2800" dirty="0"/>
              <a:t>of </a:t>
            </a:r>
            <a:r>
              <a:rPr lang="en-GB" sz="2800" b="1" dirty="0">
                <a:solidFill>
                  <a:srgbClr val="7030A0"/>
                </a:solidFill>
              </a:rPr>
              <a:t>helping people decide what type of leader they are </a:t>
            </a:r>
            <a:r>
              <a:rPr lang="en-GB" sz="2800" dirty="0"/>
              <a:t>in order to help them become more effective.</a:t>
            </a: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What type of manager would you be? Were would you best fit?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55" y="462696"/>
            <a:ext cx="7919390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727" y="2557642"/>
            <a:ext cx="2604604" cy="1742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662" y="2557642"/>
            <a:ext cx="2980586" cy="1983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3031C6-5DCA-4407-8C9C-7D5CAA06D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509" y="255764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1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9727" y="1164134"/>
            <a:ext cx="987266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Fiedler’s contingency model states </a:t>
            </a:r>
            <a:r>
              <a:rPr lang="en-GB" sz="2800" b="1" dirty="0">
                <a:solidFill>
                  <a:srgbClr val="FF0000"/>
                </a:solidFill>
              </a:rPr>
              <a:t>“that the effectiveness of a group or an organisation depends on two interacting or </a:t>
            </a:r>
            <a:r>
              <a:rPr lang="en-GB" sz="2800" b="1" dirty="0">
                <a:solidFill>
                  <a:srgbClr val="7030A0"/>
                </a:solidFill>
              </a:rPr>
              <a:t>‘contingent’ </a:t>
            </a:r>
            <a:r>
              <a:rPr lang="en-GB" sz="2800" b="1" dirty="0">
                <a:solidFill>
                  <a:srgbClr val="FF0000"/>
                </a:solidFill>
              </a:rPr>
              <a:t>factors.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The first factor is the </a:t>
            </a:r>
            <a:r>
              <a:rPr lang="en-GB" sz="2800" b="1" dirty="0">
                <a:solidFill>
                  <a:srgbClr val="7030A0"/>
                </a:solidFill>
              </a:rPr>
              <a:t>personality of the leaders </a:t>
            </a:r>
            <a:r>
              <a:rPr lang="en-GB" sz="2800" dirty="0"/>
              <a:t>which determine their leadership style. </a:t>
            </a:r>
          </a:p>
          <a:p>
            <a:endParaRPr lang="en-GB" sz="2800" dirty="0"/>
          </a:p>
          <a:p>
            <a:r>
              <a:rPr lang="en-GB" sz="2800" b="1" dirty="0">
                <a:solidFill>
                  <a:srgbClr val="00B050"/>
                </a:solidFill>
              </a:rPr>
              <a:t>Q – How did the personality of Hitler or Stalin effect their style? 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42" y="476984"/>
            <a:ext cx="7919390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381" y="2357437"/>
            <a:ext cx="317875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154" y="2726586"/>
            <a:ext cx="460739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8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312" y="1012954"/>
            <a:ext cx="97583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second factor is the amount of </a:t>
            </a:r>
            <a:r>
              <a:rPr lang="en-GB" sz="2800" b="1" dirty="0">
                <a:solidFill>
                  <a:srgbClr val="7030A0"/>
                </a:solidFill>
              </a:rPr>
              <a:t>control and influence </a:t>
            </a:r>
            <a:r>
              <a:rPr lang="en-GB" sz="2800" dirty="0"/>
              <a:t>which the situation provides </a:t>
            </a:r>
            <a:r>
              <a:rPr lang="en-GB" sz="2800" b="1" dirty="0">
                <a:solidFill>
                  <a:srgbClr val="FF0000"/>
                </a:solidFill>
              </a:rPr>
              <a:t>leaders over their group’s behaviour, the task and the outcome.</a:t>
            </a:r>
            <a:r>
              <a:rPr lang="en-GB" sz="2800" dirty="0"/>
              <a:t> This factor is called </a:t>
            </a:r>
            <a:r>
              <a:rPr lang="en-GB" sz="2800" b="1" dirty="0"/>
              <a:t>‘</a:t>
            </a:r>
            <a:r>
              <a:rPr lang="en-GB" sz="2800" b="1" dirty="0">
                <a:solidFill>
                  <a:srgbClr val="7030A0"/>
                </a:solidFill>
              </a:rPr>
              <a:t>situational control</a:t>
            </a:r>
            <a:r>
              <a:rPr lang="en-GB" sz="2800" b="1" dirty="0"/>
              <a:t>’.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i="1" dirty="0"/>
          </a:p>
          <a:p>
            <a:r>
              <a:rPr lang="en-GB" sz="2800" b="1" dirty="0">
                <a:solidFill>
                  <a:srgbClr val="00B050"/>
                </a:solidFill>
              </a:rPr>
              <a:t>Q – How do the skills of your workforce impact this?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50" y="332442"/>
            <a:ext cx="7919390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489" y="2633525"/>
            <a:ext cx="4135908" cy="1800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582" y="2585555"/>
            <a:ext cx="4135908" cy="193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1A5C3B-81C2-466B-9FE0-3E4EDA33D617}"/>
              </a:ext>
            </a:extLst>
          </p:cNvPr>
          <p:cNvSpPr/>
          <p:nvPr/>
        </p:nvSpPr>
        <p:spPr>
          <a:xfrm>
            <a:off x="1469065" y="1309821"/>
            <a:ext cx="92538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For more details, see the following publication: </a:t>
            </a:r>
          </a:p>
          <a:p>
            <a:endParaRPr lang="en-GB" sz="2800" dirty="0"/>
          </a:p>
          <a:p>
            <a:r>
              <a:rPr lang="en-GB" sz="2800" i="1" dirty="0"/>
              <a:t>F. E. Fiedler, M. M. </a:t>
            </a:r>
            <a:r>
              <a:rPr lang="en-GB" sz="2800" i="1" dirty="0" err="1"/>
              <a:t>Chemers</a:t>
            </a:r>
            <a:r>
              <a:rPr lang="en-GB" sz="2800" i="1" dirty="0"/>
              <a:t> and L. Mahar, Improving Leadership Effectiveness: The Leader Match Concept (John Wiley and Sons, New York, 1976).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B19CD-5EA6-4326-90F0-41486B5C5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768" y="447745"/>
            <a:ext cx="7925487" cy="646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979441-E084-40D6-9343-BAB27EFD3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452" y="3556590"/>
            <a:ext cx="3740777" cy="2600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348B3F-5132-44EE-82CA-DF8E7A180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211" y="3795019"/>
            <a:ext cx="4562535" cy="212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2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7806" y="1247447"/>
            <a:ext cx="100873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In order to identify a manager’s leadership style </a:t>
            </a:r>
            <a:r>
              <a:rPr lang="en-GB" sz="2800" b="1" dirty="0">
                <a:solidFill>
                  <a:srgbClr val="FF0000"/>
                </a:solidFill>
              </a:rPr>
              <a:t>Fiedler got them to fill in a questionnaire</a:t>
            </a:r>
            <a:r>
              <a:rPr lang="en-GB" sz="2800" dirty="0"/>
              <a:t> about the </a:t>
            </a:r>
            <a:r>
              <a:rPr lang="en-GB" sz="2800" b="1" dirty="0">
                <a:solidFill>
                  <a:srgbClr val="FF0000"/>
                </a:solidFill>
              </a:rPr>
              <a:t>person they would </a:t>
            </a:r>
            <a:r>
              <a:rPr lang="en-GB" sz="2800" b="1" dirty="0">
                <a:solidFill>
                  <a:srgbClr val="7030A0"/>
                </a:solidFill>
              </a:rPr>
              <a:t>least like to work with.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b="1" dirty="0"/>
          </a:p>
          <a:p>
            <a:r>
              <a:rPr lang="en-GB" sz="2800" dirty="0"/>
              <a:t>This was known as </a:t>
            </a:r>
            <a:r>
              <a:rPr lang="en-GB" sz="2800" b="1" dirty="0">
                <a:solidFill>
                  <a:srgbClr val="7030A0"/>
                </a:solidFill>
              </a:rPr>
              <a:t>‘The Least Preferred Co-worker (LPC) Scale’.</a:t>
            </a:r>
            <a:r>
              <a:rPr lang="en-GB" sz="2800" b="1" dirty="0"/>
              <a:t> </a:t>
            </a:r>
            <a:r>
              <a:rPr lang="en-GB" sz="2800" dirty="0"/>
              <a:t>This scale was </a:t>
            </a:r>
            <a:r>
              <a:rPr lang="en-GB" sz="2800" b="1" dirty="0">
                <a:solidFill>
                  <a:srgbClr val="FF0000"/>
                </a:solidFill>
              </a:rPr>
              <a:t>used to identify two types of leadership style.</a:t>
            </a: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Q – Which two styles did it identify?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914" y="199607"/>
            <a:ext cx="10808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Least preferred co-worker (LPC) scale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98A775-7256-4B89-A576-52044BB8F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009" y="2524125"/>
            <a:ext cx="2466975" cy="1847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7184FD-E8D7-44CE-B82B-FDB7BC001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042" y="2310358"/>
            <a:ext cx="3077499" cy="1971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A308D8-DA32-471B-8BB9-0EB5FC138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149" y="2795022"/>
            <a:ext cx="3047662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2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7065" y="882849"/>
            <a:ext cx="99155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r>
              <a:rPr lang="en-GB" sz="2800" dirty="0"/>
              <a:t>Complete Fielders scale </a:t>
            </a:r>
            <a:r>
              <a:rPr lang="en-GB" sz="2800" b="1" dirty="0">
                <a:solidFill>
                  <a:srgbClr val="FF0000"/>
                </a:solidFill>
              </a:rPr>
              <a:t>(ON MOODLE) </a:t>
            </a:r>
            <a:r>
              <a:rPr lang="en-GB" sz="2800" dirty="0"/>
              <a:t>and analyse your findings.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You will need to submit your question answers only on your word document.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70555" y="281285"/>
            <a:ext cx="2879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665" y="2679912"/>
            <a:ext cx="2792128" cy="2091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472F73-93AC-4E01-9A75-D42A366BA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55" y="2494574"/>
            <a:ext cx="3864719" cy="2462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ADCEDB-3393-4C4E-9274-5D06DBAF0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065" y="2494574"/>
            <a:ext cx="2466975" cy="22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90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2325</Words>
  <Application>Microsoft Office PowerPoint</Application>
  <PresentationFormat>Widescreen</PresentationFormat>
  <Paragraphs>374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</dc:creator>
  <cp:lastModifiedBy>Daniel Tregoning</cp:lastModifiedBy>
  <cp:revision>40</cp:revision>
  <dcterms:created xsi:type="dcterms:W3CDTF">2016-12-10T22:56:31Z</dcterms:created>
  <dcterms:modified xsi:type="dcterms:W3CDTF">2020-03-30T11:14:06Z</dcterms:modified>
</cp:coreProperties>
</file>