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66" r:id="rId2"/>
    <p:sldId id="310" r:id="rId3"/>
    <p:sldId id="320" r:id="rId4"/>
    <p:sldId id="321" r:id="rId5"/>
    <p:sldId id="322" r:id="rId6"/>
    <p:sldId id="311" r:id="rId7"/>
    <p:sldId id="257" r:id="rId8"/>
    <p:sldId id="305" r:id="rId9"/>
    <p:sldId id="290" r:id="rId10"/>
    <p:sldId id="269" r:id="rId11"/>
    <p:sldId id="312" r:id="rId12"/>
    <p:sldId id="313" r:id="rId13"/>
    <p:sldId id="261" r:id="rId14"/>
    <p:sldId id="262" r:id="rId15"/>
    <p:sldId id="314" r:id="rId16"/>
    <p:sldId id="299" r:id="rId17"/>
    <p:sldId id="323" r:id="rId18"/>
    <p:sldId id="263" r:id="rId19"/>
    <p:sldId id="309" r:id="rId20"/>
    <p:sldId id="306" r:id="rId21"/>
    <p:sldId id="316" r:id="rId22"/>
    <p:sldId id="317" r:id="rId23"/>
    <p:sldId id="265" r:id="rId24"/>
    <p:sldId id="267" r:id="rId25"/>
    <p:sldId id="264" r:id="rId26"/>
    <p:sldId id="291" r:id="rId27"/>
    <p:sldId id="318" r:id="rId28"/>
    <p:sldId id="270" r:id="rId29"/>
    <p:sldId id="292" r:id="rId30"/>
    <p:sldId id="307" r:id="rId31"/>
    <p:sldId id="297" r:id="rId32"/>
    <p:sldId id="268" r:id="rId33"/>
    <p:sldId id="286" r:id="rId34"/>
    <p:sldId id="325" r:id="rId35"/>
    <p:sldId id="326" r:id="rId36"/>
    <p:sldId id="315" r:id="rId37"/>
    <p:sldId id="324" r:id="rId38"/>
  </p:sldIdLst>
  <p:sldSz cx="12192000" cy="6858000"/>
  <p:notesSz cx="6858000" cy="99456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74" autoAdjust="0"/>
    <p:restoredTop sz="94660"/>
  </p:normalViewPr>
  <p:slideViewPr>
    <p:cSldViewPr snapToGrid="0">
      <p:cViewPr varScale="1">
        <p:scale>
          <a:sx n="69" d="100"/>
          <a:sy n="69" d="100"/>
        </p:scale>
        <p:origin x="67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D485B1-ADC9-4A91-8C5F-BE0494EAB1F5}" type="datetimeFigureOut">
              <a:rPr lang="en-GB" smtClean="0"/>
              <a:t>14/09/2020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0C7CA-770C-4F0F-88F5-BA1676FC99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58220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9B231D-4A49-4A3D-A019-2DF7BB726CBF}" type="datetimeFigureOut">
              <a:rPr lang="en-GB" smtClean="0"/>
              <a:t>14/09/2020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EAA598-A768-45D0-922F-AC96B8206A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2638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AA598-A768-45D0-922F-AC96B8206A8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0273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AA598-A768-45D0-922F-AC96B8206A8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5313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AA598-A768-45D0-922F-AC96B8206A83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7923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AA598-A768-45D0-922F-AC96B8206A83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0172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32343-26DD-40C2-8E01-507F71743241}" type="datetimeFigureOut">
              <a:rPr lang="en-GB" smtClean="0"/>
              <a:t>14/09/2020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7F068-BA7D-4416-AEFE-44662FB6DC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2547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32343-26DD-40C2-8E01-507F71743241}" type="datetimeFigureOut">
              <a:rPr lang="en-GB" smtClean="0"/>
              <a:t>14/09/2020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7F068-BA7D-4416-AEFE-44662FB6DC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5854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32343-26DD-40C2-8E01-507F71743241}" type="datetimeFigureOut">
              <a:rPr lang="en-GB" smtClean="0"/>
              <a:t>14/09/2020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7F068-BA7D-4416-AEFE-44662FB6DC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014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32343-26DD-40C2-8E01-507F71743241}" type="datetimeFigureOut">
              <a:rPr lang="en-GB" smtClean="0"/>
              <a:t>14/09/2020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7F068-BA7D-4416-AEFE-44662FB6DC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3672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32343-26DD-40C2-8E01-507F71743241}" type="datetimeFigureOut">
              <a:rPr lang="en-GB" smtClean="0"/>
              <a:t>14/09/2020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7F068-BA7D-4416-AEFE-44662FB6DC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8654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32343-26DD-40C2-8E01-507F71743241}" type="datetimeFigureOut">
              <a:rPr lang="en-GB" smtClean="0"/>
              <a:t>14/09/2020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7F068-BA7D-4416-AEFE-44662FB6DC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5313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32343-26DD-40C2-8E01-507F71743241}" type="datetimeFigureOut">
              <a:rPr lang="en-GB" smtClean="0"/>
              <a:t>14/09/2020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7F068-BA7D-4416-AEFE-44662FB6DC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3115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32343-26DD-40C2-8E01-507F71743241}" type="datetimeFigureOut">
              <a:rPr lang="en-GB" smtClean="0"/>
              <a:t>14/09/2020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7F068-BA7D-4416-AEFE-44662FB6DC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4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32343-26DD-40C2-8E01-507F71743241}" type="datetimeFigureOut">
              <a:rPr lang="en-GB" smtClean="0"/>
              <a:t>14/09/2020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7F068-BA7D-4416-AEFE-44662FB6DC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5220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32343-26DD-40C2-8E01-507F71743241}" type="datetimeFigureOut">
              <a:rPr lang="en-GB" smtClean="0"/>
              <a:t>14/09/2020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7F068-BA7D-4416-AEFE-44662FB6DC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4993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32343-26DD-40C2-8E01-507F71743241}" type="datetimeFigureOut">
              <a:rPr lang="en-GB" smtClean="0"/>
              <a:t>14/09/2020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7F068-BA7D-4416-AEFE-44662FB6DC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4918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32343-26DD-40C2-8E01-507F71743241}" type="datetimeFigureOut">
              <a:rPr lang="en-GB" smtClean="0"/>
              <a:t>14/09/2020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47F068-BA7D-4416-AEFE-44662FB6DC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775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dPDEXVkpSg" TargetMode="External"/><Relationship Id="rId2" Type="http://schemas.openxmlformats.org/officeDocument/2006/relationships/hyperlink" Target="https://www.youtube.com/watch?v=92ZmzD70sOU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hyperlink" Target="https://www.youtube.com/watch?v=QpXKNxslr8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hyperlink" Target="https://www.youtube.com/watch?v=Jj1898au6C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3534" y="242054"/>
            <a:ext cx="1181926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AS Business – Unit 1 – Business Opportunities</a:t>
            </a:r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26488" y="657552"/>
            <a:ext cx="101727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800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Introduce AS Business – Examinations/ Module handbook. </a:t>
            </a: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Discuss </a:t>
            </a:r>
            <a:r>
              <a:rPr lang="en-GB" sz="2800" dirty="0" smtClean="0"/>
              <a:t>the various sectors of the economy with examples.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Research the amount of SME’s in the UK and discuss your findings with the group.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In groups differentiate between needs and wants.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Show </a:t>
            </a:r>
            <a:r>
              <a:rPr lang="en-GB" sz="2800" dirty="0"/>
              <a:t>a YouTube video on entrepreneur characteristics. </a:t>
            </a:r>
            <a:endParaRPr lang="en-GB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Explain and discuss the key characteristics of entrepreneurs. </a:t>
            </a: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Complete a group </a:t>
            </a:r>
            <a:r>
              <a:rPr lang="en-GB" sz="2800" dirty="0" err="1"/>
              <a:t>Kahoot</a:t>
            </a:r>
            <a:r>
              <a:rPr lang="en-GB" sz="2800" dirty="0"/>
              <a:t> quiz on entrepreneurs and SMEs.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Read </a:t>
            </a:r>
            <a:r>
              <a:rPr lang="en-GB" sz="2800" dirty="0" smtClean="0"/>
              <a:t>a case study on James Dyson </a:t>
            </a:r>
            <a:r>
              <a:rPr lang="en-GB" sz="2800" dirty="0"/>
              <a:t>with the group. </a:t>
            </a:r>
            <a:endParaRPr lang="en-GB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Research two examples of successful entrepreneurs and discuss your findings with the group.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Complete an examination question on entrepreneurs. </a:t>
            </a:r>
            <a:endParaRPr lang="en-GB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0763" y="5607901"/>
            <a:ext cx="2925074" cy="8889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1492" y="2854036"/>
            <a:ext cx="1974345" cy="151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4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5312" y="890022"/>
            <a:ext cx="1010126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800" dirty="0"/>
          </a:p>
          <a:p>
            <a:r>
              <a:rPr lang="en-GB" sz="2800" dirty="0"/>
              <a:t>• In the UK there are almost </a:t>
            </a:r>
            <a:r>
              <a:rPr lang="en-GB" sz="2800" b="1" dirty="0">
                <a:solidFill>
                  <a:srgbClr val="FF0000"/>
                </a:solidFill>
              </a:rPr>
              <a:t>5 million separate businesses</a:t>
            </a:r>
            <a:r>
              <a:rPr lang="en-GB" sz="2800" dirty="0">
                <a:solidFill>
                  <a:srgbClr val="FF0000"/>
                </a:solidFill>
              </a:rPr>
              <a:t>, </a:t>
            </a:r>
            <a:r>
              <a:rPr lang="en-GB" sz="2800" b="1" dirty="0">
                <a:solidFill>
                  <a:srgbClr val="FF0000"/>
                </a:solidFill>
              </a:rPr>
              <a:t>employing a total of 24 million people.</a:t>
            </a:r>
          </a:p>
          <a:p>
            <a:endParaRPr lang="en-GB" sz="2800" dirty="0"/>
          </a:p>
          <a:p>
            <a:r>
              <a:rPr lang="en-GB" sz="2800" dirty="0"/>
              <a:t> • Of these businesses, over </a:t>
            </a:r>
            <a:r>
              <a:rPr lang="en-GB" sz="2800" b="1" dirty="0">
                <a:solidFill>
                  <a:srgbClr val="FF0000"/>
                </a:solidFill>
              </a:rPr>
              <a:t>3.3 million are sole traders.</a:t>
            </a:r>
          </a:p>
          <a:p>
            <a:endParaRPr lang="en-GB" sz="2800" dirty="0"/>
          </a:p>
          <a:p>
            <a:r>
              <a:rPr lang="en-GB" sz="2800" dirty="0"/>
              <a:t> • There are around 500,000 businesses that are partnerships. </a:t>
            </a:r>
          </a:p>
          <a:p>
            <a:endParaRPr lang="en-GB" sz="2800" dirty="0"/>
          </a:p>
          <a:p>
            <a:r>
              <a:rPr lang="en-GB" sz="2800" dirty="0"/>
              <a:t>• There are also 1.2 million registered limited companies. </a:t>
            </a:r>
          </a:p>
          <a:p>
            <a:endParaRPr lang="en-GB" sz="2800" dirty="0"/>
          </a:p>
          <a:p>
            <a:r>
              <a:rPr lang="en-GB" sz="2800" dirty="0"/>
              <a:t>• SMEs (small and medium-sized enterprises) employ around </a:t>
            </a:r>
            <a:r>
              <a:rPr lang="en-GB" sz="2800" b="1" dirty="0">
                <a:solidFill>
                  <a:srgbClr val="FF0000"/>
                </a:solidFill>
              </a:rPr>
              <a:t>14.4 million people and have a combined turnover of £1,600 billion. </a:t>
            </a:r>
          </a:p>
        </p:txBody>
      </p:sp>
      <p:sp>
        <p:nvSpPr>
          <p:cNvPr id="5" name="Rectangle 4"/>
          <p:cNvSpPr/>
          <p:nvPr/>
        </p:nvSpPr>
        <p:spPr>
          <a:xfrm>
            <a:off x="3092469" y="165645"/>
            <a:ext cx="50069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SME’s in the U.K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061" y="210066"/>
            <a:ext cx="2198556" cy="146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59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60377" y="0"/>
            <a:ext cx="768332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Activity 2 – Research Task </a:t>
            </a:r>
          </a:p>
          <a:p>
            <a:pPr algn="ctr"/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8778" y="1117901"/>
            <a:ext cx="8838253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u="sng" dirty="0"/>
              <a:t>Y</a:t>
            </a:r>
            <a:r>
              <a:rPr lang="en-GB" sz="2800" b="1" u="sng" dirty="0" smtClean="0"/>
              <a:t>our task is to research: </a:t>
            </a:r>
            <a:r>
              <a:rPr lang="en-GB" sz="2800" b="1" u="sng" dirty="0" smtClean="0">
                <a:solidFill>
                  <a:srgbClr val="00B050"/>
                </a:solidFill>
              </a:rPr>
              <a:t>(Task sheet)</a:t>
            </a:r>
            <a:endParaRPr lang="en-GB" sz="2800" b="1" u="sng" dirty="0" smtClean="0">
              <a:solidFill>
                <a:srgbClr val="00B050"/>
              </a:solidFill>
            </a:endParaRPr>
          </a:p>
          <a:p>
            <a:endParaRPr lang="en-GB" sz="2800" dirty="0" smtClean="0"/>
          </a:p>
          <a:p>
            <a:pPr marL="342900" indent="-342900">
              <a:buAutoNum type="arabicPeriod"/>
            </a:pPr>
            <a:r>
              <a:rPr lang="en-GB" sz="2800" dirty="0" smtClean="0"/>
              <a:t>How many </a:t>
            </a:r>
            <a:r>
              <a:rPr lang="en-GB" sz="2800" b="1" dirty="0" smtClean="0">
                <a:solidFill>
                  <a:srgbClr val="FF0000"/>
                </a:solidFill>
              </a:rPr>
              <a:t>small businesses are their in the UK/ Wales? </a:t>
            </a:r>
          </a:p>
          <a:p>
            <a:pPr marL="342900" indent="-342900">
              <a:buAutoNum type="arabicPeriod"/>
            </a:pPr>
            <a:r>
              <a:rPr lang="en-GB" sz="2800" dirty="0" smtClean="0"/>
              <a:t>How many people in the </a:t>
            </a:r>
            <a:r>
              <a:rPr lang="en-GB" sz="2800" b="1" dirty="0" smtClean="0">
                <a:solidFill>
                  <a:srgbClr val="FF0000"/>
                </a:solidFill>
              </a:rPr>
              <a:t>UK are employed in SME’s? </a:t>
            </a:r>
          </a:p>
          <a:p>
            <a:endParaRPr lang="en-GB" sz="2800" dirty="0" smtClean="0"/>
          </a:p>
          <a:p>
            <a:r>
              <a:rPr lang="en-GB" sz="2800" dirty="0" smtClean="0"/>
              <a:t>3. What is the </a:t>
            </a:r>
            <a:r>
              <a:rPr lang="en-GB" sz="2800" b="1" dirty="0" smtClean="0">
                <a:solidFill>
                  <a:srgbClr val="FF0000"/>
                </a:solidFill>
              </a:rPr>
              <a:t>combined turnover of SME’s? </a:t>
            </a:r>
          </a:p>
          <a:p>
            <a:r>
              <a:rPr lang="en-GB" sz="2800" dirty="0" smtClean="0"/>
              <a:t>4. How many </a:t>
            </a:r>
            <a:r>
              <a:rPr lang="en-GB" sz="2800" b="1" dirty="0" smtClean="0">
                <a:solidFill>
                  <a:srgbClr val="FF0000"/>
                </a:solidFill>
              </a:rPr>
              <a:t>sole traders there in the UK? </a:t>
            </a:r>
          </a:p>
          <a:p>
            <a:endParaRPr lang="en-GB" sz="2800" dirty="0" smtClean="0"/>
          </a:p>
          <a:p>
            <a:r>
              <a:rPr lang="en-GB" sz="2800" dirty="0" smtClean="0"/>
              <a:t>5. What </a:t>
            </a:r>
            <a:r>
              <a:rPr lang="en-GB" sz="2800" b="1" dirty="0" smtClean="0">
                <a:solidFill>
                  <a:srgbClr val="FF0000"/>
                </a:solidFill>
              </a:rPr>
              <a:t>percentage of businesses are sole traders? </a:t>
            </a:r>
          </a:p>
          <a:p>
            <a:pPr marL="342900" indent="-342900">
              <a:buAutoNum type="arabicPeriod"/>
            </a:pPr>
            <a:endParaRPr lang="en-GB" sz="2800" dirty="0"/>
          </a:p>
          <a:p>
            <a:pPr marL="342900" indent="-342900">
              <a:buAutoNum type="arabicPeriod"/>
            </a:pPr>
            <a:endParaRPr lang="en-GB" sz="2800" dirty="0" smtClean="0"/>
          </a:p>
          <a:p>
            <a:r>
              <a:rPr lang="en-GB" sz="2800" b="1" dirty="0" smtClean="0"/>
              <a:t>Time: 10 </a:t>
            </a:r>
            <a:r>
              <a:rPr lang="en-GB" sz="2800" b="1" dirty="0" err="1" smtClean="0"/>
              <a:t>mins</a:t>
            </a:r>
            <a:endParaRPr lang="en-GB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8703" y="877163"/>
            <a:ext cx="2167838" cy="12139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2206" y="2968315"/>
            <a:ext cx="3194335" cy="319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26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091" y="0"/>
            <a:ext cx="115131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10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58839" y="1165354"/>
            <a:ext cx="10255525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7030A0"/>
                </a:solidFill>
              </a:rPr>
              <a:t>Needs and wants are not fixed: </a:t>
            </a:r>
            <a:r>
              <a:rPr lang="en-GB" sz="2800" dirty="0"/>
              <a:t>they </a:t>
            </a:r>
            <a:r>
              <a:rPr lang="en-GB" sz="2800" b="1" dirty="0">
                <a:solidFill>
                  <a:srgbClr val="FF0000"/>
                </a:solidFill>
              </a:rPr>
              <a:t>can change quickly </a:t>
            </a:r>
            <a:r>
              <a:rPr lang="en-GB" sz="2800" dirty="0"/>
              <a:t>as</a:t>
            </a:r>
            <a:r>
              <a:rPr lang="en-GB" sz="2800" b="1" dirty="0"/>
              <a:t> </a:t>
            </a:r>
            <a:r>
              <a:rPr lang="en-GB" sz="2800" b="1" dirty="0">
                <a:solidFill>
                  <a:srgbClr val="FF0000"/>
                </a:solidFill>
              </a:rPr>
              <a:t>fashions</a:t>
            </a:r>
            <a:r>
              <a:rPr lang="en-GB" sz="2800" b="1" dirty="0"/>
              <a:t> </a:t>
            </a:r>
            <a:r>
              <a:rPr lang="en-GB" sz="2800" dirty="0"/>
              <a:t>and </a:t>
            </a:r>
            <a:r>
              <a:rPr lang="en-GB" sz="2800" b="1" dirty="0">
                <a:solidFill>
                  <a:srgbClr val="FF0000"/>
                </a:solidFill>
              </a:rPr>
              <a:t>lifestyles change </a:t>
            </a:r>
            <a:r>
              <a:rPr lang="en-GB" sz="2800" dirty="0"/>
              <a:t>and also over the </a:t>
            </a:r>
            <a:r>
              <a:rPr lang="en-GB" sz="2800" b="1" dirty="0">
                <a:solidFill>
                  <a:srgbClr val="7030A0"/>
                </a:solidFill>
              </a:rPr>
              <a:t>longer term</a:t>
            </a:r>
            <a:r>
              <a:rPr lang="en-GB" sz="2800" dirty="0"/>
              <a:t> as </a:t>
            </a:r>
            <a:r>
              <a:rPr lang="en-GB" sz="2800" b="1" dirty="0">
                <a:solidFill>
                  <a:srgbClr val="FF0000"/>
                </a:solidFill>
              </a:rPr>
              <a:t>incomes increase and population changes. </a:t>
            </a:r>
            <a:r>
              <a:rPr lang="en-GB" sz="2800" dirty="0" smtClean="0"/>
              <a:t>This </a:t>
            </a:r>
            <a:r>
              <a:rPr lang="en-GB" sz="2800" dirty="0"/>
              <a:t>means that </a:t>
            </a:r>
            <a:r>
              <a:rPr lang="en-GB" sz="3200" b="1" dirty="0">
                <a:solidFill>
                  <a:srgbClr val="7030A0"/>
                </a:solidFill>
              </a:rPr>
              <a:t>markets are always changing</a:t>
            </a:r>
            <a:r>
              <a:rPr lang="en-GB" sz="3200" dirty="0"/>
              <a:t>. </a:t>
            </a:r>
            <a:r>
              <a:rPr lang="en-GB" sz="2800" dirty="0"/>
              <a:t>The </a:t>
            </a:r>
            <a:r>
              <a:rPr lang="en-GB" sz="2800" b="1" dirty="0">
                <a:solidFill>
                  <a:srgbClr val="00B050"/>
                </a:solidFill>
              </a:rPr>
              <a:t>business world does not stay still</a:t>
            </a:r>
            <a:r>
              <a:rPr lang="en-GB" sz="2800" dirty="0"/>
              <a:t> – </a:t>
            </a:r>
            <a:r>
              <a:rPr lang="en-GB" sz="2800" b="1" dirty="0">
                <a:solidFill>
                  <a:srgbClr val="FF0000"/>
                </a:solidFill>
              </a:rPr>
              <a:t>new opportunities are constantly arising. </a:t>
            </a:r>
          </a:p>
          <a:p>
            <a:endParaRPr lang="en-GB" sz="2800" dirty="0" smtClean="0"/>
          </a:p>
          <a:p>
            <a:endParaRPr lang="en-GB" sz="2800" dirty="0" smtClean="0"/>
          </a:p>
          <a:p>
            <a:pPr algn="r"/>
            <a:endParaRPr lang="en-GB" sz="2800" dirty="0"/>
          </a:p>
          <a:p>
            <a:r>
              <a:rPr lang="en-GB" sz="2800" dirty="0"/>
              <a:t>An entrepreneur with an idea, commitment, funds and a little luck can succeed even in the most competitive of markets</a:t>
            </a:r>
            <a:r>
              <a:rPr lang="en-GB" sz="2800" dirty="0" smtClean="0"/>
              <a:t>.</a:t>
            </a:r>
          </a:p>
          <a:p>
            <a:endParaRPr lang="en-GB" sz="2800" dirty="0"/>
          </a:p>
          <a:p>
            <a:r>
              <a:rPr lang="en-GB" sz="2800" b="1" dirty="0" smtClean="0">
                <a:solidFill>
                  <a:srgbClr val="00B050"/>
                </a:solidFill>
              </a:rPr>
              <a:t>Q – </a:t>
            </a:r>
            <a:r>
              <a:rPr lang="en-GB" sz="2800" b="1" dirty="0" smtClean="0">
                <a:solidFill>
                  <a:srgbClr val="00B050"/>
                </a:solidFill>
              </a:rPr>
              <a:t>Are these on trend - Fidget </a:t>
            </a:r>
            <a:r>
              <a:rPr lang="en-GB" sz="2800" b="1" dirty="0" smtClean="0">
                <a:solidFill>
                  <a:srgbClr val="00B050"/>
                </a:solidFill>
              </a:rPr>
              <a:t>spinner, Facebook (demographic), Slime? </a:t>
            </a:r>
            <a:endParaRPr lang="en-GB" sz="2800" b="1" dirty="0">
              <a:solidFill>
                <a:srgbClr val="00B05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07012" y="159603"/>
            <a:ext cx="52731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Needs and wants 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" name="AutoShape 2" descr="Image result for apps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2742" y="3276600"/>
            <a:ext cx="1926068" cy="12997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394" y="3596554"/>
            <a:ext cx="1749600" cy="9797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2184" y="3527389"/>
            <a:ext cx="1996618" cy="11181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6601" y="3613858"/>
            <a:ext cx="2686263" cy="94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23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45177" y="860554"/>
            <a:ext cx="10364931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u="sng" dirty="0" smtClean="0"/>
              <a:t>Needs</a:t>
            </a:r>
            <a:r>
              <a:rPr lang="en-GB" sz="2800" u="sng" dirty="0" smtClean="0"/>
              <a:t>:</a:t>
            </a:r>
          </a:p>
          <a:p>
            <a:endParaRPr lang="en-GB" sz="2800" dirty="0"/>
          </a:p>
          <a:p>
            <a:r>
              <a:rPr lang="en-GB" sz="2800" dirty="0" smtClean="0"/>
              <a:t>Economists </a:t>
            </a:r>
            <a:r>
              <a:rPr lang="en-GB" sz="2800" dirty="0"/>
              <a:t>say that needs are </a:t>
            </a:r>
            <a:r>
              <a:rPr lang="en-GB" sz="2800" b="1" dirty="0">
                <a:solidFill>
                  <a:srgbClr val="7030A0"/>
                </a:solidFill>
              </a:rPr>
              <a:t>what people require to </a:t>
            </a:r>
            <a:r>
              <a:rPr lang="en-GB" sz="2800" b="1" dirty="0" smtClean="0">
                <a:solidFill>
                  <a:srgbClr val="7030A0"/>
                </a:solidFill>
              </a:rPr>
              <a:t>survive</a:t>
            </a:r>
            <a:r>
              <a:rPr lang="en-GB" sz="2800" dirty="0" smtClean="0">
                <a:solidFill>
                  <a:srgbClr val="7030A0"/>
                </a:solidFill>
              </a:rPr>
              <a:t>. </a:t>
            </a:r>
          </a:p>
          <a:p>
            <a:endParaRPr lang="en-GB" sz="2800" dirty="0">
              <a:solidFill>
                <a:srgbClr val="7030A0"/>
              </a:solidFill>
            </a:endParaRPr>
          </a:p>
          <a:p>
            <a:endParaRPr lang="en-GB" sz="2800" dirty="0" smtClean="0">
              <a:solidFill>
                <a:srgbClr val="7030A0"/>
              </a:solidFill>
            </a:endParaRPr>
          </a:p>
          <a:p>
            <a:endParaRPr lang="en-GB" sz="2800" dirty="0" smtClean="0">
              <a:solidFill>
                <a:srgbClr val="7030A0"/>
              </a:solidFill>
            </a:endParaRPr>
          </a:p>
          <a:p>
            <a:endParaRPr lang="en-GB" sz="2800" dirty="0">
              <a:solidFill>
                <a:srgbClr val="7030A0"/>
              </a:solidFill>
            </a:endParaRPr>
          </a:p>
          <a:p>
            <a:endParaRPr lang="en-GB" sz="2800" dirty="0" smtClean="0">
              <a:solidFill>
                <a:srgbClr val="7030A0"/>
              </a:solidFill>
            </a:endParaRPr>
          </a:p>
          <a:p>
            <a:endParaRPr lang="en-GB" sz="2800" dirty="0" smtClean="0">
              <a:solidFill>
                <a:srgbClr val="7030A0"/>
              </a:solidFill>
            </a:endParaRPr>
          </a:p>
          <a:p>
            <a:r>
              <a:rPr lang="en-GB" sz="2800" dirty="0"/>
              <a:t>F</a:t>
            </a:r>
            <a:r>
              <a:rPr lang="en-GB" sz="2800" dirty="0" smtClean="0"/>
              <a:t>or </a:t>
            </a:r>
            <a:r>
              <a:rPr lang="en-GB" sz="2800" dirty="0"/>
              <a:t>example, </a:t>
            </a:r>
            <a:r>
              <a:rPr lang="en-GB" sz="2800" b="1" dirty="0">
                <a:solidFill>
                  <a:srgbClr val="FF0000"/>
                </a:solidFill>
              </a:rPr>
              <a:t>food, warmth, shelter and clothing.</a:t>
            </a:r>
            <a:r>
              <a:rPr lang="en-GB" sz="2800" dirty="0"/>
              <a:t> We could also include </a:t>
            </a:r>
            <a:r>
              <a:rPr lang="en-GB" sz="2800" b="1" dirty="0">
                <a:solidFill>
                  <a:srgbClr val="FF0000"/>
                </a:solidFill>
              </a:rPr>
              <a:t>education, healthcare and security – being safe</a:t>
            </a:r>
            <a:r>
              <a:rPr lang="en-GB" sz="2800" b="1" dirty="0" smtClean="0">
                <a:solidFill>
                  <a:srgbClr val="FF0000"/>
                </a:solidFill>
              </a:rPr>
              <a:t>.</a:t>
            </a:r>
          </a:p>
          <a:p>
            <a:endParaRPr lang="en-GB" sz="2800" b="1" dirty="0">
              <a:solidFill>
                <a:srgbClr val="FF0000"/>
              </a:solidFill>
            </a:endParaRPr>
          </a:p>
          <a:p>
            <a:r>
              <a:rPr lang="en-GB" sz="2800" b="1" dirty="0" smtClean="0">
                <a:solidFill>
                  <a:srgbClr val="00B050"/>
                </a:solidFill>
              </a:rPr>
              <a:t>Q – What else do you consider as your basic needs? </a:t>
            </a:r>
            <a:endParaRPr lang="en-GB" sz="2800" b="1" dirty="0">
              <a:solidFill>
                <a:srgbClr val="00B05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59691" y="213247"/>
            <a:ext cx="53678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Needs and 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Wants 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" name="AutoShape 2" descr="Image result for human needs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420" y="2456366"/>
            <a:ext cx="2954584" cy="20880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7754" y="2396148"/>
            <a:ext cx="3214686" cy="21392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4246" y="2421730"/>
            <a:ext cx="2758707" cy="197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53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7526" y="580804"/>
            <a:ext cx="91440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800" b="1" u="sng" dirty="0" smtClean="0"/>
              <a:t>Wants </a:t>
            </a:r>
            <a:endParaRPr lang="en-GB" sz="2800" b="1" u="sng" dirty="0"/>
          </a:p>
          <a:p>
            <a:pPr lvl="0"/>
            <a:endParaRPr lang="en-GB" sz="2800" b="1" dirty="0" smtClean="0">
              <a:solidFill>
                <a:srgbClr val="FF0000"/>
              </a:solidFill>
            </a:endParaRPr>
          </a:p>
          <a:p>
            <a:pPr lvl="0"/>
            <a:r>
              <a:rPr lang="en-GB" sz="2800" b="1" dirty="0">
                <a:solidFill>
                  <a:srgbClr val="FF0000"/>
                </a:solidFill>
              </a:rPr>
              <a:t>W</a:t>
            </a:r>
            <a:r>
              <a:rPr lang="en-GB" sz="2800" b="1" dirty="0" smtClean="0">
                <a:solidFill>
                  <a:srgbClr val="FF0000"/>
                </a:solidFill>
              </a:rPr>
              <a:t>hat </a:t>
            </a:r>
            <a:r>
              <a:rPr lang="en-GB" sz="2800" b="1" dirty="0">
                <a:solidFill>
                  <a:srgbClr val="FF0000"/>
                </a:solidFill>
              </a:rPr>
              <a:t>we desire</a:t>
            </a:r>
            <a:r>
              <a:rPr lang="en-GB" sz="2800" dirty="0">
                <a:solidFill>
                  <a:prstClr val="black"/>
                </a:solidFill>
              </a:rPr>
              <a:t>, what we would </a:t>
            </a:r>
            <a:r>
              <a:rPr lang="en-GB" sz="2800" b="1" dirty="0">
                <a:solidFill>
                  <a:srgbClr val="7030A0"/>
                </a:solidFill>
              </a:rPr>
              <a:t>like to have. </a:t>
            </a:r>
            <a:endParaRPr lang="en-GB" sz="2800" b="1" dirty="0" smtClean="0">
              <a:solidFill>
                <a:srgbClr val="7030A0"/>
              </a:solidFill>
            </a:endParaRPr>
          </a:p>
          <a:p>
            <a:pPr lvl="0"/>
            <a:endParaRPr lang="en-GB" sz="2800" dirty="0" smtClean="0">
              <a:solidFill>
                <a:prstClr val="black"/>
              </a:solidFill>
            </a:endParaRPr>
          </a:p>
          <a:p>
            <a:pPr lvl="0"/>
            <a:endParaRPr lang="en-GB" sz="2800" dirty="0" smtClean="0">
              <a:solidFill>
                <a:prstClr val="black"/>
              </a:solidFill>
            </a:endParaRPr>
          </a:p>
          <a:p>
            <a:pPr lvl="0"/>
            <a:endParaRPr lang="en-GB" sz="2800" dirty="0" smtClean="0">
              <a:solidFill>
                <a:prstClr val="black"/>
              </a:solidFill>
            </a:endParaRPr>
          </a:p>
          <a:p>
            <a:pPr lvl="0"/>
            <a:endParaRPr lang="en-GB" sz="2800" dirty="0">
              <a:solidFill>
                <a:prstClr val="black"/>
              </a:solidFill>
            </a:endParaRPr>
          </a:p>
          <a:p>
            <a:pPr lvl="0"/>
            <a:endParaRPr lang="en-GB" sz="2800" dirty="0" smtClean="0">
              <a:solidFill>
                <a:prstClr val="black"/>
              </a:solidFill>
            </a:endParaRPr>
          </a:p>
          <a:p>
            <a:pPr lvl="0"/>
            <a:r>
              <a:rPr lang="en-GB" sz="2800" dirty="0" smtClean="0">
                <a:solidFill>
                  <a:prstClr val="black"/>
                </a:solidFill>
              </a:rPr>
              <a:t>For </a:t>
            </a:r>
            <a:r>
              <a:rPr lang="en-GB" sz="2800" dirty="0">
                <a:solidFill>
                  <a:prstClr val="black"/>
                </a:solidFill>
              </a:rPr>
              <a:t>example, </a:t>
            </a:r>
            <a:r>
              <a:rPr lang="en-GB" sz="2800" b="1" dirty="0">
                <a:solidFill>
                  <a:srgbClr val="FF0000"/>
                </a:solidFill>
              </a:rPr>
              <a:t>nicer clothes</a:t>
            </a:r>
            <a:r>
              <a:rPr lang="en-GB" sz="2800" dirty="0">
                <a:solidFill>
                  <a:prstClr val="black"/>
                </a:solidFill>
              </a:rPr>
              <a:t>, not just basic functional items, a </a:t>
            </a:r>
            <a:r>
              <a:rPr lang="en-GB" sz="2800" b="1" dirty="0">
                <a:solidFill>
                  <a:srgbClr val="FF0000"/>
                </a:solidFill>
              </a:rPr>
              <a:t>new phone every year</a:t>
            </a:r>
            <a:r>
              <a:rPr lang="en-GB" sz="2800" dirty="0">
                <a:solidFill>
                  <a:prstClr val="black"/>
                </a:solidFill>
              </a:rPr>
              <a:t>, a massive flat screen TV, a detached house with pool, </a:t>
            </a:r>
            <a:r>
              <a:rPr lang="en-GB" sz="2800" b="1" dirty="0">
                <a:solidFill>
                  <a:srgbClr val="FF0000"/>
                </a:solidFill>
              </a:rPr>
              <a:t>holidays</a:t>
            </a:r>
            <a:r>
              <a:rPr lang="en-GB" sz="2800" dirty="0">
                <a:solidFill>
                  <a:prstClr val="black"/>
                </a:solidFill>
              </a:rPr>
              <a:t> in the Maldives </a:t>
            </a:r>
            <a:r>
              <a:rPr lang="en-GB" sz="2800" dirty="0" err="1" smtClean="0">
                <a:solidFill>
                  <a:prstClr val="black"/>
                </a:solidFill>
              </a:rPr>
              <a:t>etc</a:t>
            </a:r>
            <a:endParaRPr lang="en-GB" sz="2800" dirty="0" smtClean="0">
              <a:solidFill>
                <a:prstClr val="black"/>
              </a:solidFill>
            </a:endParaRPr>
          </a:p>
          <a:p>
            <a:pPr lvl="0"/>
            <a:endParaRPr lang="en-GB" sz="2800" dirty="0">
              <a:solidFill>
                <a:prstClr val="black"/>
              </a:solidFill>
            </a:endParaRPr>
          </a:p>
          <a:p>
            <a:pPr lvl="0"/>
            <a:r>
              <a:rPr lang="en-GB" sz="2800" b="1" dirty="0" smtClean="0">
                <a:solidFill>
                  <a:srgbClr val="00B050"/>
                </a:solidFill>
              </a:rPr>
              <a:t>Q – What do you want? – Do you need this to survive? </a:t>
            </a:r>
          </a:p>
          <a:p>
            <a:pPr lvl="0"/>
            <a:r>
              <a:rPr lang="en-GB" sz="2800" b="1" dirty="0" smtClean="0">
                <a:solidFill>
                  <a:srgbClr val="00B050"/>
                </a:solidFill>
              </a:rPr>
              <a:t>Q – During Covid</a:t>
            </a:r>
            <a:r>
              <a:rPr lang="en-GB" sz="2800" b="1" dirty="0">
                <a:solidFill>
                  <a:srgbClr val="00B050"/>
                </a:solidFill>
              </a:rPr>
              <a:t>-</a:t>
            </a:r>
            <a:r>
              <a:rPr lang="en-GB" sz="2800" b="1" dirty="0" smtClean="0">
                <a:solidFill>
                  <a:srgbClr val="00B050"/>
                </a:solidFill>
              </a:rPr>
              <a:t>19 – What was in highest demand? </a:t>
            </a:r>
            <a:endParaRPr lang="en-GB" sz="2800" b="1" dirty="0">
              <a:solidFill>
                <a:srgbClr val="00B05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3737" y="285104"/>
            <a:ext cx="4968671" cy="5243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868" y="2121043"/>
            <a:ext cx="2867025" cy="15906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3148" y="2121043"/>
            <a:ext cx="2914650" cy="1571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6853" y="1333706"/>
            <a:ext cx="3690502" cy="258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453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24525" y="120074"/>
            <a:ext cx="30364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Activity 3 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3659" y="946422"/>
            <a:ext cx="8811130" cy="5693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u="sng" dirty="0" smtClean="0"/>
              <a:t>Task – Needs vs Wants </a:t>
            </a:r>
          </a:p>
          <a:p>
            <a:endParaRPr lang="en-GB" sz="2800" dirty="0"/>
          </a:p>
          <a:p>
            <a:r>
              <a:rPr lang="en-GB" sz="2800" dirty="0" smtClean="0"/>
              <a:t>You </a:t>
            </a:r>
            <a:r>
              <a:rPr lang="en-GB" sz="2800" dirty="0" smtClean="0"/>
              <a:t>will need to organise the needs and wants. </a:t>
            </a:r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pPr algn="r"/>
            <a:endParaRPr lang="en-GB" sz="2800" dirty="0"/>
          </a:p>
          <a:p>
            <a:endParaRPr lang="en-GB" sz="2800" dirty="0" smtClean="0"/>
          </a:p>
          <a:p>
            <a:endParaRPr lang="en-GB" sz="2800" b="1" dirty="0">
              <a:solidFill>
                <a:srgbClr val="FF0000"/>
              </a:solidFill>
            </a:endParaRPr>
          </a:p>
          <a:p>
            <a:r>
              <a:rPr lang="en-GB" sz="2800" b="1" dirty="0" smtClean="0">
                <a:solidFill>
                  <a:srgbClr val="FF0000"/>
                </a:solidFill>
              </a:rPr>
              <a:t>Group discussion </a:t>
            </a:r>
            <a:r>
              <a:rPr lang="en-GB" sz="2800" dirty="0" smtClean="0"/>
              <a:t>– Discuss your findings with the group. </a:t>
            </a:r>
          </a:p>
          <a:p>
            <a:endParaRPr lang="en-GB" sz="2800" dirty="0" smtClean="0"/>
          </a:p>
          <a:p>
            <a:r>
              <a:rPr lang="en-GB" sz="2800" b="1" dirty="0" smtClean="0"/>
              <a:t>Time: 10 </a:t>
            </a:r>
            <a:r>
              <a:rPr lang="en-GB" sz="2800" b="1" dirty="0" err="1" smtClean="0"/>
              <a:t>mins</a:t>
            </a:r>
            <a:r>
              <a:rPr lang="en-GB" sz="2800" b="1" dirty="0" smtClean="0"/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153" y="2624169"/>
            <a:ext cx="3383506" cy="23383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729" y="2461669"/>
            <a:ext cx="5049130" cy="250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68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4816" y="224135"/>
            <a:ext cx="21419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Needs 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334508" y="224135"/>
            <a:ext cx="21682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Wants 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2253" y="224135"/>
            <a:ext cx="2438532" cy="16240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0763" y="1430052"/>
            <a:ext cx="2825387" cy="15592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0799" y="3685309"/>
            <a:ext cx="2575351" cy="25706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8974" y="2251262"/>
            <a:ext cx="2245090" cy="19132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7732" y="4807528"/>
            <a:ext cx="2706332" cy="16562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9575" y="254765"/>
            <a:ext cx="2682700" cy="17853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661" y="1161443"/>
            <a:ext cx="1946324" cy="10898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96749" y="4375566"/>
            <a:ext cx="2213285" cy="14732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99581" y="2508249"/>
            <a:ext cx="2499798" cy="13992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4444" y="2695156"/>
            <a:ext cx="2151286" cy="12047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9286" y="4426967"/>
            <a:ext cx="1661602" cy="137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2765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88632" y="1051943"/>
            <a:ext cx="9833549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/>
              <a:t>An entrepreneur is someone who </a:t>
            </a:r>
            <a:r>
              <a:rPr lang="en-GB" sz="2800" b="1" dirty="0">
                <a:solidFill>
                  <a:srgbClr val="7030A0"/>
                </a:solidFill>
              </a:rPr>
              <a:t>starts</a:t>
            </a:r>
            <a:r>
              <a:rPr lang="en-GB" sz="2800" b="1" dirty="0">
                <a:solidFill>
                  <a:srgbClr val="FF0000"/>
                </a:solidFill>
              </a:rPr>
              <a:t> and runs a business</a:t>
            </a:r>
            <a:r>
              <a:rPr lang="en-GB" sz="2800" dirty="0">
                <a:solidFill>
                  <a:srgbClr val="FF0000"/>
                </a:solidFill>
              </a:rPr>
              <a:t>. </a:t>
            </a:r>
            <a:r>
              <a:rPr lang="en-GB" sz="2800" dirty="0"/>
              <a:t>Perhaps he or she </a:t>
            </a:r>
            <a:r>
              <a:rPr lang="en-GB" sz="2800" b="1" dirty="0">
                <a:solidFill>
                  <a:srgbClr val="FF0000"/>
                </a:solidFill>
              </a:rPr>
              <a:t>makes a product and then sells that product</a:t>
            </a:r>
            <a:r>
              <a:rPr lang="en-GB" sz="2800" dirty="0"/>
              <a:t>, or </a:t>
            </a:r>
            <a:r>
              <a:rPr lang="en-GB" sz="2800" b="1" dirty="0">
                <a:solidFill>
                  <a:srgbClr val="FF0000"/>
                </a:solidFill>
              </a:rPr>
              <a:t>perhaps they provide a service. </a:t>
            </a:r>
          </a:p>
          <a:p>
            <a:endParaRPr lang="en-GB" sz="2800" dirty="0"/>
          </a:p>
          <a:p>
            <a:endParaRPr lang="en-GB" sz="2800" dirty="0"/>
          </a:p>
          <a:p>
            <a:endParaRPr lang="en-GB" sz="2800" dirty="0"/>
          </a:p>
          <a:p>
            <a:endParaRPr lang="en-GB" sz="2800" dirty="0"/>
          </a:p>
          <a:p>
            <a:endParaRPr lang="en-GB" sz="2800" dirty="0"/>
          </a:p>
          <a:p>
            <a:r>
              <a:rPr lang="en-GB" sz="2800" dirty="0"/>
              <a:t>They </a:t>
            </a:r>
            <a:r>
              <a:rPr lang="en-GB" sz="2800" dirty="0" smtClean="0"/>
              <a:t>quite </a:t>
            </a:r>
            <a:r>
              <a:rPr lang="en-GB" sz="2800" dirty="0"/>
              <a:t>possibly </a:t>
            </a:r>
            <a:r>
              <a:rPr lang="en-GB" sz="2800" b="1" dirty="0">
                <a:solidFill>
                  <a:srgbClr val="FF0000"/>
                </a:solidFill>
              </a:rPr>
              <a:t>employ people</a:t>
            </a:r>
            <a:r>
              <a:rPr lang="en-GB" sz="2800" dirty="0">
                <a:solidFill>
                  <a:srgbClr val="FF0000"/>
                </a:solidFill>
              </a:rPr>
              <a:t> </a:t>
            </a:r>
            <a:r>
              <a:rPr lang="en-GB" sz="2800" dirty="0"/>
              <a:t>and, of course, </a:t>
            </a:r>
            <a:r>
              <a:rPr lang="en-GB" sz="2800" b="1" dirty="0">
                <a:solidFill>
                  <a:srgbClr val="FF0000"/>
                </a:solidFill>
              </a:rPr>
              <a:t>try to</a:t>
            </a:r>
            <a:r>
              <a:rPr lang="en-GB" sz="2800" dirty="0">
                <a:solidFill>
                  <a:srgbClr val="FF0000"/>
                </a:solidFill>
              </a:rPr>
              <a:t> </a:t>
            </a:r>
            <a:r>
              <a:rPr lang="en-GB" sz="2800" b="1" dirty="0">
                <a:solidFill>
                  <a:srgbClr val="FF0000"/>
                </a:solidFill>
              </a:rPr>
              <a:t>make a profit. </a:t>
            </a:r>
            <a:endParaRPr lang="en-GB" sz="2800" b="1" dirty="0" smtClean="0">
              <a:solidFill>
                <a:srgbClr val="FF0000"/>
              </a:solidFill>
            </a:endParaRPr>
          </a:p>
          <a:p>
            <a:endParaRPr lang="en-GB" sz="2800" b="1" dirty="0">
              <a:solidFill>
                <a:srgbClr val="FF0000"/>
              </a:solidFill>
            </a:endParaRPr>
          </a:p>
          <a:p>
            <a:r>
              <a:rPr lang="en-GB" sz="2800" b="1" dirty="0" smtClean="0">
                <a:solidFill>
                  <a:srgbClr val="00B050"/>
                </a:solidFill>
              </a:rPr>
              <a:t>Q – How many small businesses fail in the first year? </a:t>
            </a:r>
          </a:p>
          <a:p>
            <a:r>
              <a:rPr lang="en-GB" sz="2800" b="1" dirty="0" smtClean="0">
                <a:solidFill>
                  <a:srgbClr val="00B050"/>
                </a:solidFill>
              </a:rPr>
              <a:t>Q – You have an idea but have not yet started – are you an </a:t>
            </a:r>
            <a:r>
              <a:rPr lang="en-GB" sz="2800" b="1" dirty="0" err="1" smtClean="0">
                <a:solidFill>
                  <a:srgbClr val="00B050"/>
                </a:solidFill>
              </a:rPr>
              <a:t>ent</a:t>
            </a:r>
            <a:r>
              <a:rPr lang="en-GB" sz="2800" b="1" dirty="0" smtClean="0">
                <a:solidFill>
                  <a:srgbClr val="00B050"/>
                </a:solidFill>
              </a:rPr>
              <a:t>? </a:t>
            </a:r>
            <a:endParaRPr lang="en-GB" sz="2800" b="1" dirty="0">
              <a:solidFill>
                <a:srgbClr val="00B05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14172" y="128613"/>
            <a:ext cx="77064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What is an entrepreneur 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450" y="2548070"/>
            <a:ext cx="2194362" cy="1643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0002" y="2591523"/>
            <a:ext cx="2857500" cy="160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0727" y="2110943"/>
            <a:ext cx="3319896" cy="208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91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07873" y="222020"/>
            <a:ext cx="83259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Activity 4 - YouTube video’s  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68127" y="1151071"/>
            <a:ext cx="7749044" cy="52629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u="sng" dirty="0" smtClean="0"/>
              <a:t>What is an entrepreneur: </a:t>
            </a:r>
          </a:p>
          <a:p>
            <a:r>
              <a:rPr lang="en-GB" sz="2800" dirty="0" smtClean="0">
                <a:hlinkClick r:id="rId2"/>
              </a:rPr>
              <a:t>https</a:t>
            </a:r>
            <a:r>
              <a:rPr lang="en-GB" sz="2800" dirty="0">
                <a:hlinkClick r:id="rId2"/>
              </a:rPr>
              <a:t>://</a:t>
            </a:r>
            <a:r>
              <a:rPr lang="en-GB" sz="2800" dirty="0" smtClean="0">
                <a:hlinkClick r:id="rId2"/>
              </a:rPr>
              <a:t>www.youtube.com/watch?v=92ZmzD70sOU</a:t>
            </a:r>
            <a:endParaRPr lang="en-GB" sz="2800" dirty="0" smtClean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r>
              <a:rPr lang="en-GB" sz="2800" b="1" u="sng" dirty="0" smtClean="0"/>
              <a:t>Follow </a:t>
            </a:r>
            <a:r>
              <a:rPr lang="en-GB" sz="2800" b="1" u="sng" dirty="0"/>
              <a:t>Your Dreams Be an </a:t>
            </a:r>
            <a:r>
              <a:rPr lang="en-GB" sz="2800" b="1" u="sng" dirty="0" smtClean="0"/>
              <a:t>Entrepreneur:</a:t>
            </a:r>
          </a:p>
          <a:p>
            <a:r>
              <a:rPr lang="en-GB" sz="2800" dirty="0">
                <a:hlinkClick r:id="rId3"/>
              </a:rPr>
              <a:t>https://</a:t>
            </a:r>
            <a:r>
              <a:rPr lang="en-GB" sz="2800" dirty="0" smtClean="0">
                <a:hlinkClick r:id="rId3"/>
              </a:rPr>
              <a:t>www.youtube.com/watch?v=udPDEXVkpSg</a:t>
            </a:r>
            <a:endParaRPr lang="en-GB" sz="2800" dirty="0" smtClean="0"/>
          </a:p>
          <a:p>
            <a:endParaRPr lang="en-GB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0873" y="2517024"/>
            <a:ext cx="2594530" cy="22841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127" y="2410691"/>
            <a:ext cx="2462997" cy="22556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5386" y="2281577"/>
            <a:ext cx="3584933" cy="251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40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51706" y="232498"/>
            <a:ext cx="30364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Activity 1 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24507" y="975718"/>
            <a:ext cx="8719182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u="sng" dirty="0" smtClean="0"/>
              <a:t>Task: </a:t>
            </a:r>
          </a:p>
          <a:p>
            <a:endParaRPr lang="en-GB" sz="2800" dirty="0"/>
          </a:p>
          <a:p>
            <a:r>
              <a:rPr lang="en-GB" sz="2800" b="1" dirty="0" smtClean="0">
                <a:solidFill>
                  <a:srgbClr val="FF0000"/>
                </a:solidFill>
              </a:rPr>
              <a:t>Introduce the structure of A Level business to the group.</a:t>
            </a:r>
            <a:endParaRPr lang="en-GB" sz="2800" dirty="0"/>
          </a:p>
          <a:p>
            <a:endParaRPr lang="en-GB" sz="2800" dirty="0" smtClean="0"/>
          </a:p>
          <a:p>
            <a:endParaRPr lang="en-GB" sz="2800" dirty="0" smtClean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 smtClean="0"/>
          </a:p>
          <a:p>
            <a:r>
              <a:rPr lang="en-GB" sz="2800" b="1" dirty="0" smtClean="0"/>
              <a:t>Time: 10 </a:t>
            </a:r>
            <a:r>
              <a:rPr lang="en-GB" sz="2800" b="1" dirty="0" err="1" smtClean="0"/>
              <a:t>mins</a:t>
            </a:r>
            <a:endParaRPr lang="en-GB" sz="2800" b="1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562" y="2559876"/>
            <a:ext cx="5450366" cy="22835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9254" y="2826327"/>
            <a:ext cx="4618843" cy="266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19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49212" y="1057424"/>
            <a:ext cx="9486902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/>
              <a:t>Many </a:t>
            </a:r>
            <a:r>
              <a:rPr lang="en-GB" sz="2800" b="1" dirty="0">
                <a:solidFill>
                  <a:srgbClr val="FF0000"/>
                </a:solidFill>
              </a:rPr>
              <a:t>countries and governments </a:t>
            </a:r>
            <a:r>
              <a:rPr lang="en-GB" sz="2800" dirty="0"/>
              <a:t>place </a:t>
            </a:r>
            <a:r>
              <a:rPr lang="en-GB" sz="2800" b="1" dirty="0">
                <a:solidFill>
                  <a:srgbClr val="7030A0"/>
                </a:solidFill>
              </a:rPr>
              <a:t>great value on entrepreneurs </a:t>
            </a:r>
            <a:r>
              <a:rPr lang="en-GB" sz="2800" dirty="0"/>
              <a:t>and how they </a:t>
            </a:r>
            <a:r>
              <a:rPr lang="en-GB" sz="2800" b="1" dirty="0">
                <a:solidFill>
                  <a:srgbClr val="FF0000"/>
                </a:solidFill>
              </a:rPr>
              <a:t>create wealth in an economy</a:t>
            </a:r>
            <a:r>
              <a:rPr lang="en-GB" sz="2800" dirty="0">
                <a:solidFill>
                  <a:srgbClr val="FF0000"/>
                </a:solidFill>
              </a:rPr>
              <a:t>.</a:t>
            </a:r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 smtClean="0"/>
          </a:p>
          <a:p>
            <a:endParaRPr lang="en-GB" sz="2800" dirty="0" smtClean="0"/>
          </a:p>
          <a:p>
            <a:endParaRPr lang="en-GB" sz="2800" dirty="0" smtClean="0"/>
          </a:p>
          <a:p>
            <a:r>
              <a:rPr lang="en-GB" sz="2800" dirty="0" smtClean="0"/>
              <a:t>Without </a:t>
            </a:r>
            <a:r>
              <a:rPr lang="en-GB" sz="2800" dirty="0"/>
              <a:t>entrepreneurs creating </a:t>
            </a:r>
            <a:r>
              <a:rPr lang="en-GB" sz="2800" b="1" dirty="0">
                <a:solidFill>
                  <a:srgbClr val="FF0000"/>
                </a:solidFill>
              </a:rPr>
              <a:t>innovative ideas </a:t>
            </a:r>
            <a:r>
              <a:rPr lang="en-GB" sz="2800" dirty="0"/>
              <a:t>and new </a:t>
            </a:r>
          </a:p>
          <a:p>
            <a:r>
              <a:rPr lang="en-GB" sz="2800" dirty="0"/>
              <a:t>Business opportunities the </a:t>
            </a:r>
            <a:r>
              <a:rPr lang="en-GB" sz="2800" b="1" dirty="0">
                <a:solidFill>
                  <a:srgbClr val="7030A0"/>
                </a:solidFill>
              </a:rPr>
              <a:t>economy would remain stagnant </a:t>
            </a:r>
          </a:p>
          <a:p>
            <a:r>
              <a:rPr lang="en-GB" sz="2800" b="1" dirty="0">
                <a:solidFill>
                  <a:srgbClr val="7030A0"/>
                </a:solidFill>
              </a:rPr>
              <a:t>and not grow. </a:t>
            </a:r>
          </a:p>
          <a:p>
            <a:endParaRPr lang="en-GB" sz="2800" dirty="0" smtClean="0"/>
          </a:p>
          <a:p>
            <a:r>
              <a:rPr lang="en-GB" sz="2800" b="1" dirty="0" smtClean="0">
                <a:solidFill>
                  <a:srgbClr val="00B050"/>
                </a:solidFill>
              </a:rPr>
              <a:t>Q – Could you provide any examples of entrepreneurs? </a:t>
            </a:r>
            <a:endParaRPr lang="en-GB" sz="2800" b="1" dirty="0">
              <a:solidFill>
                <a:srgbClr val="00B050"/>
              </a:solidFill>
            </a:endParaRPr>
          </a:p>
          <a:p>
            <a:endParaRPr lang="en-GB" sz="2800" dirty="0"/>
          </a:p>
          <a:p>
            <a:endParaRPr lang="en-GB" sz="2800" dirty="0"/>
          </a:p>
        </p:txBody>
      </p:sp>
      <p:sp>
        <p:nvSpPr>
          <p:cNvPr id="5" name="Rectangle 4"/>
          <p:cNvSpPr/>
          <p:nvPr/>
        </p:nvSpPr>
        <p:spPr>
          <a:xfrm>
            <a:off x="3686968" y="134094"/>
            <a:ext cx="44374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Entrepreneurs 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7017" y="2126240"/>
            <a:ext cx="2318202" cy="20439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3564" y="2126240"/>
            <a:ext cx="3749352" cy="21416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4014" y="2193603"/>
            <a:ext cx="2857500" cy="2141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19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0204" y="990626"/>
            <a:ext cx="994756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800" dirty="0" smtClean="0">
                <a:solidFill>
                  <a:prstClr val="black"/>
                </a:solidFill>
              </a:rPr>
              <a:t>Many </a:t>
            </a:r>
            <a:r>
              <a:rPr lang="en-GB" sz="2800" dirty="0">
                <a:solidFill>
                  <a:prstClr val="black"/>
                </a:solidFill>
              </a:rPr>
              <a:t>entrepreneurs are innovators. They bring new ideas to the market and </a:t>
            </a:r>
            <a:r>
              <a:rPr lang="en-GB" sz="2800" b="1" dirty="0">
                <a:solidFill>
                  <a:srgbClr val="FF0000"/>
                </a:solidFill>
              </a:rPr>
              <a:t>drive the development of new technologies</a:t>
            </a:r>
            <a:r>
              <a:rPr lang="en-GB" sz="2800" dirty="0">
                <a:solidFill>
                  <a:srgbClr val="FF0000"/>
                </a:solidFill>
              </a:rPr>
              <a:t>. </a:t>
            </a:r>
            <a:endParaRPr lang="en-GB" sz="2800" dirty="0" smtClean="0">
              <a:solidFill>
                <a:srgbClr val="FF0000"/>
              </a:solidFill>
            </a:endParaRPr>
          </a:p>
          <a:p>
            <a:pPr lvl="0"/>
            <a:endParaRPr lang="en-GB" sz="2800" dirty="0">
              <a:solidFill>
                <a:srgbClr val="FF0000"/>
              </a:solidFill>
            </a:endParaRPr>
          </a:p>
          <a:p>
            <a:pPr lvl="0"/>
            <a:endParaRPr lang="en-GB" sz="2800" dirty="0" smtClean="0">
              <a:solidFill>
                <a:srgbClr val="FF0000"/>
              </a:solidFill>
            </a:endParaRPr>
          </a:p>
          <a:p>
            <a:pPr lvl="0"/>
            <a:endParaRPr lang="en-GB" sz="2800" dirty="0" smtClean="0">
              <a:solidFill>
                <a:srgbClr val="FF0000"/>
              </a:solidFill>
            </a:endParaRPr>
          </a:p>
          <a:p>
            <a:pPr lvl="0"/>
            <a:endParaRPr lang="en-GB" sz="2800" dirty="0" smtClean="0">
              <a:solidFill>
                <a:srgbClr val="FF0000"/>
              </a:solidFill>
            </a:endParaRPr>
          </a:p>
          <a:p>
            <a:pPr lvl="0"/>
            <a:endParaRPr lang="en-GB" sz="2800" dirty="0">
              <a:solidFill>
                <a:srgbClr val="FF0000"/>
              </a:solidFill>
            </a:endParaRPr>
          </a:p>
          <a:p>
            <a:pPr lvl="0"/>
            <a:endParaRPr lang="en-GB" sz="2800" dirty="0" smtClean="0">
              <a:solidFill>
                <a:srgbClr val="FF0000"/>
              </a:solidFill>
            </a:endParaRPr>
          </a:p>
          <a:p>
            <a:pPr lvl="0"/>
            <a:r>
              <a:rPr lang="en-GB" sz="2800" b="1" dirty="0" smtClean="0">
                <a:solidFill>
                  <a:srgbClr val="FF0000"/>
                </a:solidFill>
              </a:rPr>
              <a:t>James </a:t>
            </a:r>
            <a:r>
              <a:rPr lang="en-GB" sz="2800" b="1" dirty="0">
                <a:solidFill>
                  <a:srgbClr val="FF0000"/>
                </a:solidFill>
              </a:rPr>
              <a:t>Dyson</a:t>
            </a:r>
            <a:r>
              <a:rPr lang="en-GB" sz="2800" dirty="0"/>
              <a:t>, of Dyson vacuum </a:t>
            </a:r>
            <a:r>
              <a:rPr lang="en-GB" sz="2800" dirty="0" smtClean="0"/>
              <a:t>cleaner is </a:t>
            </a:r>
            <a:r>
              <a:rPr lang="en-GB" sz="2800" dirty="0"/>
              <a:t>a </a:t>
            </a:r>
            <a:r>
              <a:rPr lang="en-GB" sz="2800" b="1" dirty="0">
                <a:solidFill>
                  <a:srgbClr val="FF0000"/>
                </a:solidFill>
              </a:rPr>
              <a:t>classic example of an entrepreneur</a:t>
            </a:r>
            <a:r>
              <a:rPr lang="en-GB" sz="2800" dirty="0"/>
              <a:t>, bringing a range of new products to the </a:t>
            </a:r>
            <a:r>
              <a:rPr lang="en-GB" sz="2800" dirty="0" smtClean="0"/>
              <a:t>market. </a:t>
            </a:r>
          </a:p>
          <a:p>
            <a:pPr lvl="0"/>
            <a:endParaRPr lang="en-GB" sz="2800" dirty="0"/>
          </a:p>
          <a:p>
            <a:pPr lvl="0"/>
            <a:r>
              <a:rPr lang="en-GB" sz="2800" b="1" dirty="0" smtClean="0">
                <a:solidFill>
                  <a:srgbClr val="00B050"/>
                </a:solidFill>
              </a:rPr>
              <a:t>Q – What products do Dyson sell? </a:t>
            </a:r>
          </a:p>
          <a:p>
            <a:pPr lvl="0"/>
            <a:r>
              <a:rPr lang="en-GB" sz="2800" b="1" dirty="0" smtClean="0">
                <a:solidFill>
                  <a:srgbClr val="00B050"/>
                </a:solidFill>
              </a:rPr>
              <a:t>Q – Can you think of any other examples? </a:t>
            </a:r>
            <a:endParaRPr lang="en-GB" sz="2800" b="1" dirty="0">
              <a:solidFill>
                <a:srgbClr val="00B05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1056" y="380973"/>
            <a:ext cx="4060288" cy="609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3832" y="2143990"/>
            <a:ext cx="2857500" cy="20539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4109" y="2091171"/>
            <a:ext cx="2396208" cy="21067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5388" y="2091171"/>
            <a:ext cx="2084158" cy="20773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6202" y="2143990"/>
            <a:ext cx="2149186" cy="184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3992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17214" y="113298"/>
            <a:ext cx="75575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Dyson – Product portfolio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09" y="939646"/>
            <a:ext cx="7204363" cy="47822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9500" y="2137074"/>
            <a:ext cx="3870594" cy="1869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9500" y="3840205"/>
            <a:ext cx="4184948" cy="21172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2444" y="1036628"/>
            <a:ext cx="2224706" cy="133997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05345" y="6151419"/>
            <a:ext cx="73506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00B050"/>
                </a:solidFill>
              </a:rPr>
              <a:t>Q – Electric car for 2020? Hairdryer? Straighter? </a:t>
            </a:r>
            <a:endParaRPr lang="en-GB" sz="2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0943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20571" y="281285"/>
            <a:ext cx="30364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Activity 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 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89009" y="742950"/>
            <a:ext cx="10327135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u="sng" dirty="0"/>
              <a:t>Task: </a:t>
            </a:r>
          </a:p>
          <a:p>
            <a:endParaRPr lang="en-GB" sz="2800" dirty="0"/>
          </a:p>
          <a:p>
            <a:r>
              <a:rPr lang="en-GB" sz="2800" dirty="0" smtClean="0"/>
              <a:t>Read a case study on James Dyson. </a:t>
            </a:r>
            <a:r>
              <a:rPr lang="en-GB" sz="2800" b="1" dirty="0" smtClean="0">
                <a:solidFill>
                  <a:srgbClr val="FF0000"/>
                </a:solidFill>
              </a:rPr>
              <a:t>Use Mobile – Access via </a:t>
            </a:r>
            <a:r>
              <a:rPr lang="en-GB" sz="2800" b="1" dirty="0" smtClean="0">
                <a:solidFill>
                  <a:srgbClr val="FF0000"/>
                </a:solidFill>
              </a:rPr>
              <a:t>Moodle/ Teams </a:t>
            </a:r>
            <a:endParaRPr lang="en-GB" sz="2800" dirty="0" smtClean="0"/>
          </a:p>
          <a:p>
            <a:endParaRPr lang="en-GB" sz="2800" dirty="0" smtClean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r>
              <a:rPr lang="en-GB" sz="2800" b="1" dirty="0" smtClean="0"/>
              <a:t>James Dyson – Revolutionizing the automobile:</a:t>
            </a:r>
            <a:endParaRPr lang="en-GB" sz="2800" b="1" dirty="0"/>
          </a:p>
          <a:p>
            <a:r>
              <a:rPr lang="en-GB" sz="2800" dirty="0" smtClean="0">
                <a:hlinkClick r:id="rId2"/>
              </a:rPr>
              <a:t>https</a:t>
            </a:r>
            <a:r>
              <a:rPr lang="en-GB" sz="2800" dirty="0">
                <a:hlinkClick r:id="rId2"/>
              </a:rPr>
              <a:t>://</a:t>
            </a:r>
            <a:r>
              <a:rPr lang="en-GB" sz="2800" dirty="0" smtClean="0">
                <a:hlinkClick r:id="rId2"/>
              </a:rPr>
              <a:t>www.youtube.com/watch?v=QpXKNxslr84</a:t>
            </a:r>
            <a:endParaRPr lang="en-GB" sz="2800" dirty="0"/>
          </a:p>
          <a:p>
            <a:endParaRPr lang="en-GB" sz="2800" dirty="0"/>
          </a:p>
          <a:p>
            <a:r>
              <a:rPr lang="en-GB" sz="2800" b="1" dirty="0"/>
              <a:t>Time 10 mins  </a:t>
            </a:r>
          </a:p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157" y="2715491"/>
            <a:ext cx="3072473" cy="20328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4368" y="2521527"/>
            <a:ext cx="2544546" cy="22267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9067" y="2372477"/>
            <a:ext cx="3567230" cy="278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75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79211" y="113624"/>
            <a:ext cx="76263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Activity 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6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– Research task 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27295" y="580578"/>
            <a:ext cx="9883090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3200" dirty="0"/>
          </a:p>
          <a:p>
            <a:r>
              <a:rPr lang="en-GB" sz="3200" b="1" u="sng" dirty="0"/>
              <a:t>Task: </a:t>
            </a:r>
            <a:r>
              <a:rPr lang="en-GB" sz="3200" b="1" u="sng" dirty="0" smtClean="0"/>
              <a:t> (A3 paper and pens) </a:t>
            </a:r>
            <a:endParaRPr lang="en-GB" sz="3200" b="1" u="sng" dirty="0"/>
          </a:p>
          <a:p>
            <a:endParaRPr lang="en-GB" sz="3200" dirty="0" smtClean="0"/>
          </a:p>
          <a:p>
            <a:r>
              <a:rPr lang="en-GB" sz="3200" dirty="0" smtClean="0"/>
              <a:t>In </a:t>
            </a:r>
            <a:r>
              <a:rPr lang="en-GB" sz="3200" b="1" dirty="0" smtClean="0">
                <a:solidFill>
                  <a:srgbClr val="7030A0"/>
                </a:solidFill>
              </a:rPr>
              <a:t>groups </a:t>
            </a:r>
            <a:r>
              <a:rPr lang="en-GB" sz="3200" dirty="0" smtClean="0"/>
              <a:t>you are required to </a:t>
            </a:r>
            <a:r>
              <a:rPr lang="en-GB" sz="3200" b="1" dirty="0" smtClean="0">
                <a:solidFill>
                  <a:srgbClr val="FF0000"/>
                </a:solidFill>
              </a:rPr>
              <a:t>research two entrepreneurs </a:t>
            </a:r>
          </a:p>
          <a:p>
            <a:r>
              <a:rPr lang="en-GB" sz="3200" dirty="0"/>
              <a:t>a</a:t>
            </a:r>
            <a:r>
              <a:rPr lang="en-GB" sz="3200" dirty="0" smtClean="0"/>
              <a:t>nd present your findings to the group: </a:t>
            </a:r>
            <a:endParaRPr lang="en-GB" sz="3200" dirty="0"/>
          </a:p>
          <a:p>
            <a:endParaRPr lang="en-GB" sz="3200" dirty="0" smtClean="0"/>
          </a:p>
          <a:p>
            <a:endParaRPr lang="en-GB" sz="3200" dirty="0" smtClean="0"/>
          </a:p>
          <a:p>
            <a:endParaRPr lang="en-GB" sz="3200" dirty="0" smtClean="0"/>
          </a:p>
          <a:p>
            <a:endParaRPr lang="en-GB" sz="3200" dirty="0"/>
          </a:p>
          <a:p>
            <a:r>
              <a:rPr lang="en-GB" sz="3200" b="1" dirty="0" smtClean="0">
                <a:solidFill>
                  <a:srgbClr val="00B050"/>
                </a:solidFill>
              </a:rPr>
              <a:t>A task sheet will be provided. </a:t>
            </a:r>
          </a:p>
          <a:p>
            <a:endParaRPr lang="en-GB" sz="3200" dirty="0"/>
          </a:p>
          <a:p>
            <a:r>
              <a:rPr lang="en-GB" sz="3200" b="1" dirty="0"/>
              <a:t>Time : </a:t>
            </a:r>
            <a:r>
              <a:rPr lang="en-GB" sz="3200" b="1" dirty="0" smtClean="0"/>
              <a:t>10 </a:t>
            </a:r>
            <a:r>
              <a:rPr lang="en-GB" sz="3200" b="1" dirty="0" err="1"/>
              <a:t>mins</a:t>
            </a:r>
            <a:r>
              <a:rPr lang="en-GB" sz="3200" b="1" dirty="0"/>
              <a:t> </a:t>
            </a:r>
            <a:r>
              <a:rPr lang="en-GB" sz="3200" b="1" dirty="0" smtClean="0"/>
              <a:t>and 10 </a:t>
            </a:r>
            <a:r>
              <a:rPr lang="en-GB" sz="3200" b="1" dirty="0" err="1" smtClean="0"/>
              <a:t>mins</a:t>
            </a:r>
            <a:r>
              <a:rPr lang="en-GB" sz="3200" b="1" dirty="0" smtClean="0"/>
              <a:t> presentations. </a:t>
            </a:r>
            <a:endParaRPr lang="en-GB" sz="3200" b="1" dirty="0"/>
          </a:p>
        </p:txBody>
      </p:sp>
      <p:sp>
        <p:nvSpPr>
          <p:cNvPr id="2" name="AutoShape 2" descr="Image result for sme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295" y="3276600"/>
            <a:ext cx="2914650" cy="1571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4412" y="3276600"/>
            <a:ext cx="2847975" cy="16097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4854" y="2824161"/>
            <a:ext cx="3028950" cy="15144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4437" y="4839144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14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34838" y="1145735"/>
            <a:ext cx="977416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/>
              <a:t>Entrepreneurs </a:t>
            </a:r>
            <a:r>
              <a:rPr lang="en-GB" sz="2800" dirty="0"/>
              <a:t>are not always about new products or new ideas. They are often just </a:t>
            </a:r>
            <a:r>
              <a:rPr lang="en-GB" sz="2800" b="1" dirty="0">
                <a:solidFill>
                  <a:srgbClr val="FF0000"/>
                </a:solidFill>
              </a:rPr>
              <a:t>doing things </a:t>
            </a:r>
            <a:r>
              <a:rPr lang="en-GB" sz="2800" b="1" dirty="0">
                <a:solidFill>
                  <a:srgbClr val="7030A0"/>
                </a:solidFill>
              </a:rPr>
              <a:t>better</a:t>
            </a:r>
            <a:r>
              <a:rPr lang="en-GB" sz="2800" b="1" dirty="0">
                <a:solidFill>
                  <a:srgbClr val="FF0000"/>
                </a:solidFill>
              </a:rPr>
              <a:t> than they were done before. </a:t>
            </a:r>
          </a:p>
          <a:p>
            <a:endParaRPr lang="en-GB" sz="2800" dirty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b="1" dirty="0"/>
          </a:p>
          <a:p>
            <a:r>
              <a:rPr lang="en-GB" sz="2800" dirty="0"/>
              <a:t>However</a:t>
            </a:r>
            <a:r>
              <a:rPr lang="en-GB" sz="2800" dirty="0" smtClean="0"/>
              <a:t>, </a:t>
            </a:r>
            <a:r>
              <a:rPr lang="en-GB" sz="3200" b="1" dirty="0" smtClean="0">
                <a:solidFill>
                  <a:srgbClr val="7030A0"/>
                </a:solidFill>
              </a:rPr>
              <a:t>they are all risk takers </a:t>
            </a:r>
            <a:r>
              <a:rPr lang="en-GB" sz="2800" dirty="0" smtClean="0"/>
              <a:t>– </a:t>
            </a:r>
            <a:r>
              <a:rPr lang="en-GB" sz="2800" dirty="0"/>
              <a:t>they </a:t>
            </a:r>
            <a:r>
              <a:rPr lang="en-GB" sz="2800" b="1" dirty="0">
                <a:solidFill>
                  <a:srgbClr val="FF0000"/>
                </a:solidFill>
              </a:rPr>
              <a:t>risk capital </a:t>
            </a:r>
            <a:r>
              <a:rPr lang="en-GB" sz="2800" dirty="0"/>
              <a:t>and their </a:t>
            </a:r>
            <a:r>
              <a:rPr lang="en-GB" sz="2800" b="1" dirty="0">
                <a:solidFill>
                  <a:srgbClr val="FF0000"/>
                </a:solidFill>
              </a:rPr>
              <a:t>own time to try to create </a:t>
            </a:r>
            <a:r>
              <a:rPr lang="en-GB" sz="2800" b="1" dirty="0" smtClean="0">
                <a:solidFill>
                  <a:srgbClr val="FF0000"/>
                </a:solidFill>
              </a:rPr>
              <a:t>profits</a:t>
            </a:r>
            <a:r>
              <a:rPr lang="en-GB" sz="2800" dirty="0"/>
              <a:t>. They may </a:t>
            </a:r>
            <a:r>
              <a:rPr lang="en-GB" sz="2800" b="1" dirty="0" err="1">
                <a:solidFill>
                  <a:srgbClr val="FF0000"/>
                </a:solidFill>
              </a:rPr>
              <a:t>remortgage</a:t>
            </a:r>
            <a:r>
              <a:rPr lang="en-GB" sz="2800" b="1" dirty="0">
                <a:solidFill>
                  <a:srgbClr val="FF0000"/>
                </a:solidFill>
              </a:rPr>
              <a:t> the house</a:t>
            </a:r>
            <a:r>
              <a:rPr lang="en-GB" sz="2800" dirty="0"/>
              <a:t>, </a:t>
            </a:r>
            <a:r>
              <a:rPr lang="en-GB" sz="2800" b="1" dirty="0">
                <a:solidFill>
                  <a:srgbClr val="FF0000"/>
                </a:solidFill>
              </a:rPr>
              <a:t>borrow from friends and family</a:t>
            </a:r>
            <a:r>
              <a:rPr lang="en-GB" sz="2800" dirty="0"/>
              <a:t>, or give up well-paid jobs to try to make a success out of their business idea</a:t>
            </a:r>
            <a:r>
              <a:rPr lang="en-GB" sz="2800" dirty="0" smtClean="0"/>
              <a:t>.</a:t>
            </a:r>
          </a:p>
          <a:p>
            <a:endParaRPr lang="en-GB" sz="2800" dirty="0"/>
          </a:p>
          <a:p>
            <a:r>
              <a:rPr lang="en-GB" sz="2800" b="1" dirty="0" smtClean="0">
                <a:solidFill>
                  <a:srgbClr val="00B050"/>
                </a:solidFill>
              </a:rPr>
              <a:t>Q – Why would you give up a well paid job to start a business? </a:t>
            </a:r>
            <a:endParaRPr lang="en-GB" sz="2800" b="1" dirty="0">
              <a:solidFill>
                <a:srgbClr val="00B05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55537" y="124481"/>
            <a:ext cx="88548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Being a risk taker (Calculated) </a:t>
            </a:r>
            <a:endParaRPr lang="en-GB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3347" y="2219174"/>
            <a:ext cx="2688214" cy="17063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976" y="2479963"/>
            <a:ext cx="3133731" cy="15434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1690" y="2632364"/>
            <a:ext cx="2888673" cy="116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31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73739" y="910690"/>
            <a:ext cx="948040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800" b="1" dirty="0"/>
          </a:p>
          <a:p>
            <a:r>
              <a:rPr lang="en-GB" sz="2800" dirty="0" smtClean="0"/>
              <a:t>Successful </a:t>
            </a:r>
            <a:r>
              <a:rPr lang="en-GB" sz="2800" dirty="0"/>
              <a:t>entrepreneurs are able to </a:t>
            </a:r>
            <a:r>
              <a:rPr lang="en-GB" sz="2800" b="1" dirty="0">
                <a:solidFill>
                  <a:srgbClr val="FF0000"/>
                </a:solidFill>
              </a:rPr>
              <a:t>take the initiative when </a:t>
            </a:r>
            <a:r>
              <a:rPr lang="en-GB" sz="2800" b="1" dirty="0" smtClean="0">
                <a:solidFill>
                  <a:srgbClr val="FF0000"/>
                </a:solidFill>
              </a:rPr>
              <a:t>required.</a:t>
            </a:r>
          </a:p>
          <a:p>
            <a:endParaRPr lang="en-GB" sz="2800" dirty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 smtClean="0"/>
          </a:p>
          <a:p>
            <a:r>
              <a:rPr lang="en-GB" sz="2800" dirty="0" smtClean="0"/>
              <a:t>They </a:t>
            </a:r>
            <a:r>
              <a:rPr lang="en-GB" sz="2800" b="1" dirty="0">
                <a:solidFill>
                  <a:srgbClr val="FF0000"/>
                </a:solidFill>
              </a:rPr>
              <a:t>do not panic </a:t>
            </a:r>
            <a:r>
              <a:rPr lang="en-GB" sz="2800" dirty="0"/>
              <a:t>and allow events to overwhelm them </a:t>
            </a:r>
            <a:r>
              <a:rPr lang="en-GB" sz="2800" dirty="0" smtClean="0"/>
              <a:t>they </a:t>
            </a:r>
            <a:r>
              <a:rPr lang="en-GB" sz="2800" dirty="0"/>
              <a:t>are </a:t>
            </a:r>
            <a:r>
              <a:rPr lang="en-GB" sz="2800" b="1" dirty="0">
                <a:solidFill>
                  <a:srgbClr val="7030A0"/>
                </a:solidFill>
              </a:rPr>
              <a:t>proactive and able to change as needed</a:t>
            </a:r>
            <a:r>
              <a:rPr lang="en-GB" sz="2800" b="1" dirty="0" smtClean="0">
                <a:solidFill>
                  <a:srgbClr val="7030A0"/>
                </a:solidFill>
              </a:rPr>
              <a:t>.</a:t>
            </a:r>
          </a:p>
          <a:p>
            <a:endParaRPr lang="en-GB" sz="2800" b="1" dirty="0">
              <a:solidFill>
                <a:srgbClr val="7030A0"/>
              </a:solidFill>
            </a:endParaRPr>
          </a:p>
          <a:p>
            <a:r>
              <a:rPr lang="en-GB" sz="2800" b="1" dirty="0" smtClean="0">
                <a:solidFill>
                  <a:srgbClr val="00B050"/>
                </a:solidFill>
              </a:rPr>
              <a:t>Q – How important is it to be proactive? If you do not change your business will…….? </a:t>
            </a:r>
          </a:p>
          <a:p>
            <a:r>
              <a:rPr lang="en-GB" sz="2800" b="1" dirty="0" smtClean="0">
                <a:solidFill>
                  <a:srgbClr val="00B050"/>
                </a:solidFill>
              </a:rPr>
              <a:t>Q – How is James Dyson proactive? </a:t>
            </a:r>
          </a:p>
        </p:txBody>
      </p:sp>
      <p:sp>
        <p:nvSpPr>
          <p:cNvPr id="3" name="Rectangle 2"/>
          <p:cNvSpPr/>
          <p:nvPr/>
        </p:nvSpPr>
        <p:spPr>
          <a:xfrm>
            <a:off x="954811" y="355270"/>
            <a:ext cx="1052974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Taking the initiative and being proactive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180" y="2319348"/>
            <a:ext cx="3181350" cy="14382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4545" y="1973084"/>
            <a:ext cx="2168528" cy="17845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5025" y="2070015"/>
            <a:ext cx="2867025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86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57929" y="1078192"/>
            <a:ext cx="9525707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800" dirty="0" smtClean="0">
                <a:solidFill>
                  <a:prstClr val="black"/>
                </a:solidFill>
              </a:rPr>
              <a:t>An </a:t>
            </a:r>
            <a:r>
              <a:rPr lang="en-GB" sz="2800" dirty="0">
                <a:solidFill>
                  <a:prstClr val="black"/>
                </a:solidFill>
              </a:rPr>
              <a:t>ability to organise effectively is </a:t>
            </a:r>
            <a:r>
              <a:rPr lang="en-GB" sz="2800" b="1" dirty="0">
                <a:solidFill>
                  <a:srgbClr val="FF0000"/>
                </a:solidFill>
              </a:rPr>
              <a:t>central to running a business </a:t>
            </a:r>
            <a:r>
              <a:rPr lang="en-GB" sz="2800" dirty="0">
                <a:solidFill>
                  <a:prstClr val="black"/>
                </a:solidFill>
              </a:rPr>
              <a:t>effectively. </a:t>
            </a:r>
            <a:endParaRPr lang="en-GB" sz="2800" dirty="0" smtClean="0">
              <a:solidFill>
                <a:prstClr val="black"/>
              </a:solidFill>
            </a:endParaRPr>
          </a:p>
          <a:p>
            <a:pPr lvl="0"/>
            <a:endParaRPr lang="en-GB" sz="2800" dirty="0">
              <a:solidFill>
                <a:prstClr val="black"/>
              </a:solidFill>
            </a:endParaRPr>
          </a:p>
          <a:p>
            <a:pPr lvl="0"/>
            <a:endParaRPr lang="en-GB" sz="2800" dirty="0" smtClean="0">
              <a:solidFill>
                <a:prstClr val="black"/>
              </a:solidFill>
            </a:endParaRPr>
          </a:p>
          <a:p>
            <a:pPr lvl="0"/>
            <a:endParaRPr lang="en-GB" sz="2800" dirty="0" smtClean="0">
              <a:solidFill>
                <a:prstClr val="black"/>
              </a:solidFill>
            </a:endParaRPr>
          </a:p>
          <a:p>
            <a:pPr lvl="0"/>
            <a:endParaRPr lang="en-GB" sz="2800" dirty="0">
              <a:solidFill>
                <a:prstClr val="black"/>
              </a:solidFill>
            </a:endParaRPr>
          </a:p>
          <a:p>
            <a:pPr lvl="0"/>
            <a:endParaRPr lang="en-GB" sz="2800" dirty="0" smtClean="0">
              <a:solidFill>
                <a:prstClr val="black"/>
              </a:solidFill>
            </a:endParaRPr>
          </a:p>
          <a:p>
            <a:pPr lvl="0"/>
            <a:r>
              <a:rPr lang="en-GB" sz="2800" dirty="0" smtClean="0">
                <a:solidFill>
                  <a:prstClr val="black"/>
                </a:solidFill>
              </a:rPr>
              <a:t>The </a:t>
            </a:r>
            <a:r>
              <a:rPr lang="en-GB" sz="2800" dirty="0">
                <a:solidFill>
                  <a:prstClr val="black"/>
                </a:solidFill>
              </a:rPr>
              <a:t>entrepreneur may need to </a:t>
            </a:r>
            <a:r>
              <a:rPr lang="en-GB" sz="2800" b="1" dirty="0">
                <a:solidFill>
                  <a:srgbClr val="7030A0"/>
                </a:solidFill>
              </a:rPr>
              <a:t>undertake a wide range of activities</a:t>
            </a:r>
            <a:r>
              <a:rPr lang="en-GB" sz="2800" dirty="0">
                <a:solidFill>
                  <a:prstClr val="black"/>
                </a:solidFill>
              </a:rPr>
              <a:t>; from </a:t>
            </a:r>
            <a:r>
              <a:rPr lang="en-GB" sz="2800" b="1" dirty="0">
                <a:solidFill>
                  <a:srgbClr val="FF0000"/>
                </a:solidFill>
              </a:rPr>
              <a:t>hiring labour and buying inputs</a:t>
            </a:r>
            <a:r>
              <a:rPr lang="en-GB" sz="2800" dirty="0">
                <a:solidFill>
                  <a:prstClr val="black"/>
                </a:solidFill>
              </a:rPr>
              <a:t>, such as raw materials, to producing the finished product for sale</a:t>
            </a:r>
            <a:r>
              <a:rPr lang="en-GB" sz="2800" dirty="0" smtClean="0">
                <a:solidFill>
                  <a:prstClr val="black"/>
                </a:solidFill>
              </a:rPr>
              <a:t>.</a:t>
            </a:r>
          </a:p>
          <a:p>
            <a:pPr lvl="0"/>
            <a:endParaRPr lang="en-GB" sz="2800" b="1" dirty="0">
              <a:solidFill>
                <a:srgbClr val="00B050"/>
              </a:solidFill>
            </a:endParaRPr>
          </a:p>
          <a:p>
            <a:pPr lvl="0"/>
            <a:r>
              <a:rPr lang="en-GB" sz="2800" b="1" dirty="0" smtClean="0">
                <a:solidFill>
                  <a:srgbClr val="00B050"/>
                </a:solidFill>
              </a:rPr>
              <a:t>Q – Therefore entrepreneurs must be …………….? </a:t>
            </a:r>
          </a:p>
          <a:p>
            <a:pPr lvl="0"/>
            <a:r>
              <a:rPr lang="en-GB" sz="2800" b="1" dirty="0" smtClean="0">
                <a:solidFill>
                  <a:srgbClr val="00B050"/>
                </a:solidFill>
              </a:rPr>
              <a:t>Q – What can you do to help?</a:t>
            </a:r>
            <a:endParaRPr lang="en-GB" sz="2800" b="1" dirty="0">
              <a:solidFill>
                <a:srgbClr val="00B05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7930" y="154862"/>
            <a:ext cx="83002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Being an effective 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organizer 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AutoShape 2" descr="Organisational Skills Training Course â iStud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1387" y="2001522"/>
            <a:ext cx="2762250" cy="1657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7928" y="2197243"/>
            <a:ext cx="2619375" cy="17430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0435" y="1807978"/>
            <a:ext cx="3231573" cy="197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7815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44618" y="811236"/>
            <a:ext cx="107442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800" dirty="0"/>
          </a:p>
          <a:p>
            <a:r>
              <a:rPr lang="en-GB" sz="2800" b="1" dirty="0">
                <a:solidFill>
                  <a:srgbClr val="7030A0"/>
                </a:solidFill>
              </a:rPr>
              <a:t>Creativity</a:t>
            </a:r>
            <a:r>
              <a:rPr lang="en-GB" sz="2800" dirty="0"/>
              <a:t> in business means the ability to come up with innovative concepts and ideas, or developing a better way of doing things. </a:t>
            </a:r>
            <a:r>
              <a:rPr lang="en-GB" sz="2800" b="1" dirty="0">
                <a:solidFill>
                  <a:srgbClr val="FF0000"/>
                </a:solidFill>
              </a:rPr>
              <a:t>Two American college students </a:t>
            </a:r>
            <a:r>
              <a:rPr lang="en-GB" sz="2800" dirty="0"/>
              <a:t>working in their college dorm in 2003 had the </a:t>
            </a:r>
            <a:r>
              <a:rPr lang="en-GB" sz="2800" b="1" dirty="0">
                <a:solidFill>
                  <a:srgbClr val="FF0000"/>
                </a:solidFill>
              </a:rPr>
              <a:t>view that there had to be a more efficient way of gathering data </a:t>
            </a:r>
            <a:r>
              <a:rPr lang="en-GB" sz="2800" dirty="0"/>
              <a:t>for internet search engines – </a:t>
            </a:r>
            <a:r>
              <a:rPr lang="en-GB" sz="2800" b="1" dirty="0">
                <a:solidFill>
                  <a:srgbClr val="7030A0"/>
                </a:solidFill>
              </a:rPr>
              <a:t>we now have Google, one of the biggest brands in the world</a:t>
            </a:r>
            <a:r>
              <a:rPr lang="en-GB" sz="2800" b="1" dirty="0" smtClean="0">
                <a:solidFill>
                  <a:srgbClr val="7030A0"/>
                </a:solidFill>
              </a:rPr>
              <a:t>!</a:t>
            </a:r>
          </a:p>
          <a:p>
            <a:endParaRPr lang="en-GB" sz="2800" b="1" dirty="0">
              <a:solidFill>
                <a:srgbClr val="7030A0"/>
              </a:solidFill>
            </a:endParaRPr>
          </a:p>
          <a:p>
            <a:endParaRPr lang="en-GB" sz="2800" b="1" dirty="0" smtClean="0">
              <a:solidFill>
                <a:srgbClr val="7030A0"/>
              </a:solidFill>
            </a:endParaRPr>
          </a:p>
          <a:p>
            <a:endParaRPr lang="en-GB" sz="2800" b="1" dirty="0" smtClean="0">
              <a:solidFill>
                <a:srgbClr val="7030A0"/>
              </a:solidFill>
            </a:endParaRPr>
          </a:p>
          <a:p>
            <a:endParaRPr lang="en-GB" sz="2800" b="1" dirty="0" smtClean="0">
              <a:solidFill>
                <a:srgbClr val="7030A0"/>
              </a:solidFill>
            </a:endParaRPr>
          </a:p>
          <a:p>
            <a:r>
              <a:rPr lang="en-GB" sz="2800" b="1" dirty="0" smtClean="0">
                <a:solidFill>
                  <a:srgbClr val="00B050"/>
                </a:solidFill>
              </a:rPr>
              <a:t>Q – Therefore ………. can become an ….? </a:t>
            </a:r>
          </a:p>
          <a:p>
            <a:r>
              <a:rPr lang="en-GB" sz="2800" b="1" dirty="0" smtClean="0">
                <a:solidFill>
                  <a:srgbClr val="00B050"/>
                </a:solidFill>
              </a:rPr>
              <a:t>Q – If the idea sounds crazy then this is usually a good/ bad idea? </a:t>
            </a:r>
            <a:endParaRPr lang="en-GB" sz="2800" b="1" dirty="0">
              <a:solidFill>
                <a:srgbClr val="00B05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501" y="4031672"/>
            <a:ext cx="2492807" cy="140064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0055" y="349571"/>
            <a:ext cx="111579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Having creativity and being innovative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0221" y="3658169"/>
            <a:ext cx="2466975" cy="1847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2596" y="3658169"/>
            <a:ext cx="3137928" cy="222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37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398" y="1134456"/>
            <a:ext cx="1014412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/>
              <a:t>Successful </a:t>
            </a:r>
            <a:r>
              <a:rPr lang="en-GB" sz="2800" dirty="0"/>
              <a:t>entrepreneurs are, </a:t>
            </a:r>
            <a:r>
              <a:rPr lang="en-GB" sz="2800" b="1" dirty="0">
                <a:solidFill>
                  <a:srgbClr val="7030A0"/>
                </a:solidFill>
              </a:rPr>
              <a:t>generally, hard working. </a:t>
            </a:r>
            <a:r>
              <a:rPr lang="en-GB" sz="2800" dirty="0"/>
              <a:t>It is estimated that entrepreneurs in the UK work for around an average of </a:t>
            </a:r>
            <a:r>
              <a:rPr lang="en-GB" sz="2800" b="1" dirty="0">
                <a:solidFill>
                  <a:srgbClr val="FF0000"/>
                </a:solidFill>
              </a:rPr>
              <a:t>52 hours a week</a:t>
            </a:r>
            <a:r>
              <a:rPr lang="en-GB" sz="2800" dirty="0"/>
              <a:t>, plus another </a:t>
            </a:r>
            <a:r>
              <a:rPr lang="en-GB" sz="2800" b="1" dirty="0">
                <a:solidFill>
                  <a:srgbClr val="FF0000"/>
                </a:solidFill>
              </a:rPr>
              <a:t>40 hours thinking or worrying </a:t>
            </a:r>
            <a:r>
              <a:rPr lang="en-GB" sz="2800" dirty="0"/>
              <a:t>about their business venture. Compare this to the </a:t>
            </a:r>
            <a:r>
              <a:rPr lang="en-GB" sz="2800" b="1" dirty="0" smtClean="0">
                <a:solidFill>
                  <a:srgbClr val="FF0000"/>
                </a:solidFill>
              </a:rPr>
              <a:t>average </a:t>
            </a:r>
            <a:r>
              <a:rPr lang="en-GB" sz="2800" b="1" dirty="0">
                <a:solidFill>
                  <a:srgbClr val="FF0000"/>
                </a:solidFill>
              </a:rPr>
              <a:t>working week of 38 hours for an employed person</a:t>
            </a:r>
            <a:r>
              <a:rPr lang="en-GB" sz="2800" b="1" dirty="0" smtClean="0">
                <a:solidFill>
                  <a:srgbClr val="FF0000"/>
                </a:solidFill>
              </a:rPr>
              <a:t>.</a:t>
            </a:r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r>
              <a:rPr lang="en-GB" sz="2800" b="1" dirty="0" smtClean="0">
                <a:solidFill>
                  <a:srgbClr val="00B050"/>
                </a:solidFill>
              </a:rPr>
              <a:t>Q – Do they enjoy this</a:t>
            </a:r>
            <a:r>
              <a:rPr lang="en-GB" sz="2800" b="1" dirty="0">
                <a:solidFill>
                  <a:srgbClr val="00B050"/>
                </a:solidFill>
              </a:rPr>
              <a:t> </a:t>
            </a:r>
            <a:r>
              <a:rPr lang="en-GB" sz="2800" b="1" dirty="0" smtClean="0">
                <a:solidFill>
                  <a:srgbClr val="00B050"/>
                </a:solidFill>
              </a:rPr>
              <a:t>hard work? </a:t>
            </a:r>
          </a:p>
          <a:p>
            <a:r>
              <a:rPr lang="en-GB" sz="2800" b="1" dirty="0" smtClean="0">
                <a:solidFill>
                  <a:srgbClr val="00B050"/>
                </a:solidFill>
              </a:rPr>
              <a:t>Q – Does this spur them on to achieve more? </a:t>
            </a:r>
          </a:p>
          <a:p>
            <a:r>
              <a:rPr lang="en-GB" sz="2800" b="1" dirty="0" smtClean="0">
                <a:solidFill>
                  <a:srgbClr val="00B050"/>
                </a:solidFill>
              </a:rPr>
              <a:t>Q – What drives them to keep working?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1886" y="3582098"/>
            <a:ext cx="2881909" cy="15817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91042" y="99444"/>
            <a:ext cx="59171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Being hard working 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226" y="3439823"/>
            <a:ext cx="2657475" cy="17240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6980" y="3243265"/>
            <a:ext cx="4038604" cy="269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65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67775" y="44025"/>
            <a:ext cx="50287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 Level Business 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8143" y="828810"/>
            <a:ext cx="9767455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u="sng" dirty="0" smtClean="0"/>
              <a:t>Examinations (AS):</a:t>
            </a:r>
          </a:p>
          <a:p>
            <a:endParaRPr lang="en-GB" sz="2800" dirty="0"/>
          </a:p>
          <a:p>
            <a:r>
              <a:rPr lang="en-GB" sz="2800" b="1" dirty="0">
                <a:solidFill>
                  <a:srgbClr val="FF0000"/>
                </a:solidFill>
              </a:rPr>
              <a:t>Unit 1 - Business Opportunities </a:t>
            </a:r>
            <a:endParaRPr lang="en-GB" sz="2800" dirty="0" smtClean="0"/>
          </a:p>
          <a:p>
            <a:endParaRPr lang="en-GB" sz="2800" dirty="0"/>
          </a:p>
          <a:p>
            <a:r>
              <a:rPr lang="en-GB" sz="2800" dirty="0" smtClean="0"/>
              <a:t>Daniel </a:t>
            </a:r>
            <a:r>
              <a:rPr lang="en-GB" sz="2800" dirty="0"/>
              <a:t>Tregoning/ Nicola </a:t>
            </a:r>
            <a:r>
              <a:rPr lang="en-GB" sz="2800" dirty="0" smtClean="0"/>
              <a:t>Hunter - 40</a:t>
            </a:r>
            <a:r>
              <a:rPr lang="en-GB" sz="2800" dirty="0"/>
              <a:t>% of AS </a:t>
            </a:r>
            <a:r>
              <a:rPr lang="en-GB" sz="2800" dirty="0" smtClean="0"/>
              <a:t>grade</a:t>
            </a:r>
          </a:p>
          <a:p>
            <a:endParaRPr lang="en-GB" sz="2800" dirty="0"/>
          </a:p>
          <a:p>
            <a:r>
              <a:rPr lang="en-GB" sz="2800" b="1" dirty="0" smtClean="0">
                <a:solidFill>
                  <a:srgbClr val="00B050"/>
                </a:solidFill>
              </a:rPr>
              <a:t>1.15 </a:t>
            </a:r>
            <a:r>
              <a:rPr lang="en-GB" sz="2800" b="1" dirty="0" err="1" smtClean="0">
                <a:solidFill>
                  <a:srgbClr val="00B050"/>
                </a:solidFill>
              </a:rPr>
              <a:t>mins</a:t>
            </a:r>
            <a:r>
              <a:rPr lang="en-GB" sz="2800" b="1" dirty="0" smtClean="0">
                <a:solidFill>
                  <a:srgbClr val="00B050"/>
                </a:solidFill>
              </a:rPr>
              <a:t> examination – May 2021</a:t>
            </a:r>
          </a:p>
          <a:p>
            <a:endParaRPr lang="en-GB" sz="2800" dirty="0"/>
          </a:p>
          <a:p>
            <a:r>
              <a:rPr lang="en-GB" sz="2800" b="1" dirty="0">
                <a:solidFill>
                  <a:srgbClr val="FF0000"/>
                </a:solidFill>
              </a:rPr>
              <a:t>Unit 2 - Business Functions </a:t>
            </a:r>
            <a:endParaRPr lang="en-GB" sz="2800" b="1" dirty="0" smtClean="0">
              <a:solidFill>
                <a:srgbClr val="FF0000"/>
              </a:solidFill>
            </a:endParaRPr>
          </a:p>
          <a:p>
            <a:endParaRPr lang="en-GB" sz="2800" dirty="0"/>
          </a:p>
          <a:p>
            <a:r>
              <a:rPr lang="en-GB" sz="2800" dirty="0" smtClean="0"/>
              <a:t>(</a:t>
            </a:r>
            <a:r>
              <a:rPr lang="en-GB" sz="2800" dirty="0"/>
              <a:t>Dan Tregoning/ Nicola Hunter) – 60% of AS grade</a:t>
            </a:r>
            <a:r>
              <a:rPr lang="en-GB" sz="2800" dirty="0" smtClean="0"/>
              <a:t>.</a:t>
            </a:r>
          </a:p>
          <a:p>
            <a:endParaRPr lang="en-GB" sz="2800" b="1" dirty="0">
              <a:solidFill>
                <a:srgbClr val="00B050"/>
              </a:solidFill>
            </a:endParaRPr>
          </a:p>
          <a:p>
            <a:r>
              <a:rPr lang="en-GB" sz="2800" b="1" dirty="0" smtClean="0">
                <a:solidFill>
                  <a:srgbClr val="00B050"/>
                </a:solidFill>
              </a:rPr>
              <a:t>2.00 hour examination – May 2021  </a:t>
            </a:r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309" y="1371600"/>
            <a:ext cx="3453491" cy="18920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6524" y="4048396"/>
            <a:ext cx="2889317" cy="216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0718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3893" y="1251583"/>
            <a:ext cx="1038701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/>
              <a:t>Entrepreneurs </a:t>
            </a:r>
            <a:r>
              <a:rPr lang="en-GB" sz="2800" dirty="0"/>
              <a:t>also need to be </a:t>
            </a:r>
            <a:r>
              <a:rPr lang="en-GB" sz="2800" b="1" dirty="0">
                <a:solidFill>
                  <a:srgbClr val="FF0000"/>
                </a:solidFill>
              </a:rPr>
              <a:t>determined, </a:t>
            </a:r>
            <a:r>
              <a:rPr lang="en-GB" sz="2800" b="1" dirty="0" smtClean="0">
                <a:solidFill>
                  <a:srgbClr val="FF0000"/>
                </a:solidFill>
              </a:rPr>
              <a:t>as </a:t>
            </a:r>
            <a:r>
              <a:rPr lang="en-GB" sz="2800" b="1" dirty="0">
                <a:solidFill>
                  <a:srgbClr val="FF0000"/>
                </a:solidFill>
              </a:rPr>
              <a:t>new businesses have low success rates. </a:t>
            </a:r>
            <a:endParaRPr lang="en-GB" sz="2800" b="1" dirty="0" smtClean="0">
              <a:solidFill>
                <a:srgbClr val="FF0000"/>
              </a:solidFill>
            </a:endParaRPr>
          </a:p>
          <a:p>
            <a:endParaRPr lang="en-GB" sz="2800" b="1" dirty="0">
              <a:solidFill>
                <a:srgbClr val="FF0000"/>
              </a:solidFill>
            </a:endParaRPr>
          </a:p>
          <a:p>
            <a:endParaRPr lang="en-GB" sz="2800" b="1" dirty="0" smtClean="0">
              <a:solidFill>
                <a:srgbClr val="FF0000"/>
              </a:solidFill>
            </a:endParaRPr>
          </a:p>
          <a:p>
            <a:endParaRPr lang="en-GB" sz="2800" b="1" dirty="0">
              <a:solidFill>
                <a:srgbClr val="FF0000"/>
              </a:solidFill>
            </a:endParaRPr>
          </a:p>
          <a:p>
            <a:endParaRPr lang="en-GB" sz="2800" b="1" dirty="0" smtClean="0">
              <a:solidFill>
                <a:srgbClr val="FF0000"/>
              </a:solidFill>
            </a:endParaRPr>
          </a:p>
          <a:p>
            <a:endParaRPr lang="en-GB" sz="2800" b="1" dirty="0">
              <a:solidFill>
                <a:srgbClr val="FF0000"/>
              </a:solidFill>
            </a:endParaRPr>
          </a:p>
          <a:p>
            <a:r>
              <a:rPr lang="en-GB" sz="2800" dirty="0" smtClean="0"/>
              <a:t>Entrepreneurs </a:t>
            </a:r>
            <a:r>
              <a:rPr lang="en-GB" sz="2800" dirty="0"/>
              <a:t>must also have considerable </a:t>
            </a:r>
          </a:p>
          <a:p>
            <a:r>
              <a:rPr lang="en-GB" sz="2800" b="1" dirty="0">
                <a:solidFill>
                  <a:srgbClr val="7030A0"/>
                </a:solidFill>
              </a:rPr>
              <a:t>perseverance</a:t>
            </a:r>
            <a:r>
              <a:rPr lang="en-GB" sz="2800" dirty="0"/>
              <a:t>, and be </a:t>
            </a:r>
            <a:r>
              <a:rPr lang="en-GB" sz="2800" b="1" dirty="0">
                <a:solidFill>
                  <a:srgbClr val="FF0000"/>
                </a:solidFill>
              </a:rPr>
              <a:t>willing to keep trying if initial ideas fail</a:t>
            </a:r>
            <a:r>
              <a:rPr lang="en-GB" sz="2800" b="1" dirty="0" smtClean="0">
                <a:solidFill>
                  <a:srgbClr val="FF0000"/>
                </a:solidFill>
              </a:rPr>
              <a:t>.</a:t>
            </a:r>
          </a:p>
          <a:p>
            <a:endParaRPr lang="en-GB" sz="2800" b="1" dirty="0" smtClean="0">
              <a:solidFill>
                <a:srgbClr val="FF0000"/>
              </a:solidFill>
            </a:endParaRPr>
          </a:p>
          <a:p>
            <a:r>
              <a:rPr lang="en-GB" sz="2800" b="1" dirty="0" smtClean="0">
                <a:solidFill>
                  <a:srgbClr val="00B050"/>
                </a:solidFill>
              </a:rPr>
              <a:t>Q – How many businesses fail in the first year? </a:t>
            </a:r>
          </a:p>
          <a:p>
            <a:r>
              <a:rPr lang="en-GB" sz="2800" b="1" dirty="0" smtClean="0">
                <a:solidFill>
                  <a:srgbClr val="00B050"/>
                </a:solidFill>
              </a:rPr>
              <a:t>Q – How many prototypes did James Dyson make? </a:t>
            </a:r>
            <a:endParaRPr lang="en-GB" sz="2800" b="1" dirty="0">
              <a:solidFill>
                <a:srgbClr val="00B05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9331" y="287746"/>
            <a:ext cx="1043157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Being determined and having perseverance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002" y="2225722"/>
            <a:ext cx="2762250" cy="17742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8214" y="2108824"/>
            <a:ext cx="3009900" cy="18911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3185" y="2143126"/>
            <a:ext cx="2292919" cy="185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9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55664" y="1050091"/>
            <a:ext cx="919722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u="sng" dirty="0"/>
              <a:t>1</a:t>
            </a:r>
            <a:r>
              <a:rPr lang="en-GB" sz="3200" b="1" u="sng" dirty="0" smtClean="0"/>
              <a:t>5 signs that you are an entrepreneur </a:t>
            </a:r>
          </a:p>
          <a:p>
            <a:endParaRPr lang="en-GB" sz="3200" dirty="0"/>
          </a:p>
          <a:p>
            <a:r>
              <a:rPr lang="en-GB" sz="3200" dirty="0" smtClean="0">
                <a:hlinkClick r:id="rId2"/>
              </a:rPr>
              <a:t>https</a:t>
            </a:r>
            <a:r>
              <a:rPr lang="en-GB" sz="3200" dirty="0">
                <a:hlinkClick r:id="rId2"/>
              </a:rPr>
              <a:t>://</a:t>
            </a:r>
            <a:r>
              <a:rPr lang="en-GB" sz="3200" dirty="0" smtClean="0">
                <a:hlinkClick r:id="rId2"/>
              </a:rPr>
              <a:t>www.youtube.com/watch?v=Jj1898au6C4</a:t>
            </a:r>
            <a:endParaRPr lang="en-GB" sz="3200" dirty="0" smtClean="0"/>
          </a:p>
          <a:p>
            <a:endParaRPr lang="en-GB" sz="3200" dirty="0"/>
          </a:p>
          <a:p>
            <a:endParaRPr lang="en-GB" sz="3200" dirty="0" smtClean="0"/>
          </a:p>
          <a:p>
            <a:endParaRPr lang="en-GB" sz="3200" dirty="0"/>
          </a:p>
          <a:p>
            <a:endParaRPr lang="en-GB" sz="3200" dirty="0" smtClean="0"/>
          </a:p>
          <a:p>
            <a:endParaRPr lang="en-GB" sz="3200" b="1" dirty="0">
              <a:solidFill>
                <a:srgbClr val="00B050"/>
              </a:solidFill>
            </a:endParaRPr>
          </a:p>
          <a:p>
            <a:r>
              <a:rPr lang="en-GB" sz="3200" b="1" dirty="0" smtClean="0">
                <a:solidFill>
                  <a:srgbClr val="00B050"/>
                </a:solidFill>
              </a:rPr>
              <a:t>Q – Hands up – Who thinks they hold some of </a:t>
            </a:r>
          </a:p>
          <a:p>
            <a:r>
              <a:rPr lang="en-GB" sz="3200" b="1" dirty="0" smtClean="0">
                <a:solidFill>
                  <a:srgbClr val="00B050"/>
                </a:solidFill>
              </a:rPr>
              <a:t>these characteristics? </a:t>
            </a:r>
            <a:endParaRPr lang="en-GB" sz="3200" b="1" dirty="0">
              <a:solidFill>
                <a:srgbClr val="00B05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18696" y="126761"/>
            <a:ext cx="77541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Activity 7 - YouTube 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video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3781" y="2840757"/>
            <a:ext cx="3081397" cy="19624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5589" y="3021870"/>
            <a:ext cx="2857500" cy="1600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6076" y="3021871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28819" y="314304"/>
            <a:ext cx="30364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Activity 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8 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62063" y="1170116"/>
            <a:ext cx="5828712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u="sng" dirty="0"/>
              <a:t>Task: </a:t>
            </a:r>
          </a:p>
          <a:p>
            <a:endParaRPr lang="en-GB" sz="2800" dirty="0"/>
          </a:p>
          <a:p>
            <a:r>
              <a:rPr lang="en-GB" sz="2800" dirty="0" err="1" smtClean="0"/>
              <a:t>Kahoot</a:t>
            </a:r>
            <a:r>
              <a:rPr lang="en-GB" sz="2800" dirty="0" smtClean="0"/>
              <a:t> </a:t>
            </a:r>
            <a:r>
              <a:rPr lang="en-GB" sz="2800" dirty="0"/>
              <a:t>quiz </a:t>
            </a:r>
            <a:r>
              <a:rPr lang="en-GB" sz="2800" dirty="0" smtClean="0"/>
              <a:t>questions – Entrepreneurs</a:t>
            </a:r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/>
          </a:p>
          <a:p>
            <a:endParaRPr lang="en-GB" sz="2800" dirty="0"/>
          </a:p>
          <a:p>
            <a:endParaRPr lang="en-GB" sz="2800" dirty="0"/>
          </a:p>
          <a:p>
            <a:r>
              <a:rPr lang="en-GB" sz="2800" b="1" dirty="0"/>
              <a:t>Time: </a:t>
            </a:r>
            <a:r>
              <a:rPr lang="en-GB" sz="2800" b="1" dirty="0" smtClean="0"/>
              <a:t>10 </a:t>
            </a:r>
            <a:r>
              <a:rPr lang="en-GB" sz="2800" b="1" dirty="0" err="1" smtClean="0"/>
              <a:t>mins</a:t>
            </a:r>
            <a:r>
              <a:rPr lang="en-GB" sz="2800" b="1" dirty="0" smtClean="0"/>
              <a:t>  </a:t>
            </a:r>
            <a:endParaRPr lang="en-GB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7891" y="3171132"/>
            <a:ext cx="4226501" cy="28768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2529" y="3309070"/>
            <a:ext cx="2857500" cy="198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74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06335" y="338435"/>
            <a:ext cx="30364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Activity 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9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95643" y="1081656"/>
            <a:ext cx="5797997" cy="5139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u="sng" dirty="0"/>
              <a:t>Task: </a:t>
            </a:r>
          </a:p>
          <a:p>
            <a:endParaRPr lang="en-GB" sz="2800" b="1" dirty="0">
              <a:solidFill>
                <a:srgbClr val="FF0000"/>
              </a:solidFill>
            </a:endParaRPr>
          </a:p>
          <a:p>
            <a:r>
              <a:rPr lang="en-GB" sz="2800" b="1" dirty="0" smtClean="0">
                <a:solidFill>
                  <a:srgbClr val="FF0000"/>
                </a:solidFill>
              </a:rPr>
              <a:t>Past paper questions </a:t>
            </a:r>
            <a:r>
              <a:rPr lang="en-GB" sz="2800" dirty="0" smtClean="0"/>
              <a:t>– Entrepreneurs </a:t>
            </a:r>
            <a:endParaRPr lang="en-GB" sz="28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800" b="1" dirty="0" smtClean="0"/>
          </a:p>
          <a:p>
            <a:endParaRPr lang="en-GB" sz="2800" b="1" dirty="0"/>
          </a:p>
          <a:p>
            <a:endParaRPr lang="en-GB" sz="2800" b="1" dirty="0" smtClean="0"/>
          </a:p>
          <a:p>
            <a:endParaRPr lang="en-GB" sz="2800" b="1" dirty="0" smtClean="0"/>
          </a:p>
          <a:p>
            <a:endParaRPr lang="en-GB" sz="2800" b="1" dirty="0"/>
          </a:p>
          <a:p>
            <a:endParaRPr lang="en-GB" sz="2800" b="1" dirty="0"/>
          </a:p>
          <a:p>
            <a:r>
              <a:rPr lang="en-GB" sz="2800" b="1" dirty="0"/>
              <a:t>Time </a:t>
            </a:r>
            <a:r>
              <a:rPr lang="en-GB" sz="2800" b="1" dirty="0" smtClean="0"/>
              <a:t>: 20 </a:t>
            </a:r>
            <a:r>
              <a:rPr lang="en-GB" sz="2800" b="1" dirty="0" err="1" smtClean="0"/>
              <a:t>mins</a:t>
            </a:r>
            <a:r>
              <a:rPr lang="en-GB" sz="2800" b="1" dirty="0" smtClean="0"/>
              <a:t> </a:t>
            </a:r>
            <a:endParaRPr lang="en-GB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000" y="2925629"/>
            <a:ext cx="4431553" cy="21431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4073" y="354076"/>
            <a:ext cx="3096491" cy="18153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5710" y="2718009"/>
            <a:ext cx="4623090" cy="344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22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10" y="332509"/>
            <a:ext cx="11776364" cy="610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6820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" y="0"/>
            <a:ext cx="12030075" cy="37268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561" y="3621627"/>
            <a:ext cx="10215129" cy="312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1334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64895" y="154862"/>
            <a:ext cx="74839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Homework tasks/ Online 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03835" y="953501"/>
            <a:ext cx="10584372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u="sng" dirty="0" smtClean="0"/>
              <a:t>Tasks: </a:t>
            </a:r>
          </a:p>
          <a:p>
            <a:endParaRPr lang="en-GB" sz="2800" dirty="0"/>
          </a:p>
          <a:p>
            <a:pPr marL="342900" indent="-342900">
              <a:buAutoNum type="arabicPeriod"/>
            </a:pPr>
            <a:r>
              <a:rPr lang="en-GB" sz="2800" dirty="0" smtClean="0"/>
              <a:t>Complete an </a:t>
            </a:r>
            <a:r>
              <a:rPr lang="en-GB" sz="2800" b="1" dirty="0" smtClean="0">
                <a:solidFill>
                  <a:srgbClr val="FF0000"/>
                </a:solidFill>
              </a:rPr>
              <a:t>Exam question </a:t>
            </a:r>
            <a:r>
              <a:rPr lang="en-GB" sz="2800" dirty="0" smtClean="0"/>
              <a:t>and </a:t>
            </a:r>
            <a:r>
              <a:rPr lang="en-GB" sz="2800" b="1" dirty="0" smtClean="0">
                <a:solidFill>
                  <a:srgbClr val="FF0000"/>
                </a:solidFill>
              </a:rPr>
              <a:t>submit your answers </a:t>
            </a:r>
          </a:p>
          <a:p>
            <a:r>
              <a:rPr lang="en-GB" sz="2800" b="1" dirty="0" smtClean="0">
                <a:solidFill>
                  <a:srgbClr val="FF0000"/>
                </a:solidFill>
              </a:rPr>
              <a:t>in next weeks session. </a:t>
            </a:r>
          </a:p>
          <a:p>
            <a:pPr marL="342900" indent="-342900">
              <a:buAutoNum type="arabicPeriod"/>
            </a:pPr>
            <a:endParaRPr lang="en-GB" sz="2800" dirty="0"/>
          </a:p>
          <a:p>
            <a:pPr marL="342900" indent="-342900">
              <a:buAutoNum type="arabicPeriod"/>
            </a:pPr>
            <a:endParaRPr lang="en-GB" sz="2800" dirty="0" smtClean="0"/>
          </a:p>
          <a:p>
            <a:pPr marL="342900" indent="-342900">
              <a:buAutoNum type="arabicPeriod"/>
            </a:pPr>
            <a:endParaRPr lang="en-GB" sz="2800" dirty="0" smtClean="0"/>
          </a:p>
          <a:p>
            <a:pPr marL="342900" indent="-342900">
              <a:buAutoNum type="arabicPeriod"/>
            </a:pPr>
            <a:endParaRPr lang="en-GB" sz="2800" dirty="0" smtClean="0"/>
          </a:p>
          <a:p>
            <a:pPr marL="342900" indent="-342900">
              <a:buAutoNum type="arabicPeriod"/>
            </a:pPr>
            <a:endParaRPr lang="en-GB" sz="2800" dirty="0"/>
          </a:p>
          <a:p>
            <a:pPr marL="342900" indent="-342900">
              <a:buAutoNum type="arabicPeriod"/>
            </a:pPr>
            <a:endParaRPr lang="en-GB" sz="2800" dirty="0" smtClean="0"/>
          </a:p>
          <a:p>
            <a:pPr marL="342900" indent="-342900">
              <a:buAutoNum type="arabicPeriod"/>
            </a:pPr>
            <a:endParaRPr lang="en-GB" sz="2800" dirty="0"/>
          </a:p>
          <a:p>
            <a:r>
              <a:rPr lang="en-GB" sz="2800" dirty="0" smtClean="0"/>
              <a:t>2</a:t>
            </a:r>
            <a:r>
              <a:rPr lang="en-GB" sz="2800" b="1" dirty="0" smtClean="0">
                <a:solidFill>
                  <a:srgbClr val="FF0000"/>
                </a:solidFill>
              </a:rPr>
              <a:t>. Read </a:t>
            </a:r>
            <a:r>
              <a:rPr lang="en-GB" sz="2800" dirty="0" smtClean="0"/>
              <a:t>– </a:t>
            </a:r>
            <a:r>
              <a:rPr lang="en-GB" sz="2800" dirty="0" smtClean="0"/>
              <a:t>Two entrepreneur examples – Lord Sugar/ Duncan </a:t>
            </a:r>
            <a:r>
              <a:rPr lang="en-GB" sz="2800" dirty="0" err="1" smtClean="0"/>
              <a:t>Bannatyne</a:t>
            </a:r>
            <a:r>
              <a:rPr lang="en-GB" sz="2800" dirty="0" smtClean="0"/>
              <a:t> </a:t>
            </a:r>
            <a:endParaRPr lang="en-GB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782" y="3050165"/>
            <a:ext cx="3440691" cy="2143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891" y="2458140"/>
            <a:ext cx="3829660" cy="273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6645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3534" y="242054"/>
            <a:ext cx="1181926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AS Business – Unit 1 – Business Opportunities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26488" y="657552"/>
            <a:ext cx="101727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Introduce AS Business – Examinations/ Module handbook.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Discuss the various sectors of the economy with examples.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 the amount of SME’s in the UK and discuss your findings with the group.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groups differentiate between needs and wants.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Show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YouTube video on entrepreneur characteristics. </a:t>
            </a:r>
            <a:endParaRPr kumimoji="0" lang="en-GB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Explain and discuss the key characteristics of entrepreneurs.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Complete a group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Kahoot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quiz on entrepreneurs and SMEs.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Read 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case study on James Dyson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the group. </a:t>
            </a:r>
            <a:endParaRPr kumimoji="0" lang="en-GB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 two examples of successful entrepreneurs and discuss your findings with the group.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Complete an examination question on entrepreneurs.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0763" y="5607901"/>
            <a:ext cx="2925074" cy="8889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1492" y="2854036"/>
            <a:ext cx="1974345" cy="151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67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8599" y="312812"/>
            <a:ext cx="4676037" cy="5243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27700" y="1041462"/>
            <a:ext cx="5800370" cy="58169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Unit 3 - Business Strategy </a:t>
            </a:r>
            <a:endParaRPr lang="en-GB" sz="2800" b="1" dirty="0" smtClean="0">
              <a:solidFill>
                <a:srgbClr val="FF0000"/>
              </a:solidFill>
            </a:endParaRPr>
          </a:p>
          <a:p>
            <a:endParaRPr lang="en-GB" sz="2800" dirty="0"/>
          </a:p>
          <a:p>
            <a:r>
              <a:rPr lang="en-GB" sz="2800" dirty="0" smtClean="0"/>
              <a:t>Nicola Hunter </a:t>
            </a:r>
            <a:r>
              <a:rPr lang="en-GB" sz="2800" dirty="0"/>
              <a:t>– 50% of A2 grade. </a:t>
            </a:r>
            <a:endParaRPr lang="en-GB" sz="2800" dirty="0" smtClean="0"/>
          </a:p>
          <a:p>
            <a:endParaRPr lang="en-GB" sz="2800" b="1" dirty="0">
              <a:solidFill>
                <a:srgbClr val="00B050"/>
              </a:solidFill>
            </a:endParaRPr>
          </a:p>
          <a:p>
            <a:r>
              <a:rPr lang="en-GB" sz="2800" b="1" dirty="0" smtClean="0">
                <a:solidFill>
                  <a:srgbClr val="00B050"/>
                </a:solidFill>
              </a:rPr>
              <a:t>Examination – 2.15 </a:t>
            </a:r>
            <a:r>
              <a:rPr lang="en-GB" sz="2800" b="1" dirty="0" err="1" smtClean="0">
                <a:solidFill>
                  <a:srgbClr val="00B050"/>
                </a:solidFill>
              </a:rPr>
              <a:t>mins</a:t>
            </a:r>
            <a:r>
              <a:rPr lang="en-GB" sz="2800" b="1" dirty="0" smtClean="0">
                <a:solidFill>
                  <a:srgbClr val="00B050"/>
                </a:solidFill>
              </a:rPr>
              <a:t> – June 2021 </a:t>
            </a:r>
          </a:p>
          <a:p>
            <a:endParaRPr lang="en-GB" sz="2800" dirty="0"/>
          </a:p>
          <a:p>
            <a:endParaRPr lang="en-GB" sz="2800" dirty="0"/>
          </a:p>
          <a:p>
            <a:r>
              <a:rPr lang="en-GB" sz="2800" b="1" dirty="0">
                <a:solidFill>
                  <a:srgbClr val="FF0000"/>
                </a:solidFill>
              </a:rPr>
              <a:t>Unit 4 - Business in a Changing World </a:t>
            </a:r>
            <a:endParaRPr lang="en-GB" sz="2800" b="1" dirty="0" smtClean="0">
              <a:solidFill>
                <a:srgbClr val="FF0000"/>
              </a:solidFill>
            </a:endParaRPr>
          </a:p>
          <a:p>
            <a:endParaRPr lang="en-GB" sz="2800" dirty="0"/>
          </a:p>
          <a:p>
            <a:r>
              <a:rPr lang="en-GB" sz="2800" dirty="0" smtClean="0"/>
              <a:t>Daniel Tregoning </a:t>
            </a:r>
            <a:r>
              <a:rPr lang="en-GB" sz="2800" dirty="0"/>
              <a:t>– 50% of A2 grade. </a:t>
            </a:r>
            <a:endParaRPr lang="en-GB" sz="2800" dirty="0" smtClean="0"/>
          </a:p>
          <a:p>
            <a:endParaRPr lang="en-GB" sz="2800" dirty="0"/>
          </a:p>
          <a:p>
            <a:r>
              <a:rPr lang="en-GB" sz="2800" b="1" dirty="0" smtClean="0">
                <a:solidFill>
                  <a:srgbClr val="00B050"/>
                </a:solidFill>
              </a:rPr>
              <a:t>Examination - 2.15 </a:t>
            </a:r>
            <a:r>
              <a:rPr lang="en-GB" sz="2800" b="1" dirty="0" err="1" smtClean="0">
                <a:solidFill>
                  <a:srgbClr val="00B050"/>
                </a:solidFill>
              </a:rPr>
              <a:t>mins</a:t>
            </a:r>
            <a:r>
              <a:rPr lang="en-GB" sz="2800" b="1" dirty="0" smtClean="0">
                <a:solidFill>
                  <a:srgbClr val="00B050"/>
                </a:solidFill>
              </a:rPr>
              <a:t> – June 2021</a:t>
            </a:r>
            <a:endParaRPr lang="en-GB" sz="2800" b="1" dirty="0">
              <a:solidFill>
                <a:srgbClr val="00B050"/>
              </a:solidFill>
            </a:endParaRPr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6365" y="1041462"/>
            <a:ext cx="3605212" cy="23687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5528" y="4084468"/>
            <a:ext cx="3568631" cy="222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181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20598" y="251844"/>
            <a:ext cx="30364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Activity 2 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68582" y="914400"/>
            <a:ext cx="6704015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u="sng" dirty="0" smtClean="0"/>
              <a:t>Task: </a:t>
            </a:r>
          </a:p>
          <a:p>
            <a:endParaRPr lang="en-GB" sz="2800" dirty="0"/>
          </a:p>
          <a:p>
            <a:r>
              <a:rPr lang="en-GB" sz="2800" dirty="0" smtClean="0"/>
              <a:t>What are the three sectors of the economy? </a:t>
            </a:r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/>
          </a:p>
          <a:p>
            <a:r>
              <a:rPr lang="en-GB" sz="2800" b="1" dirty="0" smtClean="0"/>
              <a:t>Time: 5 </a:t>
            </a:r>
            <a:r>
              <a:rPr lang="en-GB" sz="2800" b="1" dirty="0" err="1" smtClean="0"/>
              <a:t>mins</a:t>
            </a:r>
            <a:r>
              <a:rPr lang="en-GB" sz="2800" b="1" dirty="0" smtClean="0"/>
              <a:t> </a:t>
            </a:r>
            <a:endParaRPr lang="en-GB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2946" y="4846446"/>
            <a:ext cx="2384712" cy="13354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3623" y="2406521"/>
            <a:ext cx="2466975" cy="1847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1286" y="558671"/>
            <a:ext cx="2476500" cy="18478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0589" y="3082362"/>
            <a:ext cx="3129384" cy="234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492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75032" y="1147465"/>
            <a:ext cx="990600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Business activities </a:t>
            </a:r>
            <a:r>
              <a:rPr lang="en-GB" sz="2800" dirty="0"/>
              <a:t>have a</a:t>
            </a:r>
            <a:r>
              <a:rPr lang="en-GB" sz="2800" dirty="0">
                <a:solidFill>
                  <a:srgbClr val="7030A0"/>
                </a:solidFill>
              </a:rPr>
              <a:t> </a:t>
            </a:r>
            <a:r>
              <a:rPr lang="en-GB" sz="2800" b="1" dirty="0">
                <a:solidFill>
                  <a:srgbClr val="7030A0"/>
                </a:solidFill>
              </a:rPr>
              <a:t>major impact </a:t>
            </a:r>
            <a:r>
              <a:rPr lang="en-GB" sz="2800" b="1" dirty="0">
                <a:solidFill>
                  <a:srgbClr val="FF0000"/>
                </a:solidFill>
              </a:rPr>
              <a:t>on our lives </a:t>
            </a:r>
            <a:r>
              <a:rPr lang="en-GB" sz="2800" dirty="0"/>
              <a:t>– both as </a:t>
            </a:r>
            <a:r>
              <a:rPr lang="en-GB" sz="2800" b="1" dirty="0">
                <a:solidFill>
                  <a:srgbClr val="FF0000"/>
                </a:solidFill>
              </a:rPr>
              <a:t>consumers and employees. </a:t>
            </a:r>
            <a:endParaRPr lang="en-GB" sz="2800" b="1" dirty="0" smtClean="0">
              <a:solidFill>
                <a:srgbClr val="FF0000"/>
              </a:solidFill>
            </a:endParaRPr>
          </a:p>
          <a:p>
            <a:endParaRPr lang="en-GB" sz="2800" dirty="0" smtClean="0"/>
          </a:p>
          <a:p>
            <a:r>
              <a:rPr lang="en-GB" sz="2800" dirty="0" smtClean="0"/>
              <a:t>Business </a:t>
            </a:r>
            <a:r>
              <a:rPr lang="en-GB" sz="2800" dirty="0"/>
              <a:t>is in </a:t>
            </a:r>
            <a:r>
              <a:rPr lang="en-GB" sz="2800" dirty="0" smtClean="0"/>
              <a:t>every </a:t>
            </a:r>
            <a:r>
              <a:rPr lang="en-GB" sz="2800" dirty="0"/>
              <a:t>sector of the economy: </a:t>
            </a:r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b="1" dirty="0">
              <a:solidFill>
                <a:srgbClr val="00B050"/>
              </a:solidFill>
            </a:endParaRPr>
          </a:p>
          <a:p>
            <a:r>
              <a:rPr lang="en-GB" sz="2800" b="1" dirty="0" smtClean="0">
                <a:solidFill>
                  <a:srgbClr val="00B050"/>
                </a:solidFill>
              </a:rPr>
              <a:t>Q – What are the three sectors of the economy? </a:t>
            </a:r>
          </a:p>
          <a:p>
            <a:r>
              <a:rPr lang="en-GB" sz="2800" b="1" dirty="0" smtClean="0">
                <a:solidFill>
                  <a:srgbClr val="00B050"/>
                </a:solidFill>
              </a:rPr>
              <a:t>Q – Is anyone an employee and a consumer? </a:t>
            </a:r>
            <a:endParaRPr lang="en-GB" sz="2800" b="1" dirty="0">
              <a:solidFill>
                <a:srgbClr val="00B05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75032" y="85590"/>
            <a:ext cx="96419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Enterprise and business planning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032" y="3098152"/>
            <a:ext cx="2882178" cy="21588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2645" y="3098152"/>
            <a:ext cx="2946708" cy="21318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4788" y="2876479"/>
            <a:ext cx="3611680" cy="202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508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62993" y="1107666"/>
            <a:ext cx="8786814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/>
              <a:t>In the primary sector : </a:t>
            </a:r>
            <a:endParaRPr lang="en-GB" sz="2800" b="1" dirty="0" smtClean="0"/>
          </a:p>
          <a:p>
            <a:endParaRPr lang="en-GB" sz="2800" b="1" dirty="0" smtClean="0"/>
          </a:p>
          <a:p>
            <a:r>
              <a:rPr lang="en-GB" sz="2800" dirty="0" smtClean="0"/>
              <a:t>Enterprises </a:t>
            </a:r>
            <a:r>
              <a:rPr lang="en-GB" sz="2800" dirty="0"/>
              <a:t>provide the </a:t>
            </a:r>
            <a:r>
              <a:rPr lang="en-GB" sz="2800" b="1" dirty="0">
                <a:solidFill>
                  <a:srgbClr val="FF0000"/>
                </a:solidFill>
              </a:rPr>
              <a:t>food we </a:t>
            </a:r>
            <a:r>
              <a:rPr lang="en-GB" sz="2800" b="1" dirty="0">
                <a:solidFill>
                  <a:srgbClr val="7030A0"/>
                </a:solidFill>
              </a:rPr>
              <a:t>need</a:t>
            </a:r>
            <a:r>
              <a:rPr lang="en-GB" sz="2800" b="1" dirty="0">
                <a:solidFill>
                  <a:srgbClr val="FF0000"/>
                </a:solidFill>
              </a:rPr>
              <a:t>, farming</a:t>
            </a:r>
            <a:r>
              <a:rPr lang="en-GB" sz="2800" b="1" dirty="0"/>
              <a:t>, </a:t>
            </a:r>
            <a:r>
              <a:rPr lang="en-GB" sz="2800" dirty="0"/>
              <a:t>supplying the power we use through </a:t>
            </a:r>
            <a:r>
              <a:rPr lang="en-GB" sz="2800" b="1" dirty="0">
                <a:solidFill>
                  <a:srgbClr val="FF0000"/>
                </a:solidFill>
              </a:rPr>
              <a:t>mining or extracting oil </a:t>
            </a:r>
            <a:r>
              <a:rPr lang="en-GB" sz="2800" dirty="0"/>
              <a:t>from the North Sea</a:t>
            </a:r>
            <a:r>
              <a:rPr lang="en-GB" sz="2800" dirty="0" smtClean="0"/>
              <a:t>.</a:t>
            </a:r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/>
          </a:p>
          <a:p>
            <a:r>
              <a:rPr lang="en-GB" sz="2800" b="1" dirty="0" smtClean="0">
                <a:solidFill>
                  <a:srgbClr val="00B050"/>
                </a:solidFill>
              </a:rPr>
              <a:t>Q – Where would you find these activities? Why? </a:t>
            </a:r>
          </a:p>
          <a:p>
            <a:r>
              <a:rPr lang="en-GB" sz="2800" b="1" dirty="0" smtClean="0">
                <a:solidFill>
                  <a:srgbClr val="00B050"/>
                </a:solidFill>
              </a:rPr>
              <a:t>Q – Are the employees always treated fairly? </a:t>
            </a:r>
            <a:endParaRPr lang="en-GB" sz="2800" b="1" dirty="0">
              <a:solidFill>
                <a:srgbClr val="00B050"/>
              </a:solidFill>
            </a:endParaRPr>
          </a:p>
          <a:p>
            <a:endParaRPr lang="en-GB" sz="2400" dirty="0"/>
          </a:p>
        </p:txBody>
      </p:sp>
      <p:sp>
        <p:nvSpPr>
          <p:cNvPr id="5" name="Rectangle 4"/>
          <p:cNvSpPr/>
          <p:nvPr/>
        </p:nvSpPr>
        <p:spPr>
          <a:xfrm>
            <a:off x="2714162" y="118022"/>
            <a:ext cx="62844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Sectors of 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enterprise 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0444" y="3144827"/>
            <a:ext cx="3320951" cy="2213967"/>
          </a:xfrm>
          <a:prstGeom prst="rect">
            <a:avLst/>
          </a:prstGeom>
        </p:spPr>
      </p:pic>
      <p:sp>
        <p:nvSpPr>
          <p:cNvPr id="3" name="AutoShape 2" descr="Image result for primary sector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199" y="3491344"/>
            <a:ext cx="3070596" cy="19575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7018" y="3428999"/>
            <a:ext cx="2834479" cy="188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21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86193" y="603489"/>
            <a:ext cx="9472613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/>
              <a:t>In the secondary sector :</a:t>
            </a:r>
          </a:p>
          <a:p>
            <a:endParaRPr lang="en-GB" sz="2800" dirty="0"/>
          </a:p>
          <a:p>
            <a:r>
              <a:rPr lang="en-GB" sz="2800" dirty="0"/>
              <a:t>Private enterprises provide us with a </a:t>
            </a:r>
            <a:r>
              <a:rPr lang="en-GB" sz="2800" b="1" dirty="0">
                <a:solidFill>
                  <a:srgbClr val="FF0000"/>
                </a:solidFill>
              </a:rPr>
              <a:t>massive amount of consumer goods</a:t>
            </a:r>
            <a:r>
              <a:rPr lang="en-GB" sz="2800" dirty="0"/>
              <a:t>; </a:t>
            </a:r>
            <a:r>
              <a:rPr lang="en-GB" sz="2800" b="1" dirty="0">
                <a:solidFill>
                  <a:srgbClr val="7030A0"/>
                </a:solidFill>
              </a:rPr>
              <a:t>manufacturing</a:t>
            </a:r>
            <a:r>
              <a:rPr lang="en-GB" sz="2800" dirty="0"/>
              <a:t> cars, processing food, making clothes, designing and producing consumer electronics, in </a:t>
            </a:r>
            <a:r>
              <a:rPr lang="en-GB" sz="2800" dirty="0" smtClean="0"/>
              <a:t>fact </a:t>
            </a:r>
            <a:r>
              <a:rPr lang="en-GB" sz="2800" b="1" dirty="0" smtClean="0">
                <a:solidFill>
                  <a:srgbClr val="FF0000"/>
                </a:solidFill>
              </a:rPr>
              <a:t>all the goods that surround us in the shops we visit</a:t>
            </a:r>
            <a:r>
              <a:rPr lang="en-GB" sz="2800" dirty="0" smtClean="0"/>
              <a:t>, </a:t>
            </a:r>
            <a:r>
              <a:rPr lang="en-GB" sz="2800" dirty="0"/>
              <a:t>that help satisfy our every want. </a:t>
            </a:r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r>
              <a:rPr lang="en-GB" sz="2800" b="1" dirty="0" smtClean="0">
                <a:solidFill>
                  <a:srgbClr val="00B050"/>
                </a:solidFill>
              </a:rPr>
              <a:t>Q – Where is most of the global manufacturing done? Why? </a:t>
            </a:r>
          </a:p>
          <a:p>
            <a:r>
              <a:rPr lang="en-GB" sz="2800" b="1" dirty="0" smtClean="0">
                <a:solidFill>
                  <a:srgbClr val="00B050"/>
                </a:solidFill>
              </a:rPr>
              <a:t>Q – Do we use robotics/ humans currently? </a:t>
            </a:r>
            <a:endParaRPr lang="en-GB" sz="2800" b="1" dirty="0">
              <a:solidFill>
                <a:srgbClr val="00B05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8364" y="172701"/>
            <a:ext cx="6181880" cy="6462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2499" y="3534071"/>
            <a:ext cx="3735040" cy="20066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7073" y="3797659"/>
            <a:ext cx="3334161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80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1179" y="819718"/>
            <a:ext cx="90297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/>
              <a:t>In the tertiary </a:t>
            </a:r>
            <a:r>
              <a:rPr lang="en-GB" sz="2800" b="1" dirty="0">
                <a:solidFill>
                  <a:srgbClr val="FF0000"/>
                </a:solidFill>
              </a:rPr>
              <a:t>(service) </a:t>
            </a:r>
            <a:r>
              <a:rPr lang="en-GB" sz="2800" b="1" dirty="0"/>
              <a:t>sector :</a:t>
            </a:r>
          </a:p>
          <a:p>
            <a:endParaRPr lang="en-GB" sz="2800" dirty="0"/>
          </a:p>
          <a:p>
            <a:r>
              <a:rPr lang="en-GB" sz="2800" dirty="0"/>
              <a:t>Private companies provide </a:t>
            </a:r>
            <a:r>
              <a:rPr lang="en-GB" sz="2800" b="1" dirty="0">
                <a:solidFill>
                  <a:srgbClr val="FF0000"/>
                </a:solidFill>
              </a:rPr>
              <a:t>gyms, oﬀering ﬁnancial advice, operating ﬂeets of buses and trucks</a:t>
            </a:r>
            <a:r>
              <a:rPr lang="en-GB" sz="2800" dirty="0"/>
              <a:t>, prepare marketing campaigns and so much</a:t>
            </a:r>
            <a:r>
              <a:rPr lang="en-GB" sz="2800" dirty="0" smtClean="0"/>
              <a:t>.</a:t>
            </a:r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r>
              <a:rPr lang="en-GB" sz="2800" b="1" dirty="0" smtClean="0">
                <a:solidFill>
                  <a:srgbClr val="00B050"/>
                </a:solidFill>
              </a:rPr>
              <a:t>Q – Where is this sector in growth? </a:t>
            </a:r>
          </a:p>
          <a:p>
            <a:r>
              <a:rPr lang="en-GB" sz="2800" b="1" dirty="0" smtClean="0">
                <a:solidFill>
                  <a:srgbClr val="00B050"/>
                </a:solidFill>
              </a:rPr>
              <a:t>Q – Which sector do your parents work in? </a:t>
            </a:r>
            <a:endParaRPr lang="en-GB" sz="2800" b="1" dirty="0">
              <a:solidFill>
                <a:srgbClr val="00B05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32314" y="0"/>
            <a:ext cx="61273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Sectors of enterprise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7793" y="2917861"/>
            <a:ext cx="3508871" cy="23349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968" y="3187971"/>
            <a:ext cx="2890837" cy="20648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0637" y="3107621"/>
            <a:ext cx="3370736" cy="195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50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1217</TotalTime>
  <Words>1861</Words>
  <Application>Microsoft Office PowerPoint</Application>
  <PresentationFormat>Widescreen</PresentationFormat>
  <Paragraphs>386</Paragraphs>
  <Slides>37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Geoff Tregoning</dc:creator>
  <cp:lastModifiedBy>Tregoning, Daniel</cp:lastModifiedBy>
  <cp:revision>47</cp:revision>
  <cp:lastPrinted>2016-09-09T14:52:40Z</cp:lastPrinted>
  <dcterms:created xsi:type="dcterms:W3CDTF">2016-09-08T18:28:22Z</dcterms:created>
  <dcterms:modified xsi:type="dcterms:W3CDTF">2020-09-14T11:28:46Z</dcterms:modified>
</cp:coreProperties>
</file>