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291" r:id="rId3"/>
    <p:sldId id="292" r:id="rId4"/>
    <p:sldId id="299" r:id="rId5"/>
    <p:sldId id="293" r:id="rId6"/>
    <p:sldId id="294" r:id="rId7"/>
    <p:sldId id="295" r:id="rId8"/>
    <p:sldId id="300" r:id="rId9"/>
    <p:sldId id="302" r:id="rId10"/>
    <p:sldId id="296" r:id="rId11"/>
    <p:sldId id="301" r:id="rId12"/>
    <p:sldId id="297" r:id="rId13"/>
    <p:sldId id="303" r:id="rId14"/>
    <p:sldId id="298" r:id="rId15"/>
    <p:sldId id="258" r:id="rId16"/>
    <p:sldId id="260" r:id="rId17"/>
    <p:sldId id="273" r:id="rId18"/>
    <p:sldId id="280" r:id="rId19"/>
    <p:sldId id="261" r:id="rId20"/>
    <p:sldId id="262" r:id="rId21"/>
    <p:sldId id="274" r:id="rId22"/>
    <p:sldId id="263" r:id="rId23"/>
    <p:sldId id="275" r:id="rId24"/>
    <p:sldId id="264" r:id="rId25"/>
    <p:sldId id="265" r:id="rId26"/>
    <p:sldId id="266" r:id="rId27"/>
    <p:sldId id="276" r:id="rId28"/>
    <p:sldId id="272" r:id="rId29"/>
    <p:sldId id="304" r:id="rId30"/>
    <p:sldId id="267" r:id="rId31"/>
    <p:sldId id="277" r:id="rId32"/>
    <p:sldId id="268" r:id="rId33"/>
    <p:sldId id="278" r:id="rId34"/>
    <p:sldId id="269" r:id="rId35"/>
    <p:sldId id="279" r:id="rId36"/>
    <p:sldId id="282" r:id="rId37"/>
    <p:sldId id="283" r:id="rId38"/>
    <p:sldId id="305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17" autoAdjust="0"/>
    <p:restoredTop sz="94660"/>
  </p:normalViewPr>
  <p:slideViewPr>
    <p:cSldViewPr snapToGrid="0">
      <p:cViewPr varScale="1">
        <p:scale>
          <a:sx n="65" d="100"/>
          <a:sy n="65" d="100"/>
        </p:scale>
        <p:origin x="9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908A0-598A-40AB-B5BA-10D2E59C7472}" type="datetimeFigureOut">
              <a:rPr lang="en-GB" smtClean="0"/>
              <a:t>24/08/2020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6E443-DED7-47C3-862C-9A9950E707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273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ECBB-2BF7-4F37-A5B9-57AF878B37FB}" type="datetimeFigureOut">
              <a:rPr lang="en-GB" smtClean="0"/>
              <a:t>24/08/2020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6940-1F92-4589-A333-426BD3DCE0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36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ECBB-2BF7-4F37-A5B9-57AF878B37FB}" type="datetimeFigureOut">
              <a:rPr lang="en-GB" smtClean="0"/>
              <a:t>24/08/2020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6940-1F92-4589-A333-426BD3DCE0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502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ECBB-2BF7-4F37-A5B9-57AF878B37FB}" type="datetimeFigureOut">
              <a:rPr lang="en-GB" smtClean="0"/>
              <a:t>24/08/2020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6940-1F92-4589-A333-426BD3DCE0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08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ECBB-2BF7-4F37-A5B9-57AF878B37FB}" type="datetimeFigureOut">
              <a:rPr lang="en-GB" smtClean="0"/>
              <a:t>24/08/2020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6940-1F92-4589-A333-426BD3DCE0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749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ECBB-2BF7-4F37-A5B9-57AF878B37FB}" type="datetimeFigureOut">
              <a:rPr lang="en-GB" smtClean="0"/>
              <a:t>24/08/2020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6940-1F92-4589-A333-426BD3DCE0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49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ECBB-2BF7-4F37-A5B9-57AF878B37FB}" type="datetimeFigureOut">
              <a:rPr lang="en-GB" smtClean="0"/>
              <a:t>24/08/2020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6940-1F92-4589-A333-426BD3DCE0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735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ECBB-2BF7-4F37-A5B9-57AF878B37FB}" type="datetimeFigureOut">
              <a:rPr lang="en-GB" smtClean="0"/>
              <a:t>24/08/2020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6940-1F92-4589-A333-426BD3DCE0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365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ECBB-2BF7-4F37-A5B9-57AF878B37FB}" type="datetimeFigureOut">
              <a:rPr lang="en-GB" smtClean="0"/>
              <a:t>24/08/2020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6940-1F92-4589-A333-426BD3DCE0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ECBB-2BF7-4F37-A5B9-57AF878B37FB}" type="datetimeFigureOut">
              <a:rPr lang="en-GB" smtClean="0"/>
              <a:t>24/08/2020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6940-1F92-4589-A333-426BD3DCE0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649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ECBB-2BF7-4F37-A5B9-57AF878B37FB}" type="datetimeFigureOut">
              <a:rPr lang="en-GB" smtClean="0"/>
              <a:t>24/08/2020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6940-1F92-4589-A333-426BD3DCE0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08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ECBB-2BF7-4F37-A5B9-57AF878B37FB}" type="datetimeFigureOut">
              <a:rPr lang="en-GB" smtClean="0"/>
              <a:t>24/08/2020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6940-1F92-4589-A333-426BD3DCE0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52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8ECBB-2BF7-4F37-A5B9-57AF878B37FB}" type="datetimeFigureOut">
              <a:rPr lang="en-GB" smtClean="0"/>
              <a:t>24/08/2020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76940-1F92-4589-A333-426BD3DCE0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893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qch5OrUPvA" TargetMode="External"/><Relationship Id="rId2" Type="http://schemas.openxmlformats.org/officeDocument/2006/relationships/hyperlink" Target="https://www.youtube.com/watch?v=PDWvcsTloJ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business.wales.gov.uk/starting-business/starting-business-0/preparing-business-plan" TargetMode="External"/><Relationship Id="rId2" Type="http://schemas.openxmlformats.org/officeDocument/2006/relationships/hyperlink" Target="https://www.gov.uk/write-business-pla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ctfWCH5j0w" TargetMode="External"/><Relationship Id="rId2" Type="http://schemas.openxmlformats.org/officeDocument/2006/relationships/hyperlink" Target="https://www.youtube.com/watch?v=cBGPd2PV_j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9400" y="209847"/>
            <a:ext cx="89274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</a:rPr>
              <a:t>Chapter 2 – Business planning </a:t>
            </a:r>
            <a:endParaRPr kumimoji="0" lang="en-US" sz="5400" b="1" i="0" u="none" strike="noStrike" kern="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7960" y="1410268"/>
            <a:ext cx="1027271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Answer </a:t>
            </a:r>
            <a:r>
              <a:rPr lang="en-GB" sz="2800" dirty="0"/>
              <a:t>the entrepreneur </a:t>
            </a:r>
            <a:r>
              <a:rPr lang="en-GB" sz="2800" dirty="0" smtClean="0"/>
              <a:t>revision buzzer </a:t>
            </a:r>
            <a:r>
              <a:rPr lang="en-GB" sz="2800" dirty="0" smtClean="0"/>
              <a:t>quiz questions</a:t>
            </a:r>
            <a:r>
              <a:rPr lang="en-GB" sz="28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Discuss how to spot and analyse business opportunities.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Research business opportunities in the local area. </a:t>
            </a: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Explain the importance of business planning </a:t>
            </a:r>
            <a:r>
              <a:rPr lang="en-GB" sz="2800" dirty="0"/>
              <a:t>and discuss </a:t>
            </a:r>
            <a:r>
              <a:rPr lang="en-GB" sz="2800" dirty="0" smtClean="0"/>
              <a:t>the key elements of </a:t>
            </a:r>
            <a:r>
              <a:rPr lang="en-GB" sz="2800" dirty="0"/>
              <a:t>a business plan.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Show </a:t>
            </a:r>
            <a:r>
              <a:rPr lang="en-GB" sz="2800" dirty="0" smtClean="0"/>
              <a:t>YouTube video’s on how to create a </a:t>
            </a:r>
            <a:r>
              <a:rPr lang="en-GB" sz="2800" dirty="0"/>
              <a:t>business </a:t>
            </a:r>
            <a:r>
              <a:rPr lang="en-GB" sz="2800" dirty="0" smtClean="0"/>
              <a:t>plan.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Discuss </a:t>
            </a:r>
            <a:r>
              <a:rPr lang="en-GB" sz="2800" dirty="0"/>
              <a:t>B</a:t>
            </a:r>
            <a:r>
              <a:rPr lang="en-GB" sz="2800" dirty="0" smtClean="0"/>
              <a:t>usiness </a:t>
            </a:r>
            <a:r>
              <a:rPr lang="en-GB" sz="2800" dirty="0"/>
              <a:t>Wales guide to business plans</a:t>
            </a:r>
            <a:r>
              <a:rPr lang="en-GB" sz="28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Answer the </a:t>
            </a:r>
            <a:r>
              <a:rPr lang="en-GB" sz="2800" dirty="0" err="1"/>
              <a:t>Kahoot</a:t>
            </a:r>
            <a:r>
              <a:rPr lang="en-GB" sz="2800" dirty="0"/>
              <a:t> quiz questions on business plans. </a:t>
            </a: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Read the two articles on business planning. </a:t>
            </a: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Evaluate business planning by completing a business plan past paper question.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382" y="329613"/>
            <a:ext cx="1915168" cy="1828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5456" y="3291248"/>
            <a:ext cx="1875156" cy="181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13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0699" y="1040583"/>
            <a:ext cx="1064187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Often </a:t>
            </a:r>
            <a:r>
              <a:rPr lang="en-GB" sz="2800" b="1" dirty="0">
                <a:solidFill>
                  <a:srgbClr val="FF0000"/>
                </a:solidFill>
              </a:rPr>
              <a:t>new businesses are founded on the idea of how innovative methods could </a:t>
            </a:r>
            <a:r>
              <a:rPr lang="en-GB" sz="2800" b="1" dirty="0" smtClean="0">
                <a:solidFill>
                  <a:srgbClr val="FF0000"/>
                </a:solidFill>
              </a:rPr>
              <a:t>help </a:t>
            </a:r>
            <a:r>
              <a:rPr lang="en-GB" sz="2800" b="1" dirty="0">
                <a:solidFill>
                  <a:srgbClr val="FF0000"/>
                </a:solidFill>
              </a:rPr>
              <a:t>meet a need.</a:t>
            </a:r>
            <a:r>
              <a:rPr lang="en-GB" sz="2800" dirty="0"/>
              <a:t> </a:t>
            </a:r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For </a:t>
            </a:r>
            <a:r>
              <a:rPr lang="en-GB" sz="2800" dirty="0"/>
              <a:t>example, is there a kind of website or app that would improve what is already available or make it a more efficient process? </a:t>
            </a:r>
            <a:r>
              <a:rPr lang="en-GB" sz="2800" b="1" dirty="0">
                <a:solidFill>
                  <a:srgbClr val="7030A0"/>
                </a:solidFill>
              </a:rPr>
              <a:t>Comparison websites have changed the way people buy </a:t>
            </a:r>
            <a:r>
              <a:rPr lang="en-GB" sz="2800" dirty="0"/>
              <a:t>insurance, book holidays and hotels, choose electrical goods etc</a:t>
            </a:r>
            <a:r>
              <a:rPr lang="en-GB" sz="2800" dirty="0" smtClean="0"/>
              <a:t>.</a:t>
            </a:r>
          </a:p>
          <a:p>
            <a:endParaRPr lang="en-GB" sz="2800" dirty="0"/>
          </a:p>
          <a:p>
            <a:r>
              <a:rPr lang="en-GB" sz="2800" b="1" dirty="0" smtClean="0">
                <a:solidFill>
                  <a:srgbClr val="00B050"/>
                </a:solidFill>
              </a:rPr>
              <a:t>Q – Have you ever used a price comparison website? </a:t>
            </a:r>
          </a:p>
          <a:p>
            <a:r>
              <a:rPr lang="en-GB" sz="2800" b="1" dirty="0" smtClean="0">
                <a:solidFill>
                  <a:srgbClr val="00B050"/>
                </a:solidFill>
              </a:rPr>
              <a:t>Q – What want did this fill? </a:t>
            </a:r>
            <a:endParaRPr lang="en-GB" sz="2800" b="1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106" y="297369"/>
            <a:ext cx="9705673" cy="646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105" y="2145723"/>
            <a:ext cx="4670749" cy="13547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0290" y="1700522"/>
            <a:ext cx="4130200" cy="17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53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3581" y="1055684"/>
            <a:ext cx="1000672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err="1" smtClean="0">
                <a:solidFill>
                  <a:srgbClr val="FF0000"/>
                </a:solidFill>
              </a:rPr>
              <a:t>MoneySavingExpert</a:t>
            </a:r>
            <a:r>
              <a:rPr lang="en-GB" sz="2800" dirty="0"/>
              <a:t>, which covers the whole range of financial services and shopping, </a:t>
            </a:r>
            <a:r>
              <a:rPr lang="en-GB" sz="2800" b="1" dirty="0">
                <a:solidFill>
                  <a:srgbClr val="FF0000"/>
                </a:solidFill>
              </a:rPr>
              <a:t>was founded by a sole trader – Martin Lewis. </a:t>
            </a:r>
            <a:r>
              <a:rPr lang="en-GB" sz="2800" dirty="0"/>
              <a:t>The site is focussed on allowing consumers to access the best deals on everything from buying cars to the weekly shop. </a:t>
            </a:r>
            <a:endParaRPr lang="en-GB" sz="2800" dirty="0" smtClean="0"/>
          </a:p>
          <a:p>
            <a:endParaRPr lang="en-GB" sz="2800" b="1" dirty="0">
              <a:solidFill>
                <a:srgbClr val="7030A0"/>
              </a:solidFill>
            </a:endParaRPr>
          </a:p>
          <a:p>
            <a:endParaRPr lang="en-GB" sz="2800" b="1" dirty="0" smtClean="0">
              <a:solidFill>
                <a:srgbClr val="7030A0"/>
              </a:solidFill>
            </a:endParaRPr>
          </a:p>
          <a:p>
            <a:endParaRPr lang="en-GB" sz="2800" b="1" dirty="0">
              <a:solidFill>
                <a:srgbClr val="7030A0"/>
              </a:solidFill>
            </a:endParaRPr>
          </a:p>
          <a:p>
            <a:r>
              <a:rPr lang="en-GB" sz="2800" b="1" dirty="0" smtClean="0">
                <a:solidFill>
                  <a:srgbClr val="7030A0"/>
                </a:solidFill>
              </a:rPr>
              <a:t>Martin </a:t>
            </a:r>
            <a:r>
              <a:rPr lang="en-GB" sz="2800" b="1" dirty="0">
                <a:solidFill>
                  <a:srgbClr val="7030A0"/>
                </a:solidFill>
              </a:rPr>
              <a:t>Lewis founded MoneySavingExpert.com in 2003 for £100. It’s now the UK’s biggest money site, with over 14 million monthly users</a:t>
            </a:r>
            <a:r>
              <a:rPr lang="en-GB" sz="2800" b="1" dirty="0" smtClean="0">
                <a:solidFill>
                  <a:srgbClr val="7030A0"/>
                </a:solidFill>
              </a:rPr>
              <a:t>.</a:t>
            </a:r>
          </a:p>
          <a:p>
            <a:endParaRPr lang="en-GB" sz="2800" b="1" dirty="0">
              <a:solidFill>
                <a:srgbClr val="7030A0"/>
              </a:solidFill>
            </a:endParaRPr>
          </a:p>
          <a:p>
            <a:r>
              <a:rPr lang="en-GB" sz="2800" b="1" dirty="0" smtClean="0">
                <a:solidFill>
                  <a:srgbClr val="00B050"/>
                </a:solidFill>
              </a:rPr>
              <a:t>Q – What did Martin spot? </a:t>
            </a:r>
          </a:p>
          <a:p>
            <a:r>
              <a:rPr lang="en-GB" sz="2800" b="1" dirty="0" smtClean="0">
                <a:solidFill>
                  <a:srgbClr val="00B050"/>
                </a:solidFill>
              </a:rPr>
              <a:t>Q – What characteristics did/does he possess? </a:t>
            </a:r>
            <a:endParaRPr lang="en-GB" sz="2800" b="1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109" y="237993"/>
            <a:ext cx="9705673" cy="646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122" y="5084619"/>
            <a:ext cx="2382660" cy="14986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4110" y="3071345"/>
            <a:ext cx="3675200" cy="831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2509" y="2902743"/>
            <a:ext cx="3117273" cy="1168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9752" y="2902743"/>
            <a:ext cx="2232315" cy="110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99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49050" y="995458"/>
            <a:ext cx="10349345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Finally, business opportunities can come from an </a:t>
            </a:r>
            <a:r>
              <a:rPr lang="en-GB" sz="2800" b="1" dirty="0">
                <a:solidFill>
                  <a:srgbClr val="FF0000"/>
                </a:solidFill>
              </a:rPr>
              <a:t>entirely new product developed by the entrepreneur/ inventor.</a:t>
            </a:r>
            <a:r>
              <a:rPr lang="en-GB" sz="2800" dirty="0"/>
              <a:t> </a:t>
            </a:r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r>
              <a:rPr lang="en-GB" sz="2800" dirty="0" smtClean="0"/>
              <a:t>Fortunes </a:t>
            </a:r>
            <a:r>
              <a:rPr lang="en-GB" sz="2800" dirty="0"/>
              <a:t>used to be made by inventors working with limited resources, but </a:t>
            </a:r>
            <a:r>
              <a:rPr lang="en-GB" sz="2800" b="1" dirty="0">
                <a:solidFill>
                  <a:srgbClr val="7030A0"/>
                </a:solidFill>
              </a:rPr>
              <a:t>times have changed</a:t>
            </a:r>
            <a:r>
              <a:rPr lang="en-GB" sz="2800" dirty="0"/>
              <a:t>, with </a:t>
            </a:r>
            <a:r>
              <a:rPr lang="en-GB" sz="2800" b="1" dirty="0">
                <a:solidFill>
                  <a:srgbClr val="FF0000"/>
                </a:solidFill>
              </a:rPr>
              <a:t>most new consumer products now coming from mega corporations.</a:t>
            </a:r>
            <a:r>
              <a:rPr lang="en-GB" sz="2800" dirty="0"/>
              <a:t> </a:t>
            </a:r>
            <a:endParaRPr lang="en-GB" sz="2800" dirty="0" smtClean="0"/>
          </a:p>
          <a:p>
            <a:endParaRPr lang="en-GB" sz="2800" dirty="0" smtClean="0"/>
          </a:p>
          <a:p>
            <a:r>
              <a:rPr lang="en-GB" sz="2800" b="1" dirty="0" smtClean="0">
                <a:solidFill>
                  <a:srgbClr val="00B050"/>
                </a:solidFill>
              </a:rPr>
              <a:t>Q – Why are big corporations now taking control? </a:t>
            </a:r>
            <a:endParaRPr lang="en-GB" sz="2800" dirty="0" smtClean="0"/>
          </a:p>
          <a:p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049" y="349226"/>
            <a:ext cx="9705673" cy="646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2098035"/>
            <a:ext cx="3644612" cy="2119825"/>
          </a:xfrm>
          <a:prstGeom prst="rect">
            <a:avLst/>
          </a:prstGeom>
        </p:spPr>
      </p:pic>
      <p:sp>
        <p:nvSpPr>
          <p:cNvPr id="7" name="AutoShape 2" descr="John Henry Holmes | Heaton History Grou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John Henry Holmes | Heaton History Grou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049" y="2161309"/>
            <a:ext cx="2885479" cy="21197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3829" y="2119912"/>
            <a:ext cx="3139786" cy="209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104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7527" y="1291027"/>
            <a:ext cx="1039090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However</a:t>
            </a:r>
            <a:r>
              <a:rPr lang="en-GB" sz="2800" dirty="0"/>
              <a:t>, </a:t>
            </a:r>
            <a:r>
              <a:rPr lang="en-GB" sz="2800" b="1" dirty="0">
                <a:solidFill>
                  <a:srgbClr val="FF0000"/>
                </a:solidFill>
              </a:rPr>
              <a:t>exceptions still occur</a:t>
            </a:r>
            <a:r>
              <a:rPr lang="en-GB" sz="2800" dirty="0"/>
              <a:t>. </a:t>
            </a:r>
            <a:r>
              <a:rPr lang="en-GB" sz="2800" b="1" dirty="0">
                <a:solidFill>
                  <a:srgbClr val="FF0000"/>
                </a:solidFill>
              </a:rPr>
              <a:t>Worldwide success and the rapid growth of small businesses</a:t>
            </a:r>
            <a:r>
              <a:rPr lang="en-GB" sz="2800" dirty="0"/>
              <a:t> (or even one-man bands) have come through </a:t>
            </a:r>
            <a:r>
              <a:rPr lang="en-GB" sz="2800" b="1" dirty="0">
                <a:solidFill>
                  <a:srgbClr val="7030A0"/>
                </a:solidFill>
              </a:rPr>
              <a:t>using marketing platforms such as the ITunes Store and the Android Market to promote and sell apps</a:t>
            </a:r>
            <a:r>
              <a:rPr lang="en-GB" sz="2800" b="1" dirty="0" smtClean="0">
                <a:solidFill>
                  <a:srgbClr val="7030A0"/>
                </a:solidFill>
              </a:rPr>
              <a:t>.</a:t>
            </a:r>
          </a:p>
          <a:p>
            <a:endParaRPr lang="en-GB" sz="2800" b="1" dirty="0">
              <a:solidFill>
                <a:srgbClr val="7030A0"/>
              </a:solidFill>
            </a:endParaRPr>
          </a:p>
          <a:p>
            <a:endParaRPr lang="en-GB" sz="2800" b="1" dirty="0" smtClean="0">
              <a:solidFill>
                <a:srgbClr val="7030A0"/>
              </a:solidFill>
            </a:endParaRPr>
          </a:p>
          <a:p>
            <a:endParaRPr lang="en-GB" sz="2800" b="1" dirty="0" smtClean="0">
              <a:solidFill>
                <a:srgbClr val="7030A0"/>
              </a:solidFill>
            </a:endParaRPr>
          </a:p>
          <a:p>
            <a:endParaRPr lang="en-GB" sz="2800" b="1" dirty="0">
              <a:solidFill>
                <a:srgbClr val="7030A0"/>
              </a:solidFill>
            </a:endParaRPr>
          </a:p>
          <a:p>
            <a:endParaRPr lang="en-GB" sz="2800" b="1" dirty="0" smtClean="0">
              <a:solidFill>
                <a:srgbClr val="7030A0"/>
              </a:solidFill>
            </a:endParaRPr>
          </a:p>
          <a:p>
            <a:endParaRPr lang="en-GB" sz="2800" b="1" dirty="0">
              <a:solidFill>
                <a:srgbClr val="7030A0"/>
              </a:solidFill>
            </a:endParaRPr>
          </a:p>
          <a:p>
            <a:endParaRPr lang="en-GB" sz="2800" b="1" dirty="0" smtClean="0">
              <a:solidFill>
                <a:srgbClr val="7030A0"/>
              </a:solidFill>
            </a:endParaRPr>
          </a:p>
          <a:p>
            <a:r>
              <a:rPr lang="en-GB" sz="2800" b="1" dirty="0" smtClean="0">
                <a:solidFill>
                  <a:srgbClr val="00B050"/>
                </a:solidFill>
              </a:rPr>
              <a:t>Q – Has anyone developed or has an idea for a new app? </a:t>
            </a:r>
            <a:endParaRPr lang="en-GB" sz="2800" b="1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163" y="376539"/>
            <a:ext cx="9705673" cy="646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5819" y="2988148"/>
            <a:ext cx="3355417" cy="24897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650" y="3237149"/>
            <a:ext cx="2619375" cy="13707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1" y="4876139"/>
            <a:ext cx="5597236" cy="8191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6280" y="3150991"/>
            <a:ext cx="295275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36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4067" y="1113419"/>
            <a:ext cx="1007364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We have seen then that there are a </a:t>
            </a:r>
            <a:r>
              <a:rPr lang="en-GB" sz="2800" b="1" dirty="0">
                <a:solidFill>
                  <a:srgbClr val="FF0000"/>
                </a:solidFill>
              </a:rPr>
              <a:t>number of ways of identifying</a:t>
            </a:r>
            <a:r>
              <a:rPr lang="en-GB" sz="2800" b="1" dirty="0">
                <a:solidFill>
                  <a:srgbClr val="00B050"/>
                </a:solidFill>
              </a:rPr>
              <a:t> </a:t>
            </a:r>
            <a:r>
              <a:rPr lang="en-GB" sz="2800" b="1" dirty="0">
                <a:solidFill>
                  <a:srgbClr val="FF0000"/>
                </a:solidFill>
              </a:rPr>
              <a:t>where the </a:t>
            </a:r>
            <a:r>
              <a:rPr lang="en-GB" sz="2800" b="1" dirty="0" smtClean="0">
                <a:solidFill>
                  <a:srgbClr val="FF0000"/>
                </a:solidFill>
              </a:rPr>
              <a:t>potential </a:t>
            </a:r>
            <a:r>
              <a:rPr lang="en-GB" sz="2800" b="1" dirty="0">
                <a:solidFill>
                  <a:srgbClr val="FF0000"/>
                </a:solidFill>
              </a:rPr>
              <a:t>lies when </a:t>
            </a:r>
            <a:r>
              <a:rPr lang="en-GB" sz="2800" b="1" dirty="0" smtClean="0">
                <a:solidFill>
                  <a:srgbClr val="FF0000"/>
                </a:solidFill>
              </a:rPr>
              <a:t>establishing a business. </a:t>
            </a:r>
            <a:r>
              <a:rPr lang="en-GB" sz="2800" dirty="0" smtClean="0"/>
              <a:t>But whatever the business and however the opportunity </a:t>
            </a:r>
            <a:r>
              <a:rPr lang="en-GB" sz="2800" dirty="0"/>
              <a:t>has arisen, the </a:t>
            </a:r>
            <a:r>
              <a:rPr lang="en-GB" sz="2800" b="1" dirty="0">
                <a:solidFill>
                  <a:srgbClr val="7030A0"/>
                </a:solidFill>
              </a:rPr>
              <a:t>next stage for the budding entrepreneur is to prepare a business plan</a:t>
            </a:r>
            <a:r>
              <a:rPr lang="en-GB" sz="2800" b="1" dirty="0" smtClean="0">
                <a:solidFill>
                  <a:srgbClr val="7030A0"/>
                </a:solidFill>
              </a:rPr>
              <a:t>.</a:t>
            </a:r>
          </a:p>
          <a:p>
            <a:endParaRPr lang="en-GB" sz="2800" b="1" dirty="0">
              <a:solidFill>
                <a:srgbClr val="7030A0"/>
              </a:solidFill>
            </a:endParaRPr>
          </a:p>
          <a:p>
            <a:endParaRPr lang="en-GB" sz="2800" b="1" dirty="0" smtClean="0">
              <a:solidFill>
                <a:srgbClr val="7030A0"/>
              </a:solidFill>
            </a:endParaRPr>
          </a:p>
          <a:p>
            <a:endParaRPr lang="en-GB" sz="2800" b="1" dirty="0" smtClean="0">
              <a:solidFill>
                <a:srgbClr val="7030A0"/>
              </a:solidFill>
            </a:endParaRPr>
          </a:p>
          <a:p>
            <a:endParaRPr lang="en-GB" sz="2800" b="1" dirty="0">
              <a:solidFill>
                <a:srgbClr val="7030A0"/>
              </a:solidFill>
            </a:endParaRPr>
          </a:p>
          <a:p>
            <a:endParaRPr lang="en-GB" sz="2800" b="1" dirty="0" smtClean="0">
              <a:solidFill>
                <a:srgbClr val="7030A0"/>
              </a:solidFill>
            </a:endParaRPr>
          </a:p>
          <a:p>
            <a:r>
              <a:rPr lang="en-GB" sz="2800" b="1" dirty="0" smtClean="0">
                <a:solidFill>
                  <a:srgbClr val="00B050"/>
                </a:solidFill>
              </a:rPr>
              <a:t>Q – Can you succeed in business without a business plan? </a:t>
            </a:r>
          </a:p>
          <a:p>
            <a:r>
              <a:rPr lang="en-GB" sz="2800" b="1" dirty="0" smtClean="0">
                <a:solidFill>
                  <a:srgbClr val="00B050"/>
                </a:solidFill>
              </a:rPr>
              <a:t>Q – Does it increase the chance of success? </a:t>
            </a:r>
            <a:endParaRPr lang="en-GB" sz="2800" b="1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723" y="467187"/>
            <a:ext cx="9705673" cy="646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709" y="3456892"/>
            <a:ext cx="3248891" cy="17740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0633" y="3089564"/>
            <a:ext cx="3267075" cy="20033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4149" y="3089564"/>
            <a:ext cx="2702934" cy="203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71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488" y="1104602"/>
            <a:ext cx="10515600" cy="50818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u="sng" dirty="0"/>
              <a:t>Task: </a:t>
            </a:r>
            <a:r>
              <a:rPr lang="en-GB" b="1" u="sng" dirty="0" smtClean="0"/>
              <a:t> </a:t>
            </a:r>
            <a:r>
              <a:rPr lang="en-GB" b="1" u="sng" dirty="0" smtClean="0">
                <a:solidFill>
                  <a:srgbClr val="FF0000"/>
                </a:solidFill>
              </a:rPr>
              <a:t>Using A3 </a:t>
            </a:r>
            <a:r>
              <a:rPr lang="en-GB" b="1" u="sng" dirty="0" smtClean="0">
                <a:solidFill>
                  <a:srgbClr val="FF0000"/>
                </a:solidFill>
              </a:rPr>
              <a:t>paper and </a:t>
            </a:r>
            <a:r>
              <a:rPr lang="en-GB" b="1" u="sng" dirty="0" smtClean="0">
                <a:solidFill>
                  <a:srgbClr val="FF0000"/>
                </a:solidFill>
              </a:rPr>
              <a:t>pens answer the following questions: </a:t>
            </a:r>
            <a:endParaRPr lang="en-GB" b="1" u="sng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What is a business plan ?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What are the </a:t>
            </a:r>
            <a:r>
              <a:rPr lang="en-GB" dirty="0" smtClean="0"/>
              <a:t>key sections </a:t>
            </a:r>
            <a:r>
              <a:rPr lang="en-GB" dirty="0"/>
              <a:t>of a business plan </a:t>
            </a:r>
            <a:r>
              <a:rPr lang="en-GB" dirty="0" smtClean="0"/>
              <a:t>?</a:t>
            </a:r>
          </a:p>
          <a:p>
            <a:pPr marL="0" indent="0">
              <a:buNone/>
            </a:pPr>
            <a:r>
              <a:rPr lang="en-GB" i="1" dirty="0" smtClean="0"/>
              <a:t>       (Explain each section)</a:t>
            </a:r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dirty="0" smtClean="0"/>
              <a:t>3. What are the advantages and disadvantages of business planning? </a:t>
            </a:r>
            <a:endParaRPr lang="en-GB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Time </a:t>
            </a:r>
            <a:r>
              <a:rPr lang="en-GB" b="1" dirty="0" smtClean="0"/>
              <a:t>: 10 </a:t>
            </a:r>
            <a:r>
              <a:rPr lang="en-GB" b="1" dirty="0"/>
              <a:t>mins </a:t>
            </a:r>
          </a:p>
        </p:txBody>
      </p:sp>
      <p:sp>
        <p:nvSpPr>
          <p:cNvPr id="2" name="Rectangle 1"/>
          <p:cNvSpPr/>
          <p:nvPr/>
        </p:nvSpPr>
        <p:spPr>
          <a:xfrm>
            <a:off x="4249185" y="181272"/>
            <a:ext cx="3036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Activity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0198" y="5395294"/>
            <a:ext cx="2867890" cy="1205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1164" y="1884218"/>
            <a:ext cx="3599151" cy="22686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8650" y="5238564"/>
            <a:ext cx="334327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9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9130" y="1152586"/>
            <a:ext cx="9701213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The business plan makes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clear the objectives of the business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and how the business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intends to achieve these objectives.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 business plan is often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likened to a map. </a:t>
            </a: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b="1" kern="0" dirty="0" smtClean="0">
              <a:solidFill>
                <a:srgbClr val="7030A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 smtClean="0">
                <a:solidFill>
                  <a:srgbClr val="7030A0"/>
                </a:solidFill>
              </a:rPr>
              <a:t>This </a:t>
            </a:r>
            <a:r>
              <a:rPr lang="en-GB" sz="2800" b="1" kern="0" dirty="0">
                <a:solidFill>
                  <a:srgbClr val="7030A0"/>
                </a:solidFill>
              </a:rPr>
              <a:t>road map analogy is important </a:t>
            </a:r>
            <a:r>
              <a:rPr lang="en-GB" sz="2800" kern="0" dirty="0"/>
              <a:t>– business plans are not to be written and forgotten</a:t>
            </a:r>
            <a:r>
              <a:rPr lang="en-GB" sz="2800" b="1" kern="0" dirty="0"/>
              <a:t>,</a:t>
            </a:r>
            <a:r>
              <a:rPr lang="en-GB" sz="2800" b="1" kern="0" dirty="0">
                <a:solidFill>
                  <a:srgbClr val="7030A0"/>
                </a:solidFill>
              </a:rPr>
              <a:t> they are ongoing. </a:t>
            </a:r>
            <a:endParaRPr lang="en-GB" sz="2800" b="1" kern="0" dirty="0" smtClean="0">
              <a:solidFill>
                <a:srgbClr val="7030A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b="1" kern="0" dirty="0">
              <a:solidFill>
                <a:srgbClr val="7030A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 smtClean="0">
                <a:solidFill>
                  <a:srgbClr val="00B050"/>
                </a:solidFill>
              </a:rPr>
              <a:t>Q – Why are business plans ongoing?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 smtClean="0">
                <a:solidFill>
                  <a:srgbClr val="00B050"/>
                </a:solidFill>
              </a:rPr>
              <a:t>Q - What if the are to rigid and do not adapt to change?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b="1" kern="0" dirty="0">
              <a:solidFill>
                <a:srgbClr val="7030A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b="1" kern="0" dirty="0" smtClean="0">
              <a:solidFill>
                <a:srgbClr val="7030A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b="1" kern="0" dirty="0">
              <a:solidFill>
                <a:srgbClr val="7030A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 smtClean="0">
                <a:solidFill>
                  <a:srgbClr val="00B050"/>
                </a:solidFill>
              </a:rPr>
              <a:t>Q – Do they guarantee success? </a:t>
            </a:r>
          </a:p>
        </p:txBody>
      </p:sp>
      <p:sp>
        <p:nvSpPr>
          <p:cNvPr id="5" name="Rectangle 4"/>
          <p:cNvSpPr/>
          <p:nvPr/>
        </p:nvSpPr>
        <p:spPr>
          <a:xfrm>
            <a:off x="2138083" y="229256"/>
            <a:ext cx="81033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</a:rPr>
              <a:t>Developing a business plan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9638" y="2480777"/>
            <a:ext cx="2762250" cy="22030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130" y="2648301"/>
            <a:ext cx="3074335" cy="1868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274" y="2648301"/>
            <a:ext cx="3236555" cy="181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3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06759" y="160912"/>
            <a:ext cx="81033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Developing a business plan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759" y="2279275"/>
            <a:ext cx="3052599" cy="19803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07197" y="256817"/>
            <a:ext cx="1026154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en-GB" sz="2800" kern="0" dirty="0"/>
          </a:p>
          <a:p>
            <a:pPr lvl="0">
              <a:defRPr/>
            </a:pPr>
            <a:endParaRPr lang="en-GB" sz="2800" kern="0" dirty="0"/>
          </a:p>
          <a:p>
            <a:pPr lvl="0">
              <a:defRPr/>
            </a:pPr>
            <a:r>
              <a:rPr lang="en-GB" sz="2800" b="1" kern="0" dirty="0">
                <a:solidFill>
                  <a:srgbClr val="FF0000"/>
                </a:solidFill>
              </a:rPr>
              <a:t>The objectives that are set </a:t>
            </a:r>
            <a:r>
              <a:rPr lang="en-GB" sz="2800" kern="0" dirty="0"/>
              <a:t>– whether </a:t>
            </a:r>
            <a:r>
              <a:rPr lang="en-GB" sz="2800" b="1" kern="0" dirty="0">
                <a:solidFill>
                  <a:srgbClr val="FF0000"/>
                </a:solidFill>
              </a:rPr>
              <a:t>financial, sales, marketing or production</a:t>
            </a:r>
            <a:r>
              <a:rPr lang="en-GB" sz="2800" kern="0" dirty="0"/>
              <a:t> – are there for </a:t>
            </a:r>
            <a:r>
              <a:rPr lang="en-GB" sz="2800" b="1" kern="0" dirty="0">
                <a:solidFill>
                  <a:srgbClr val="7030A0"/>
                </a:solidFill>
              </a:rPr>
              <a:t>future guidance and not to be ignored. </a:t>
            </a:r>
            <a:endParaRPr lang="en-GB" sz="2800" b="1" kern="0" dirty="0" smtClean="0">
              <a:solidFill>
                <a:srgbClr val="7030A0"/>
              </a:solidFill>
            </a:endParaRPr>
          </a:p>
          <a:p>
            <a:pPr lvl="0">
              <a:defRPr/>
            </a:pPr>
            <a:endParaRPr lang="en-GB" sz="2800" kern="0" dirty="0"/>
          </a:p>
          <a:p>
            <a:pPr lvl="0">
              <a:defRPr/>
            </a:pPr>
            <a:endParaRPr lang="en-GB" sz="2800" kern="0" dirty="0" smtClean="0"/>
          </a:p>
          <a:p>
            <a:pPr lvl="0">
              <a:defRPr/>
            </a:pPr>
            <a:endParaRPr lang="en-GB" sz="2800" kern="0" dirty="0" smtClean="0"/>
          </a:p>
          <a:p>
            <a:pPr lvl="0">
              <a:defRPr/>
            </a:pPr>
            <a:endParaRPr lang="en-GB" sz="2800" kern="0" dirty="0"/>
          </a:p>
          <a:p>
            <a:pPr lvl="0">
              <a:defRPr/>
            </a:pPr>
            <a:endParaRPr lang="en-GB" sz="2800" kern="0" dirty="0" smtClean="0"/>
          </a:p>
          <a:p>
            <a:pPr lvl="0">
              <a:defRPr/>
            </a:pPr>
            <a:endParaRPr lang="en-GB" sz="2800" kern="0" dirty="0"/>
          </a:p>
          <a:p>
            <a:pPr lvl="0">
              <a:defRPr/>
            </a:pPr>
            <a:r>
              <a:rPr lang="en-GB" sz="2800" b="1" kern="0" dirty="0">
                <a:solidFill>
                  <a:srgbClr val="FF0000"/>
                </a:solidFill>
              </a:rPr>
              <a:t>Start-up businesses </a:t>
            </a:r>
            <a:r>
              <a:rPr lang="en-GB" sz="2800" kern="0" dirty="0"/>
              <a:t>that develop and </a:t>
            </a:r>
            <a:r>
              <a:rPr lang="en-GB" sz="2800" b="1" kern="0" dirty="0">
                <a:solidFill>
                  <a:srgbClr val="FF0000"/>
                </a:solidFill>
              </a:rPr>
              <a:t>follow a business plan </a:t>
            </a:r>
            <a:r>
              <a:rPr lang="en-GB" sz="2800" kern="0" dirty="0"/>
              <a:t>are </a:t>
            </a:r>
            <a:r>
              <a:rPr lang="en-GB" sz="2800" b="1" kern="0" dirty="0">
                <a:solidFill>
                  <a:srgbClr val="7030A0"/>
                </a:solidFill>
              </a:rPr>
              <a:t>more likely to survive </a:t>
            </a:r>
            <a:r>
              <a:rPr lang="en-GB" sz="2800" kern="0" dirty="0"/>
              <a:t>than those who do not</a:t>
            </a:r>
            <a:r>
              <a:rPr lang="en-GB" sz="2800" kern="0" dirty="0" smtClean="0"/>
              <a:t>.</a:t>
            </a:r>
          </a:p>
          <a:p>
            <a:pPr lvl="0">
              <a:defRPr/>
            </a:pPr>
            <a:endParaRPr lang="en-GB" sz="2800" kern="0" dirty="0"/>
          </a:p>
          <a:p>
            <a:pPr lvl="0">
              <a:defRPr/>
            </a:pPr>
            <a:r>
              <a:rPr lang="en-GB" sz="2800" b="1" kern="0" dirty="0" smtClean="0">
                <a:solidFill>
                  <a:srgbClr val="00B050"/>
                </a:solidFill>
              </a:rPr>
              <a:t>Q – Do they guarantee success? </a:t>
            </a:r>
          </a:p>
          <a:p>
            <a:pPr lvl="0">
              <a:defRPr/>
            </a:pPr>
            <a:r>
              <a:rPr lang="en-GB" sz="2800" b="1" kern="0" dirty="0" smtClean="0">
                <a:solidFill>
                  <a:srgbClr val="00B050"/>
                </a:solidFill>
              </a:rPr>
              <a:t>Q – What is the point then? – Investment, tracking goals? </a:t>
            </a:r>
            <a:endParaRPr lang="en-GB" sz="2800" b="1" kern="0" dirty="0">
              <a:solidFill>
                <a:srgbClr val="00B05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778" y="2145340"/>
            <a:ext cx="5571507" cy="22482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3595" y="2185437"/>
            <a:ext cx="3943787" cy="216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4851" y="1111096"/>
            <a:ext cx="8789201" cy="56938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u="sng" dirty="0" smtClean="0"/>
              <a:t>How to write a business plan:</a:t>
            </a:r>
          </a:p>
          <a:p>
            <a:r>
              <a:rPr lang="en-GB" sz="2800" dirty="0" smtClean="0">
                <a:hlinkClick r:id="rId2"/>
              </a:rPr>
              <a:t>https</a:t>
            </a:r>
            <a:r>
              <a:rPr lang="en-GB" sz="2800" dirty="0">
                <a:hlinkClick r:id="rId2"/>
              </a:rPr>
              <a:t>://</a:t>
            </a:r>
            <a:r>
              <a:rPr lang="en-GB" sz="2800" dirty="0" smtClean="0">
                <a:hlinkClick r:id="rId2"/>
              </a:rPr>
              <a:t>www.youtube.com/watch?v=PDWvcsTloJo</a:t>
            </a:r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b="1" u="sng" dirty="0" smtClean="0"/>
          </a:p>
          <a:p>
            <a:r>
              <a:rPr lang="en-GB" sz="2800" b="1" u="sng" dirty="0"/>
              <a:t>How To Write a Business Plan To Start Your Own </a:t>
            </a:r>
            <a:r>
              <a:rPr lang="en-GB" sz="2800" b="1" u="sng" dirty="0" smtClean="0"/>
              <a:t>Business:</a:t>
            </a:r>
            <a:endParaRPr lang="en-GB" sz="2800" b="1" u="sng" dirty="0"/>
          </a:p>
          <a:p>
            <a:r>
              <a:rPr lang="en-GB" sz="2800" dirty="0">
                <a:hlinkClick r:id="rId3"/>
              </a:rPr>
              <a:t>https://</a:t>
            </a:r>
            <a:r>
              <a:rPr lang="en-GB" sz="2800" dirty="0" smtClean="0">
                <a:hlinkClick r:id="rId3"/>
              </a:rPr>
              <a:t>www.youtube.com/watch?v=Fqch5OrUPvA</a:t>
            </a:r>
            <a:endParaRPr lang="en-GB" sz="2800" dirty="0" smtClean="0"/>
          </a:p>
          <a:p>
            <a:endParaRPr lang="en-GB" sz="2800" dirty="0"/>
          </a:p>
          <a:p>
            <a:r>
              <a:rPr lang="en-GB" sz="2800" b="1" dirty="0" smtClean="0">
                <a:solidFill>
                  <a:srgbClr val="00B050"/>
                </a:solidFill>
              </a:rPr>
              <a:t>Q – Has anyone ever written a business plan (parents)? </a:t>
            </a:r>
            <a:endParaRPr lang="en-GB" sz="2800" b="1" dirty="0" smtClean="0">
              <a:solidFill>
                <a:srgbClr val="00B050"/>
              </a:solidFill>
            </a:endParaRPr>
          </a:p>
          <a:p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1970847" y="187766"/>
            <a:ext cx="80118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Activity 5 - YouTube video’s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9065" y="2231115"/>
            <a:ext cx="3943664" cy="20254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0138" y="2231115"/>
            <a:ext cx="3603914" cy="201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1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49153" y="0"/>
            <a:ext cx="78967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</a:rPr>
              <a:t>Business </a:t>
            </a:r>
            <a:r>
              <a:rPr kumimoji="0" lang="en-US" sz="5400" b="1" i="0" u="none" strike="noStrike" kern="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</a:rPr>
              <a:t>plan key </a:t>
            </a: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</a:rPr>
              <a:t>sections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161" y="923330"/>
            <a:ext cx="4120039" cy="7355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Executive 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summary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Marketing plan 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Operations 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plan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Human resources 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plan 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Financial 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plan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853" y="1027506"/>
            <a:ext cx="3413260" cy="14663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362" y="2597994"/>
            <a:ext cx="3178243" cy="19534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4390" y="4793771"/>
            <a:ext cx="3004296" cy="18564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7875" y="3803486"/>
            <a:ext cx="3243475" cy="25069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4739" y="1027506"/>
            <a:ext cx="3316612" cy="26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5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58974" y="309860"/>
            <a:ext cx="9302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</a:rPr>
              <a:t>Activity</a:t>
            </a:r>
            <a:r>
              <a:rPr kumimoji="0" lang="en-US" sz="5400" b="1" i="0" u="none" strike="noStrike" kern="0" cap="none" spc="0" normalizeH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</a:rPr>
              <a:t> 1 - </a:t>
            </a:r>
            <a:r>
              <a:rPr kumimoji="0" lang="en-US" sz="5400" b="1" i="0" u="none" strike="noStrike" kern="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</a:rPr>
              <a:t>Buzzer </a:t>
            </a:r>
            <a:r>
              <a:rPr kumimoji="0" lang="en-US" sz="5400" b="1" i="0" u="none" strike="noStrike" kern="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</a:rPr>
              <a:t>quiz </a:t>
            </a:r>
            <a:r>
              <a:rPr kumimoji="0" lang="en-US" sz="5400" b="1" i="0" u="none" strike="noStrike" kern="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</a:rPr>
              <a:t>(Recap) </a:t>
            </a:r>
            <a:endParaRPr kumimoji="0" lang="en-US" sz="5400" b="1" i="0" u="none" strike="noStrike" kern="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8974" y="1385046"/>
            <a:ext cx="10911962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What is an enterprise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? </a:t>
            </a:r>
            <a:r>
              <a:rPr kumimoji="0" lang="en-GB" sz="2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(1)</a:t>
            </a:r>
            <a:endParaRPr kumimoji="0" lang="en-GB" sz="28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What is an SME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? </a:t>
            </a:r>
            <a:r>
              <a:rPr kumimoji="0" lang="en-GB" sz="2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(1)</a:t>
            </a:r>
            <a:endParaRPr kumimoji="0" lang="en-GB" sz="28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2800" kern="0" dirty="0" smtClean="0">
                <a:solidFill>
                  <a:sysClr val="windowText" lastClr="000000"/>
                </a:solidFill>
              </a:rPr>
              <a:t>Why 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are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SMES important to the U.K economy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?</a:t>
            </a:r>
            <a:r>
              <a:rPr kumimoji="0" lang="en-GB" sz="2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(2)</a:t>
            </a:r>
            <a:endParaRPr kumimoji="0" lang="en-GB" sz="28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What is 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the difference between</a:t>
            </a:r>
            <a:r>
              <a:rPr kumimoji="0" lang="en-GB" sz="2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need and 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want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? </a:t>
            </a:r>
            <a:r>
              <a:rPr kumimoji="0" lang="en-GB" sz="2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(2)</a:t>
            </a:r>
            <a:endParaRPr kumimoji="0" lang="en-GB" sz="28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2800" kern="0" dirty="0" smtClean="0">
                <a:solidFill>
                  <a:sysClr val="windowText" lastClr="000000"/>
                </a:solidFill>
              </a:rPr>
              <a:t>Provide an example of an entrepreneur and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800" kern="0" dirty="0" smtClean="0">
                <a:solidFill>
                  <a:sysClr val="windowText" lastClr="000000"/>
                </a:solidFill>
              </a:rPr>
              <a:t>explain how they started their business? </a:t>
            </a:r>
            <a:r>
              <a:rPr lang="en-GB" sz="2800" i="1" kern="0" dirty="0" smtClean="0">
                <a:solidFill>
                  <a:sysClr val="windowText" lastClr="000000"/>
                </a:solidFill>
              </a:rPr>
              <a:t>(2)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8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6. What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are the 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key characteristics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of an 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entrepreneur</a:t>
            </a:r>
            <a:r>
              <a:rPr kumimoji="0" lang="en-GB" sz="2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– Explain each? (2)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0023" y="4329953"/>
            <a:ext cx="2300913" cy="15827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733" y="1385046"/>
            <a:ext cx="2812736" cy="12118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0229" y="1630649"/>
            <a:ext cx="2397014" cy="166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84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4905" y="581447"/>
            <a:ext cx="1030128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When preparing a business plan the entrepreneur should first of all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clearly describe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the business idea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. 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This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overview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of the business will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briefly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describe the business opportunity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that is to be exploited.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kern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It should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summarise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the strategies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that will be employed and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how finance will be obtained. </a:t>
            </a: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b="1" kern="0" dirty="0">
              <a:solidFill>
                <a:srgbClr val="00B05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Q – How important</a:t>
            </a: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 is this section?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baseline="0" dirty="0" smtClean="0">
                <a:solidFill>
                  <a:srgbClr val="00B050"/>
                </a:solidFill>
              </a:rPr>
              <a:t>Q</a:t>
            </a:r>
            <a:r>
              <a:rPr lang="en-GB" sz="2800" b="1" kern="0" dirty="0" smtClean="0">
                <a:solidFill>
                  <a:srgbClr val="00B050"/>
                </a:solidFill>
              </a:rPr>
              <a:t> – When should it be written? 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5796" y="83135"/>
            <a:ext cx="59195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</a:rPr>
              <a:t>Executive summary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498" y="2451692"/>
            <a:ext cx="3412734" cy="17985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83" y="2382812"/>
            <a:ext cx="3686414" cy="18674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0404" y="243832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2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3007" y="1161752"/>
            <a:ext cx="9900817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This overview is very important in </a:t>
            </a:r>
            <a:r>
              <a:rPr lang="en-GB" sz="2800" b="1" dirty="0">
                <a:solidFill>
                  <a:srgbClr val="FF0000"/>
                </a:solidFill>
              </a:rPr>
              <a:t>setting out the </a:t>
            </a:r>
            <a:r>
              <a:rPr lang="en-GB" sz="2800" b="1" dirty="0">
                <a:solidFill>
                  <a:srgbClr val="7030A0"/>
                </a:solidFill>
              </a:rPr>
              <a:t>overall aims and objectives</a:t>
            </a:r>
            <a:r>
              <a:rPr lang="en-GB" sz="2800" dirty="0">
                <a:solidFill>
                  <a:srgbClr val="7030A0"/>
                </a:solidFill>
              </a:rPr>
              <a:t> </a:t>
            </a:r>
            <a:r>
              <a:rPr lang="en-GB" sz="2800" dirty="0"/>
              <a:t>of the business. </a:t>
            </a:r>
            <a:r>
              <a:rPr lang="en-GB" sz="2800" dirty="0" smtClean="0"/>
              <a:t>There </a:t>
            </a:r>
            <a:r>
              <a:rPr lang="en-GB" sz="2800" dirty="0"/>
              <a:t>is </a:t>
            </a:r>
            <a:r>
              <a:rPr lang="en-GB" sz="2800" b="1" dirty="0">
                <a:solidFill>
                  <a:srgbClr val="FF0000"/>
                </a:solidFill>
              </a:rPr>
              <a:t>no set pattern </a:t>
            </a:r>
            <a:r>
              <a:rPr lang="en-GB" sz="2800" dirty="0"/>
              <a:t>for a business plan but there are </a:t>
            </a:r>
            <a:r>
              <a:rPr lang="en-GB" sz="3200" b="1" dirty="0">
                <a:solidFill>
                  <a:srgbClr val="7030A0"/>
                </a:solidFill>
              </a:rPr>
              <a:t>key elements that need to be included.</a:t>
            </a:r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  <a:p>
            <a:r>
              <a:rPr lang="en-GB" sz="2800" dirty="0"/>
              <a:t>The plan needs to be </a:t>
            </a:r>
            <a:r>
              <a:rPr lang="en-GB" sz="3200" b="1" dirty="0">
                <a:solidFill>
                  <a:srgbClr val="7030A0"/>
                </a:solidFill>
              </a:rPr>
              <a:t>flexible </a:t>
            </a:r>
            <a:r>
              <a:rPr lang="en-GB" sz="3200" b="1" dirty="0" smtClean="0">
                <a:solidFill>
                  <a:srgbClr val="7030A0"/>
                </a:solidFill>
              </a:rPr>
              <a:t>and </a:t>
            </a:r>
            <a:r>
              <a:rPr lang="en-GB" sz="3200" b="1" dirty="0">
                <a:solidFill>
                  <a:srgbClr val="7030A0"/>
                </a:solidFill>
              </a:rPr>
              <a:t>able to adapt to changing market circumstances</a:t>
            </a:r>
            <a:r>
              <a:rPr lang="en-GB" sz="3200" b="1" dirty="0" smtClean="0">
                <a:solidFill>
                  <a:srgbClr val="7030A0"/>
                </a:solidFill>
              </a:rPr>
              <a:t>.</a:t>
            </a:r>
          </a:p>
          <a:p>
            <a:endParaRPr lang="en-GB" sz="3200" b="1" dirty="0">
              <a:solidFill>
                <a:srgbClr val="7030A0"/>
              </a:solidFill>
            </a:endParaRPr>
          </a:p>
          <a:p>
            <a:r>
              <a:rPr lang="en-GB" sz="3200" b="1" dirty="0" smtClean="0">
                <a:solidFill>
                  <a:srgbClr val="00B050"/>
                </a:solidFill>
              </a:rPr>
              <a:t>Q – What external factors can businesses reac</a:t>
            </a:r>
            <a:r>
              <a:rPr lang="en-GB" sz="3200" b="1" dirty="0" smtClean="0">
                <a:solidFill>
                  <a:srgbClr val="00B050"/>
                </a:solidFill>
              </a:rPr>
              <a:t>t to? </a:t>
            </a:r>
            <a:endParaRPr lang="en-GB" sz="2800" b="1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07662" y="238422"/>
            <a:ext cx="59195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Executive summary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AutoShape 2" descr="Image result for pest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007" y="2693795"/>
            <a:ext cx="3905250" cy="16289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280" y="2646893"/>
            <a:ext cx="2970256" cy="19517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8969" y="2646893"/>
            <a:ext cx="2463079" cy="172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7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4843" y="1016286"/>
            <a:ext cx="1012661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This is an important part of any business plan and it should be based on both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field and desk research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The market research carried out needs to establish if possible the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size of the market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the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needs of the customers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and the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level of competition. </a:t>
            </a: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b="1" kern="0" dirty="0">
              <a:solidFill>
                <a:srgbClr val="FF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Q – 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Can</a:t>
            </a: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 you provide e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xamples</a:t>
            </a: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 </a:t>
            </a: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of field and desk research? </a:t>
            </a:r>
            <a:endParaRPr kumimoji="0" lang="en-GB" sz="2800" b="1" i="0" u="none" strike="noStrike" kern="0" cap="none" spc="0" normalizeH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baseline="0" dirty="0" smtClean="0">
                <a:solidFill>
                  <a:srgbClr val="00B050"/>
                </a:solidFill>
              </a:rPr>
              <a:t>Q – Which would you undertake first?</a:t>
            </a:r>
            <a:r>
              <a:rPr lang="en-GB" sz="2800" b="1" kern="0" dirty="0" smtClean="0">
                <a:solidFill>
                  <a:srgbClr val="00B050"/>
                </a:solidFill>
              </a:rPr>
              <a:t> Which is more important? 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78671" y="92956"/>
            <a:ext cx="5891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</a:rPr>
              <a:t>The marketing plan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580" y="2037969"/>
            <a:ext cx="3161293" cy="1869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1327" y="1719762"/>
            <a:ext cx="3951810" cy="20836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511" y="2086650"/>
            <a:ext cx="25812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4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29158" y="923330"/>
            <a:ext cx="10588769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Once market research findings have been examined then the </a:t>
            </a:r>
            <a:r>
              <a:rPr lang="en-GB" sz="2800" b="1" dirty="0">
                <a:solidFill>
                  <a:srgbClr val="FF0000"/>
                </a:solidFill>
              </a:rPr>
              <a:t>marketing plan </a:t>
            </a:r>
            <a:r>
              <a:rPr lang="en-GB" sz="2800" b="1" dirty="0">
                <a:solidFill>
                  <a:srgbClr val="7030A0"/>
                </a:solidFill>
              </a:rPr>
              <a:t>(strategy) </a:t>
            </a:r>
            <a:r>
              <a:rPr lang="en-GB" sz="2800" dirty="0"/>
              <a:t>can be prepared. 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If </a:t>
            </a:r>
            <a:r>
              <a:rPr lang="en-GB" sz="2800" b="1" dirty="0">
                <a:solidFill>
                  <a:srgbClr val="7030A0"/>
                </a:solidFill>
              </a:rPr>
              <a:t>market research has identified weaknesses</a:t>
            </a:r>
            <a:r>
              <a:rPr lang="en-GB" sz="2800" dirty="0"/>
              <a:t> with the initial idea, this may be the </a:t>
            </a:r>
            <a:r>
              <a:rPr lang="en-GB" sz="2800" b="1" dirty="0">
                <a:solidFill>
                  <a:srgbClr val="FF0000"/>
                </a:solidFill>
              </a:rPr>
              <a:t>time to adapt the product </a:t>
            </a:r>
            <a:r>
              <a:rPr lang="en-GB" sz="2800" dirty="0"/>
              <a:t>to more closely meet the needs of the customer or </a:t>
            </a:r>
            <a:r>
              <a:rPr lang="en-GB" sz="2800" b="1" dirty="0">
                <a:solidFill>
                  <a:srgbClr val="FF0000"/>
                </a:solidFill>
              </a:rPr>
              <a:t>clearly differentiate it from the competition</a:t>
            </a:r>
            <a:r>
              <a:rPr lang="en-GB" b="1" dirty="0">
                <a:solidFill>
                  <a:srgbClr val="FF0000"/>
                </a:solidFill>
              </a:rPr>
              <a:t>. 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sz="2800" b="1" dirty="0" smtClean="0">
                <a:solidFill>
                  <a:srgbClr val="00B050"/>
                </a:solidFill>
              </a:rPr>
              <a:t>Q – What are the 4/7Ps of marketing</a:t>
            </a:r>
            <a:r>
              <a:rPr lang="en-GB" sz="2800" b="1" dirty="0" smtClean="0">
                <a:solidFill>
                  <a:srgbClr val="00B050"/>
                </a:solidFill>
              </a:rPr>
              <a:t>?</a:t>
            </a:r>
          </a:p>
          <a:p>
            <a:r>
              <a:rPr lang="en-GB" sz="2800" b="1" dirty="0" smtClean="0">
                <a:solidFill>
                  <a:srgbClr val="00B050"/>
                </a:solidFill>
              </a:rPr>
              <a:t>Q – Therefore you product/ service must have a U..…?</a:t>
            </a:r>
            <a:r>
              <a:rPr lang="en-GB" sz="2800" b="1" dirty="0" smtClean="0">
                <a:solidFill>
                  <a:srgbClr val="00B050"/>
                </a:solidFill>
              </a:rPr>
              <a:t> </a:t>
            </a:r>
            <a:endParaRPr lang="en-GB" sz="2800" b="1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34518" y="0"/>
            <a:ext cx="5891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 marketing plan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018" y="1953491"/>
            <a:ext cx="3429000" cy="18634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362" y="1953491"/>
            <a:ext cx="3127797" cy="17526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0625" y="1660667"/>
            <a:ext cx="3668836" cy="233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96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5202" y="1055459"/>
            <a:ext cx="1045585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This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will include details of where the business will be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located, production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methods and any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equipment needed.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b="1" kern="0" dirty="0">
              <a:solidFill>
                <a:srgbClr val="FF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In addition, information on the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costs of production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and where the business will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buy supplies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may also be included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Q 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– What</a:t>
            </a:r>
            <a:r>
              <a:rPr lang="en-GB" sz="2800" b="1" kern="0" dirty="0" smtClean="0">
                <a:solidFill>
                  <a:srgbClr val="00B050"/>
                </a:solidFill>
              </a:rPr>
              <a:t>t is the benefit of working from home? </a:t>
            </a: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baseline="0" dirty="0" smtClean="0">
                <a:solidFill>
                  <a:srgbClr val="00B050"/>
                </a:solidFill>
              </a:rPr>
              <a:t>Q </a:t>
            </a:r>
            <a:r>
              <a:rPr lang="en-GB" sz="2800" b="1" kern="0" baseline="0" dirty="0" smtClean="0">
                <a:solidFill>
                  <a:srgbClr val="00B050"/>
                </a:solidFill>
              </a:rPr>
              <a:t>- Why</a:t>
            </a:r>
            <a:r>
              <a:rPr lang="en-GB" sz="2800" b="1" kern="0" dirty="0" smtClean="0">
                <a:solidFill>
                  <a:srgbClr val="00B050"/>
                </a:solidFill>
              </a:rPr>
              <a:t> would you have alternative suppliers? </a:t>
            </a:r>
            <a:endParaRPr lang="en-GB" sz="2800" b="1" kern="0" dirty="0" smtClean="0">
              <a:solidFill>
                <a:srgbClr val="00B05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Q –</a:t>
            </a: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 Does all of your equipment need to be brand new? 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37622" y="132129"/>
            <a:ext cx="60621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</a:rPr>
              <a:t>The operations plan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982" y="1978789"/>
            <a:ext cx="2979034" cy="18765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748" y="2131190"/>
            <a:ext cx="3105150" cy="1867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8779" y="1717963"/>
            <a:ext cx="2962275" cy="209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0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8746" y="998441"/>
            <a:ext cx="900112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The number of employees and the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skills, experience and qualifications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they require will be outlined.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kern="0" noProof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b="1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Any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management team </a:t>
            </a:r>
            <a:r>
              <a:rPr kumimoji="0" lang="en-GB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will also be identified</a:t>
            </a:r>
            <a:r>
              <a:rPr kumimoji="0" lang="en-GB" sz="28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b="1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Q – What documents</a:t>
            </a: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 would be included? </a:t>
            </a:r>
            <a:endParaRPr kumimoji="0" lang="en-GB" sz="2800" b="1" i="0" u="none" strike="noStrike" kern="0" cap="none" spc="0" normalizeH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baseline="0" dirty="0" smtClean="0">
                <a:solidFill>
                  <a:srgbClr val="00B050"/>
                </a:solidFill>
              </a:rPr>
              <a:t>Q – Would a sole trader require</a:t>
            </a:r>
            <a:r>
              <a:rPr lang="en-GB" sz="2800" b="1" kern="0" dirty="0" smtClean="0">
                <a:solidFill>
                  <a:srgbClr val="00B050"/>
                </a:solidFill>
              </a:rPr>
              <a:t> a management team? </a:t>
            </a:r>
          </a:p>
        </p:txBody>
      </p:sp>
      <p:sp>
        <p:nvSpPr>
          <p:cNvPr id="6" name="Rectangle 5"/>
          <p:cNvSpPr/>
          <p:nvPr/>
        </p:nvSpPr>
        <p:spPr>
          <a:xfrm>
            <a:off x="1975310" y="75111"/>
            <a:ext cx="79079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</a:rPr>
              <a:t>The human resources plan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502" y="2088355"/>
            <a:ext cx="4182755" cy="23173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5022" y="2046545"/>
            <a:ext cx="2709698" cy="24839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1501" y="2171319"/>
            <a:ext cx="3028950" cy="223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4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7441" y="546959"/>
            <a:ext cx="964406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A variety of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forecasting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will be necessary: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kern="0" noProof="0" dirty="0">
                <a:solidFill>
                  <a:sysClr val="windowText" lastClr="000000"/>
                </a:solidFill>
              </a:rPr>
              <a:t>A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sales forecast indicating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potential 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revenues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lang="en-GB" sz="2800" kern="0" dirty="0">
              <a:solidFill>
                <a:sysClr val="windowText" lastClr="000000"/>
              </a:solidFill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kern="0" dirty="0">
                <a:solidFill>
                  <a:sysClr val="windowText" lastClr="000000"/>
                </a:solidFill>
              </a:rPr>
              <a:t>A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cash flow forecast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for the first 12 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months </a:t>
            </a:r>
            <a:endParaRPr lang="en-GB" sz="2800" kern="0" dirty="0">
              <a:solidFill>
                <a:sysClr val="windowText" lastClr="000000"/>
              </a:solidFill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kern="0" dirty="0">
                <a:solidFill>
                  <a:sysClr val="windowText" lastClr="000000"/>
                </a:solidFill>
              </a:rPr>
              <a:t>A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profit and loss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and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balance forecast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for the end of the first 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year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kern="0" dirty="0">
                <a:solidFill>
                  <a:sysClr val="windowText" lastClr="000000"/>
                </a:solidFill>
              </a:rPr>
              <a:t>A</a:t>
            </a:r>
            <a:r>
              <a:rPr lang="en-GB" sz="2800" kern="0" dirty="0">
                <a:solidFill>
                  <a:srgbClr val="FF0000"/>
                </a:solidFill>
              </a:rPr>
              <a:t>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break even analysis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Q – What</a:t>
            </a: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 is </a:t>
            </a: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turnover/ Revenue? What </a:t>
            </a: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is break even</a:t>
            </a: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baseline="0" dirty="0" smtClean="0">
                <a:solidFill>
                  <a:srgbClr val="00B050"/>
                </a:solidFill>
              </a:rPr>
              <a:t>Q – The </a:t>
            </a:r>
            <a:r>
              <a:rPr lang="en-GB" sz="2800" b="1" kern="0" dirty="0" smtClean="0">
                <a:solidFill>
                  <a:srgbClr val="00B050"/>
                </a:solidFill>
              </a:rPr>
              <a:t>financial plan is based on………? 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19436" y="85294"/>
            <a:ext cx="5420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</a:rPr>
              <a:t>The financial plan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5942" y="1008624"/>
            <a:ext cx="1835944" cy="20129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7662" y="1042358"/>
            <a:ext cx="1719023" cy="22548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4233" y="4348478"/>
            <a:ext cx="2354541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8823" y="4348478"/>
            <a:ext cx="2960688" cy="125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6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9771" y="1060609"/>
            <a:ext cx="898683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/>
          </a:p>
          <a:p>
            <a:r>
              <a:rPr lang="en-GB" sz="2800" dirty="0"/>
              <a:t>In addition, information should be provided on where the </a:t>
            </a:r>
            <a:r>
              <a:rPr lang="en-GB" sz="2800" b="1" dirty="0">
                <a:solidFill>
                  <a:srgbClr val="FF0000"/>
                </a:solidFill>
              </a:rPr>
              <a:t>finance for starting </a:t>
            </a:r>
            <a:r>
              <a:rPr lang="en-GB" sz="2800" dirty="0"/>
              <a:t>and running the business will come from.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 This will indicate the available </a:t>
            </a:r>
            <a:r>
              <a:rPr lang="en-GB" sz="2800" b="1" dirty="0">
                <a:solidFill>
                  <a:srgbClr val="FF0000"/>
                </a:solidFill>
              </a:rPr>
              <a:t>start-up capital </a:t>
            </a:r>
            <a:r>
              <a:rPr lang="en-GB" sz="2800" dirty="0"/>
              <a:t>as well as any potential borrowing</a:t>
            </a:r>
            <a:r>
              <a:rPr lang="en-GB" sz="2800" dirty="0" smtClean="0"/>
              <a:t>.</a:t>
            </a:r>
          </a:p>
          <a:p>
            <a:endParaRPr lang="en-GB" sz="2800" dirty="0"/>
          </a:p>
          <a:p>
            <a:r>
              <a:rPr lang="en-GB" sz="2800" dirty="0" smtClean="0">
                <a:solidFill>
                  <a:srgbClr val="00B050"/>
                </a:solidFill>
              </a:rPr>
              <a:t>Q – What sources of finance are available? </a:t>
            </a:r>
            <a:endParaRPr lang="en-GB" sz="2800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33151" y="137279"/>
            <a:ext cx="5420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 financial plan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974" y="3057524"/>
            <a:ext cx="2619375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850" y="2882474"/>
            <a:ext cx="28194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46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9849" y="766068"/>
            <a:ext cx="10506851" cy="56938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u="sng" dirty="0" smtClean="0"/>
              <a:t>Tasks: </a:t>
            </a:r>
            <a:endParaRPr lang="en-GB" sz="2800" b="1" u="sng" dirty="0"/>
          </a:p>
          <a:p>
            <a:endParaRPr lang="en-GB" sz="2800" dirty="0" smtClean="0"/>
          </a:p>
          <a:p>
            <a:r>
              <a:rPr lang="en-GB" sz="2800" b="1" dirty="0" smtClean="0">
                <a:solidFill>
                  <a:srgbClr val="FF0000"/>
                </a:solidFill>
              </a:rPr>
              <a:t>Read -  Importance </a:t>
            </a:r>
            <a:r>
              <a:rPr lang="en-GB" sz="2800" b="1" dirty="0" smtClean="0">
                <a:solidFill>
                  <a:srgbClr val="FF0000"/>
                </a:solidFill>
              </a:rPr>
              <a:t>of business planning </a:t>
            </a:r>
            <a:r>
              <a:rPr lang="en-GB" sz="2800" b="1" dirty="0" smtClean="0">
                <a:solidFill>
                  <a:srgbClr val="FF0000"/>
                </a:solidFill>
              </a:rPr>
              <a:t>article.</a:t>
            </a:r>
            <a:endParaRPr lang="en-GB" sz="2800" b="1" dirty="0">
              <a:solidFill>
                <a:srgbClr val="FF0000"/>
              </a:solidFill>
            </a:endParaRPr>
          </a:p>
          <a:p>
            <a:endParaRPr lang="en-GB" sz="2800" dirty="0" smtClean="0"/>
          </a:p>
          <a:p>
            <a:endParaRPr lang="en-GB" sz="2800" b="1" dirty="0">
              <a:solidFill>
                <a:srgbClr val="FF0000"/>
              </a:solidFill>
            </a:endParaRPr>
          </a:p>
          <a:p>
            <a:r>
              <a:rPr lang="en-GB" sz="2800" b="1" dirty="0">
                <a:solidFill>
                  <a:srgbClr val="FF0000"/>
                </a:solidFill>
              </a:rPr>
              <a:t>A</a:t>
            </a:r>
            <a:r>
              <a:rPr lang="en-GB" sz="2800" b="1" dirty="0" smtClean="0">
                <a:solidFill>
                  <a:srgbClr val="FF0000"/>
                </a:solidFill>
              </a:rPr>
              <a:t>ccess </a:t>
            </a:r>
            <a:r>
              <a:rPr lang="en-GB" sz="2800" b="1" dirty="0">
                <a:solidFill>
                  <a:srgbClr val="FF0000"/>
                </a:solidFill>
              </a:rPr>
              <a:t>help available for business </a:t>
            </a:r>
            <a:r>
              <a:rPr lang="en-GB" sz="2800" b="1" dirty="0" smtClean="0">
                <a:solidFill>
                  <a:srgbClr val="FF0000"/>
                </a:solidFill>
              </a:rPr>
              <a:t>planning: </a:t>
            </a:r>
            <a:endParaRPr lang="en-GB" sz="2800" b="1" dirty="0">
              <a:solidFill>
                <a:srgbClr val="FF0000"/>
              </a:solidFill>
            </a:endParaRPr>
          </a:p>
          <a:p>
            <a:endParaRPr lang="en-GB" sz="2800" dirty="0" smtClean="0">
              <a:hlinkClick r:id="rId2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>
                <a:hlinkClick r:id="rId2"/>
              </a:rPr>
              <a:t>https</a:t>
            </a:r>
            <a:r>
              <a:rPr lang="en-GB" sz="2800" dirty="0">
                <a:hlinkClick r:id="rId2"/>
              </a:rPr>
              <a:t>://www.gov.uk/write-business-plan</a:t>
            </a:r>
            <a:endParaRPr lang="en-GB" sz="2800" dirty="0"/>
          </a:p>
          <a:p>
            <a:pPr marL="514350" indent="-514350">
              <a:buFont typeface="+mj-lt"/>
              <a:buAutoNum type="arabicPeriod"/>
            </a:pPr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hlinkClick r:id="rId3"/>
              </a:rPr>
              <a:t>http://</a:t>
            </a:r>
            <a:r>
              <a:rPr lang="en-GB" sz="2800" dirty="0" smtClean="0">
                <a:hlinkClick r:id="rId3"/>
              </a:rPr>
              <a:t>business.wales.gov.uk/starting-business/starting-business-0/</a:t>
            </a:r>
          </a:p>
          <a:p>
            <a:r>
              <a:rPr lang="en-GB" sz="2800" dirty="0" smtClean="0">
                <a:hlinkClick r:id="rId3"/>
              </a:rPr>
              <a:t>preparing-business-plan</a:t>
            </a:r>
            <a:endParaRPr lang="en-GB" sz="2800" dirty="0" smtClean="0"/>
          </a:p>
          <a:p>
            <a:endParaRPr lang="en-GB" sz="2800" b="1" dirty="0"/>
          </a:p>
          <a:p>
            <a:r>
              <a:rPr lang="en-GB" sz="2800" b="1" dirty="0"/>
              <a:t>Time: 10 mins </a:t>
            </a:r>
          </a:p>
        </p:txBody>
      </p:sp>
      <p:sp>
        <p:nvSpPr>
          <p:cNvPr id="5" name="Rectangle 4"/>
          <p:cNvSpPr/>
          <p:nvPr/>
        </p:nvSpPr>
        <p:spPr>
          <a:xfrm>
            <a:off x="4043563" y="108064"/>
            <a:ext cx="3036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Activity 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2409" y="332509"/>
            <a:ext cx="3034291" cy="1739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3479" y="2407740"/>
            <a:ext cx="2992149" cy="185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25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80816" y="154863"/>
            <a:ext cx="3036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Activity 7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3782" y="942109"/>
            <a:ext cx="7312258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u="sng" dirty="0" smtClean="0"/>
              <a:t>Task:</a:t>
            </a:r>
          </a:p>
          <a:p>
            <a:endParaRPr lang="en-GB" sz="2800" b="1" u="sng" dirty="0"/>
          </a:p>
          <a:p>
            <a:r>
              <a:rPr lang="en-GB" sz="2800" b="1" dirty="0" smtClean="0"/>
              <a:t>You are required to read the two articles below:</a:t>
            </a:r>
          </a:p>
          <a:p>
            <a:endParaRPr lang="en-GB" sz="2800" dirty="0"/>
          </a:p>
          <a:p>
            <a:pPr marL="342900" indent="-342900">
              <a:buAutoNum type="arabicPeriod"/>
            </a:pPr>
            <a:r>
              <a:rPr lang="en-GB" sz="2800" dirty="0" smtClean="0"/>
              <a:t>‘15 reasons why you need a business plan’. </a:t>
            </a:r>
          </a:p>
          <a:p>
            <a:pPr marL="342900" indent="-342900">
              <a:buAutoNum type="arabicPeriod"/>
            </a:pPr>
            <a:endParaRPr lang="en-GB" sz="2800" dirty="0"/>
          </a:p>
          <a:p>
            <a:pPr marL="342900" indent="-342900">
              <a:buAutoNum type="arabicPeriod"/>
            </a:pPr>
            <a:r>
              <a:rPr lang="en-GB" sz="2800" dirty="0" smtClean="0"/>
              <a:t>‘14 pros and cons of a business plan’. </a:t>
            </a:r>
          </a:p>
          <a:p>
            <a:pPr marL="342900" indent="-342900">
              <a:buAutoNum type="arabicPeriod"/>
            </a:pPr>
            <a:endParaRPr lang="en-GB" sz="2800" dirty="0"/>
          </a:p>
          <a:p>
            <a:r>
              <a:rPr lang="en-GB" sz="2800" b="1" dirty="0" smtClean="0">
                <a:solidFill>
                  <a:srgbClr val="FF0000"/>
                </a:solidFill>
              </a:rPr>
              <a:t>Use your mobile to access article via Moodle. </a:t>
            </a:r>
            <a:endParaRPr lang="en-GB" sz="2800" b="1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en-GB" sz="2800" dirty="0" smtClean="0"/>
          </a:p>
          <a:p>
            <a:r>
              <a:rPr lang="en-GB" sz="2800" b="1" dirty="0" smtClean="0">
                <a:solidFill>
                  <a:srgbClr val="FF0000"/>
                </a:solidFill>
              </a:rPr>
              <a:t>Highlight the key points – Read in pairs</a:t>
            </a:r>
          </a:p>
          <a:p>
            <a:pPr marL="342900" indent="-342900">
              <a:buAutoNum type="arabicPeriod"/>
            </a:pPr>
            <a:endParaRPr lang="en-GB" sz="2800" dirty="0"/>
          </a:p>
          <a:p>
            <a:r>
              <a:rPr lang="en-GB" sz="2800" b="1" dirty="0" smtClean="0"/>
              <a:t>Time: 10 </a:t>
            </a:r>
            <a:r>
              <a:rPr lang="en-GB" sz="2800" b="1" dirty="0" err="1" smtClean="0"/>
              <a:t>mins</a:t>
            </a:r>
            <a:r>
              <a:rPr lang="en-GB" sz="2800" b="1" dirty="0" smtClean="0"/>
              <a:t> </a:t>
            </a:r>
            <a:endParaRPr lang="en-GB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055" y="1078193"/>
            <a:ext cx="2690904" cy="17941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2637" y="3408218"/>
            <a:ext cx="3351322" cy="285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85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4987" y="119632"/>
            <a:ext cx="9984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Identifying business opportunities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2318" y="1163592"/>
            <a:ext cx="1000499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Potential </a:t>
            </a:r>
            <a:r>
              <a:rPr lang="en-GB" sz="2800" b="1" dirty="0">
                <a:solidFill>
                  <a:srgbClr val="FF0000"/>
                </a:solidFill>
              </a:rPr>
              <a:t>business opportunities occur when a </a:t>
            </a:r>
            <a:r>
              <a:rPr lang="en-GB" sz="2800" b="1" dirty="0">
                <a:solidFill>
                  <a:srgbClr val="7030A0"/>
                </a:solidFill>
              </a:rPr>
              <a:t>market need exists. </a:t>
            </a:r>
            <a:r>
              <a:rPr lang="en-GB" sz="2800" dirty="0"/>
              <a:t>This market need is preferably one that has </a:t>
            </a:r>
            <a:r>
              <a:rPr lang="en-GB" sz="2800" b="1" dirty="0">
                <a:solidFill>
                  <a:srgbClr val="FF0000"/>
                </a:solidFill>
              </a:rPr>
              <a:t>not yet been targeted or not yet been targeted effectively</a:t>
            </a:r>
            <a:r>
              <a:rPr lang="en-GB" sz="2800" b="1" dirty="0" smtClean="0">
                <a:solidFill>
                  <a:srgbClr val="FF0000"/>
                </a:solidFill>
              </a:rPr>
              <a:t>.</a:t>
            </a:r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 </a:t>
            </a:r>
            <a:r>
              <a:rPr lang="en-GB" sz="2800" dirty="0"/>
              <a:t>Therefore, a new entrepreneur wanting to start and run a successful business </a:t>
            </a:r>
            <a:r>
              <a:rPr lang="en-GB" sz="2800" b="1" dirty="0">
                <a:solidFill>
                  <a:srgbClr val="7030A0"/>
                </a:solidFill>
              </a:rPr>
              <a:t>will need to find a product or service that isn’t already available, or one that can be improved on. </a:t>
            </a:r>
            <a:r>
              <a:rPr lang="en-GB" sz="2800" dirty="0"/>
              <a:t>A starting point might be to find out </a:t>
            </a:r>
            <a:r>
              <a:rPr lang="en-GB" sz="2800" b="1" dirty="0">
                <a:solidFill>
                  <a:srgbClr val="00B050"/>
                </a:solidFill>
              </a:rPr>
              <a:t>what is missing in the local area. </a:t>
            </a:r>
            <a:endParaRPr lang="en-GB" sz="2800" b="1" dirty="0" smtClean="0">
              <a:solidFill>
                <a:srgbClr val="00B050"/>
              </a:solidFill>
            </a:endParaRPr>
          </a:p>
          <a:p>
            <a:endParaRPr lang="en-GB" sz="2800" b="1" dirty="0">
              <a:solidFill>
                <a:srgbClr val="7030A0"/>
              </a:solidFill>
            </a:endParaRPr>
          </a:p>
          <a:p>
            <a:r>
              <a:rPr lang="en-GB" sz="2800" b="1" dirty="0" smtClean="0">
                <a:solidFill>
                  <a:srgbClr val="00B050"/>
                </a:solidFill>
              </a:rPr>
              <a:t>Q – How could you improve the car/ mobile phones/ games console?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751" y="2682136"/>
            <a:ext cx="2249960" cy="1063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2425" y="2175165"/>
            <a:ext cx="3193401" cy="14596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1673" y="2686256"/>
            <a:ext cx="2098186" cy="105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792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9021" y="1234895"/>
            <a:ext cx="10077634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When complete the business plan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presents the business owners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with a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clear set of instructions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on how to run the business. 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Q –</a:t>
            </a: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 Could these be out of date when written?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800" b="1" kern="0" dirty="0" smtClean="0">
                <a:solidFill>
                  <a:srgbClr val="00B050"/>
                </a:solidFill>
              </a:rPr>
              <a:t>Q – How do you overcome this?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800" b="1" kern="0" dirty="0">
              <a:solidFill>
                <a:srgbClr val="00B050"/>
              </a:solidFill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</a:rPr>
              <a:t>A comprehensive business plan will allow business owners to </a:t>
            </a:r>
            <a:r>
              <a:rPr lang="en-GB" sz="2800" b="1" dirty="0">
                <a:solidFill>
                  <a:srgbClr val="FF0000"/>
                </a:solidFill>
              </a:rPr>
              <a:t>check progress against objectives</a:t>
            </a:r>
            <a:r>
              <a:rPr lang="en-GB" sz="2800" dirty="0">
                <a:solidFill>
                  <a:prstClr val="black"/>
                </a:solidFill>
              </a:rPr>
              <a:t>, monitor cash flow and take action when objectives are not being achieved.</a:t>
            </a:r>
            <a:r>
              <a:rPr lang="en-GB" sz="2800" b="1" kern="0" dirty="0">
                <a:solidFill>
                  <a:srgbClr val="00B050"/>
                </a:solidFill>
              </a:rPr>
              <a:t> </a:t>
            </a:r>
            <a:endParaRPr lang="en-GB" sz="2800" b="1" kern="0" dirty="0" smtClean="0">
              <a:solidFill>
                <a:srgbClr val="00B050"/>
              </a:solidFill>
            </a:endParaRPr>
          </a:p>
          <a:p>
            <a:pPr lvl="0">
              <a:defRPr/>
            </a:pPr>
            <a:endParaRPr lang="en-GB" sz="2800" b="1" kern="0" dirty="0" smtClean="0">
              <a:solidFill>
                <a:srgbClr val="00B050"/>
              </a:solidFill>
            </a:endParaRPr>
          </a:p>
          <a:p>
            <a:pPr lvl="0">
              <a:defRPr/>
            </a:pPr>
            <a:r>
              <a:rPr lang="en-GB" sz="2800" b="1" kern="0" dirty="0" smtClean="0">
                <a:solidFill>
                  <a:srgbClr val="00B050"/>
                </a:solidFill>
              </a:rPr>
              <a:t>Q - What if the objectives are unrealistic? </a:t>
            </a:r>
          </a:p>
          <a:p>
            <a:pPr lvl="0">
              <a:defRPr/>
            </a:pPr>
            <a:r>
              <a:rPr lang="en-GB" sz="2800" b="1" kern="0" dirty="0" smtClean="0">
                <a:solidFill>
                  <a:srgbClr val="00B050"/>
                </a:solidFill>
              </a:rPr>
              <a:t>Q – Objectives should always be SM……? </a:t>
            </a:r>
            <a:endParaRPr lang="en-GB" sz="2800" kern="0" dirty="0">
              <a:solidFill>
                <a:sysClr val="windowText" lastClr="000000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endParaRPr lang="en-GB" sz="2800" kern="0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endParaRPr lang="en-GB" kern="0" dirty="0">
              <a:solidFill>
                <a:sysClr val="windowText" lastClr="000000"/>
              </a:solidFill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800" b="1" kern="0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55605" y="195560"/>
            <a:ext cx="88280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b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Advantages </a:t>
            </a:r>
            <a:r>
              <a:rPr kumimoji="0" lang="en-GB" sz="5400" b="1" i="0" u="none" strike="noStrike" kern="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</a:rPr>
              <a:t>of </a:t>
            </a:r>
            <a:r>
              <a:rPr kumimoji="0" lang="en-GB" sz="5400" b="1" i="0" u="none" strike="noStrike" kern="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</a:rPr>
              <a:t>a business </a:t>
            </a:r>
            <a:r>
              <a:rPr kumimoji="0" lang="en-GB" sz="5400" b="1" i="0" u="none" strike="noStrike" kern="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</a:rPr>
              <a:t>plan</a:t>
            </a:r>
            <a:endParaRPr kumimoji="0" lang="en-GB" sz="5400" b="1" i="0" u="none" strike="noStrike" kern="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5129" y="2369127"/>
            <a:ext cx="2743200" cy="13356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5566" y="4989682"/>
            <a:ext cx="336232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25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45309" y="660976"/>
            <a:ext cx="955885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en-GB" sz="2800" dirty="0"/>
          </a:p>
          <a:p>
            <a:pPr lvl="0">
              <a:defRPr/>
            </a:pPr>
            <a:r>
              <a:rPr lang="en-GB" sz="2800" dirty="0" smtClean="0"/>
              <a:t>Business </a:t>
            </a:r>
            <a:r>
              <a:rPr lang="en-GB" sz="2800" dirty="0"/>
              <a:t>owners can </a:t>
            </a:r>
            <a:r>
              <a:rPr lang="en-GB" sz="2800" b="1" dirty="0">
                <a:solidFill>
                  <a:srgbClr val="FF0000"/>
                </a:solidFill>
              </a:rPr>
              <a:t>clearly see when things are going wrong. </a:t>
            </a:r>
            <a:r>
              <a:rPr lang="en-GB" sz="2800" kern="0" dirty="0" smtClean="0">
                <a:solidFill>
                  <a:sysClr val="windowText" lastClr="000000"/>
                </a:solidFill>
              </a:rPr>
              <a:t>A </a:t>
            </a:r>
            <a:r>
              <a:rPr lang="en-GB" sz="2800" kern="0" dirty="0">
                <a:solidFill>
                  <a:sysClr val="windowText" lastClr="000000"/>
                </a:solidFill>
              </a:rPr>
              <a:t>business plan is also </a:t>
            </a:r>
            <a:r>
              <a:rPr lang="en-GB" sz="2800" b="1" kern="0" dirty="0">
                <a:solidFill>
                  <a:srgbClr val="FF0000"/>
                </a:solidFill>
              </a:rPr>
              <a:t>needed for potential investors </a:t>
            </a:r>
            <a:r>
              <a:rPr lang="en-GB" sz="2800" kern="0" dirty="0">
                <a:solidFill>
                  <a:sysClr val="windowText" lastClr="000000"/>
                </a:solidFill>
              </a:rPr>
              <a:t>or </a:t>
            </a:r>
            <a:r>
              <a:rPr lang="en-GB" sz="2800" b="1" kern="0" dirty="0">
                <a:solidFill>
                  <a:srgbClr val="7030A0"/>
                </a:solidFill>
              </a:rPr>
              <a:t>when seeking finance from banks. </a:t>
            </a:r>
            <a:r>
              <a:rPr lang="en-GB" sz="2800" kern="0" dirty="0" smtClean="0">
                <a:solidFill>
                  <a:sysClr val="windowText" lastClr="000000"/>
                </a:solidFill>
              </a:rPr>
              <a:t>Without </a:t>
            </a:r>
            <a:r>
              <a:rPr lang="en-GB" sz="2800" kern="0" dirty="0">
                <a:solidFill>
                  <a:sysClr val="windowText" lastClr="000000"/>
                </a:solidFill>
              </a:rPr>
              <a:t>a business plan it is highly </a:t>
            </a:r>
            <a:r>
              <a:rPr lang="en-GB" sz="2800" b="1" kern="0" dirty="0">
                <a:solidFill>
                  <a:srgbClr val="FF0000"/>
                </a:solidFill>
              </a:rPr>
              <a:t>unlikely that capital could be attracted</a:t>
            </a:r>
            <a:r>
              <a:rPr lang="en-GB" sz="2800" kern="0" dirty="0">
                <a:solidFill>
                  <a:sysClr val="windowText" lastClr="000000"/>
                </a:solidFill>
              </a:rPr>
              <a:t> from people or institutions outside of the business.</a:t>
            </a:r>
            <a:r>
              <a:rPr lang="en-GB" sz="2800" b="1" kern="0" dirty="0">
                <a:solidFill>
                  <a:srgbClr val="00B050"/>
                </a:solidFill>
              </a:rPr>
              <a:t> </a:t>
            </a:r>
            <a:endParaRPr lang="en-GB" sz="2800" b="1" kern="0" dirty="0" smtClean="0">
              <a:solidFill>
                <a:srgbClr val="7030A0"/>
              </a:solidFill>
            </a:endParaRPr>
          </a:p>
          <a:p>
            <a:pPr lvl="0">
              <a:defRPr/>
            </a:pPr>
            <a:endParaRPr lang="en-GB" sz="2800" kern="0" dirty="0" smtClean="0">
              <a:solidFill>
                <a:sysClr val="windowText" lastClr="000000"/>
              </a:solidFill>
            </a:endParaRPr>
          </a:p>
          <a:p>
            <a:pPr lvl="0">
              <a:defRPr/>
            </a:pPr>
            <a:endParaRPr lang="en-GB" sz="2800" kern="0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endParaRPr lang="en-GB" sz="2800" kern="0" dirty="0" smtClean="0">
              <a:solidFill>
                <a:sysClr val="windowText" lastClr="000000"/>
              </a:solidFill>
            </a:endParaRPr>
          </a:p>
          <a:p>
            <a:pPr lvl="0">
              <a:defRPr/>
            </a:pPr>
            <a:endParaRPr lang="en-GB" sz="2800" kern="0" dirty="0" smtClean="0">
              <a:solidFill>
                <a:sysClr val="windowText" lastClr="000000"/>
              </a:solidFill>
            </a:endParaRPr>
          </a:p>
          <a:p>
            <a:pPr lvl="0">
              <a:defRPr/>
            </a:pPr>
            <a:r>
              <a:rPr lang="en-GB" sz="2800" b="1" kern="0" dirty="0" smtClean="0">
                <a:solidFill>
                  <a:srgbClr val="00B050"/>
                </a:solidFill>
              </a:rPr>
              <a:t>Q – How can you increase the chances of investment? </a:t>
            </a:r>
            <a:endParaRPr lang="en-GB" sz="2800" b="1" kern="0" dirty="0">
              <a:solidFill>
                <a:srgbClr val="00B050"/>
              </a:solidFill>
            </a:endParaRPr>
          </a:p>
          <a:p>
            <a:pPr lvl="0">
              <a:defRPr/>
            </a:pPr>
            <a:r>
              <a:rPr lang="en-GB" sz="2800" b="1" kern="0" dirty="0" smtClean="0">
                <a:solidFill>
                  <a:srgbClr val="00B050"/>
                </a:solidFill>
              </a:rPr>
              <a:t>Q – Are you guaranteed to get finance? Does it increase the chance? </a:t>
            </a:r>
            <a:endParaRPr lang="en-GB" sz="2800" b="1" kern="0" dirty="0">
              <a:solidFill>
                <a:srgbClr val="00B050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endParaRPr lang="en-GB" sz="2800" b="1" kern="0" dirty="0">
              <a:solidFill>
                <a:srgbClr val="00B05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120" y="3623085"/>
            <a:ext cx="2533650" cy="15395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2428" y="3325695"/>
            <a:ext cx="2676525" cy="1704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4181" y="3623085"/>
            <a:ext cx="3521115" cy="13875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5449" y="337860"/>
            <a:ext cx="8571719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1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0420" y="1385590"/>
            <a:ext cx="914121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Market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research costs time and money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resources which might be better spent elsewhere in the business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  <a:r>
              <a:rPr lang="en-GB" sz="2800" b="1" kern="0" dirty="0">
                <a:solidFill>
                  <a:srgbClr val="00B050"/>
                </a:solidFill>
              </a:rPr>
              <a:t> </a:t>
            </a:r>
            <a:endParaRPr lang="en-GB" sz="2800" b="1" kern="0" dirty="0" smtClean="0">
              <a:solidFill>
                <a:srgbClr val="00B050"/>
              </a:solidFill>
            </a:endParaRPr>
          </a:p>
          <a:p>
            <a:pPr lvl="0">
              <a:defRPr/>
            </a:pPr>
            <a:endParaRPr lang="en-GB" sz="2800" kern="0" dirty="0">
              <a:solidFill>
                <a:sysClr val="windowText" lastClr="000000"/>
              </a:solidFill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Q – Can you succeed</a:t>
            </a: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 without undertaking market research? 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lvl="0">
              <a:defRPr/>
            </a:pPr>
            <a:endParaRPr lang="en-GB" sz="2800" kern="0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For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many start-up businesses this will be the hardest part of preparing a business plan. How do you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predict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what your income will be? Market research should provide an idea, but how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reliable is the data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?</a:t>
            </a:r>
            <a:r>
              <a:rPr lang="en-GB" sz="2800" b="1" kern="0" dirty="0">
                <a:solidFill>
                  <a:srgbClr val="FF0000"/>
                </a:solidFill>
              </a:rPr>
              <a:t> </a:t>
            </a:r>
            <a:endParaRPr lang="en-GB" sz="2800" b="1" kern="0" dirty="0" smtClean="0">
              <a:solidFill>
                <a:srgbClr val="FF0000"/>
              </a:solidFill>
            </a:endParaRPr>
          </a:p>
          <a:p>
            <a:pPr lvl="0">
              <a:defRPr/>
            </a:pP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  <a:p>
            <a:pPr lvl="0">
              <a:defRPr/>
            </a:pPr>
            <a:r>
              <a:rPr lang="en-GB" sz="2800" b="1" kern="0" dirty="0" smtClean="0">
                <a:solidFill>
                  <a:srgbClr val="00B050"/>
                </a:solidFill>
              </a:rPr>
              <a:t>Q – What if you did not have any aims or objectives? 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0420" y="309860"/>
            <a:ext cx="96311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</a:rPr>
              <a:t>Disadvantages of a business </a:t>
            </a:r>
            <a:r>
              <a:rPr kumimoji="0" lang="en-US" sz="5400" b="1" i="0" u="none" strike="noStrike" kern="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</a:rPr>
              <a:t>plan</a:t>
            </a:r>
            <a:endParaRPr kumimoji="0" lang="en-US" sz="5400" b="1" i="0" u="none" strike="noStrike" kern="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6110" y="1233190"/>
            <a:ext cx="1911927" cy="1432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6554" y="4253346"/>
            <a:ext cx="1596786" cy="133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29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5860" y="1203617"/>
            <a:ext cx="941546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The estimate of sales revenue, money flowing into the business, </a:t>
            </a:r>
            <a:r>
              <a:rPr lang="en-GB" sz="2800" b="1" dirty="0">
                <a:solidFill>
                  <a:srgbClr val="7030A0"/>
                </a:solidFill>
              </a:rPr>
              <a:t>should be </a:t>
            </a:r>
            <a:r>
              <a:rPr lang="en-GB" sz="2800" b="1" dirty="0">
                <a:solidFill>
                  <a:srgbClr val="FF0000"/>
                </a:solidFill>
              </a:rPr>
              <a:t>based on accurate market research</a:t>
            </a:r>
            <a:r>
              <a:rPr lang="en-GB" sz="2800" dirty="0"/>
              <a:t>, but the truth is that </a:t>
            </a:r>
            <a:r>
              <a:rPr lang="en-GB" sz="2800" b="1" dirty="0">
                <a:solidFill>
                  <a:srgbClr val="00B050"/>
                </a:solidFill>
              </a:rPr>
              <a:t>most new businesses will at best be making an educated guess </a:t>
            </a:r>
            <a:r>
              <a:rPr lang="en-GB" sz="2800" dirty="0"/>
              <a:t>on how much money will be </a:t>
            </a:r>
            <a:r>
              <a:rPr lang="en-GB" sz="2800" dirty="0" smtClean="0"/>
              <a:t>generated. The </a:t>
            </a:r>
            <a:r>
              <a:rPr lang="en-GB" sz="2800" dirty="0"/>
              <a:t>need for this </a:t>
            </a:r>
            <a:r>
              <a:rPr lang="en-GB" sz="3200" b="1" dirty="0">
                <a:solidFill>
                  <a:srgbClr val="FF0000"/>
                </a:solidFill>
              </a:rPr>
              <a:t>guesswork </a:t>
            </a:r>
            <a:r>
              <a:rPr lang="en-GB" sz="2800" dirty="0"/>
              <a:t>is a potential weakness of any business plan</a:t>
            </a:r>
            <a:r>
              <a:rPr lang="en-GB" sz="2800" dirty="0" smtClean="0"/>
              <a:t>.</a:t>
            </a:r>
            <a:r>
              <a:rPr lang="en-GB" sz="2800" b="1" kern="0" dirty="0">
                <a:solidFill>
                  <a:srgbClr val="00B050"/>
                </a:solidFill>
              </a:rPr>
              <a:t> </a:t>
            </a:r>
            <a:endParaRPr lang="en-GB" sz="2800" b="1" kern="0" dirty="0" smtClean="0">
              <a:solidFill>
                <a:srgbClr val="00B050"/>
              </a:solidFill>
            </a:endParaRPr>
          </a:p>
          <a:p>
            <a:endParaRPr lang="en-GB" sz="2800" b="1" kern="0" dirty="0">
              <a:solidFill>
                <a:srgbClr val="00B050"/>
              </a:solidFill>
            </a:endParaRPr>
          </a:p>
          <a:p>
            <a:endParaRPr lang="en-GB" sz="2800" b="1" kern="0" dirty="0" smtClean="0">
              <a:solidFill>
                <a:srgbClr val="00B050"/>
              </a:solidFill>
            </a:endParaRPr>
          </a:p>
          <a:p>
            <a:endParaRPr lang="en-GB" sz="2800" b="1" kern="0" dirty="0">
              <a:solidFill>
                <a:srgbClr val="00B050"/>
              </a:solidFill>
            </a:endParaRPr>
          </a:p>
          <a:p>
            <a:endParaRPr lang="en-GB" sz="2800" b="1" kern="0" dirty="0" smtClean="0">
              <a:solidFill>
                <a:srgbClr val="00B050"/>
              </a:solidFill>
            </a:endParaRPr>
          </a:p>
          <a:p>
            <a:endParaRPr lang="en-GB" sz="2800" b="1" kern="0" dirty="0">
              <a:solidFill>
                <a:srgbClr val="00B050"/>
              </a:solidFill>
            </a:endParaRPr>
          </a:p>
          <a:p>
            <a:r>
              <a:rPr lang="en-GB" sz="2800" b="1" kern="0" dirty="0" smtClean="0">
                <a:solidFill>
                  <a:srgbClr val="00B050"/>
                </a:solidFill>
              </a:rPr>
              <a:t>Q – How likely are you to receive finance without a business plan? </a:t>
            </a:r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1185860" y="160337"/>
            <a:ext cx="97575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Disadvantages of a business plan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9728" y="3808699"/>
            <a:ext cx="2733675" cy="1666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860" y="3923000"/>
            <a:ext cx="2180757" cy="1438274"/>
          </a:xfrm>
          <a:prstGeom prst="rect">
            <a:avLst/>
          </a:prstGeom>
        </p:spPr>
      </p:pic>
      <p:sp>
        <p:nvSpPr>
          <p:cNvPr id="2" name="AutoShape 2" descr="Image result for guesswo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" name="AutoShape 4" descr="Image result for guesswor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5622" y="3675349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0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8726" y="567778"/>
            <a:ext cx="1000731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 inaccurate business plan with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unachievable objectives can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give entrepreneurs false hope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leading to failed investments.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kern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Some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experienced entrepreneurs have enough market and business knowledge to move from year to year without reference to marketing plans,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or financial forecasts, and they do happily survive. </a:t>
            </a: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Q – Therefore do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yo</a:t>
            </a:r>
            <a:r>
              <a:rPr lang="en-GB" sz="2800" b="1" kern="0" dirty="0" smtClean="0">
                <a:solidFill>
                  <a:srgbClr val="00B050"/>
                </a:solidFill>
              </a:rPr>
              <a:t>u NEED a business plan to start a business? 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58521" y="100012"/>
            <a:ext cx="7643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</a:rPr>
              <a:t>Inaccurate business plans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829" y="2039216"/>
            <a:ext cx="1889384" cy="16602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526" y="2039216"/>
            <a:ext cx="2619375" cy="185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7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85489" y="1081793"/>
            <a:ext cx="954405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However, for such </a:t>
            </a:r>
            <a:r>
              <a:rPr lang="en-GB" sz="2800" b="1" dirty="0">
                <a:solidFill>
                  <a:srgbClr val="7030A0"/>
                </a:solidFill>
              </a:rPr>
              <a:t>businesses growth is unlikely without forward planning.</a:t>
            </a:r>
            <a:r>
              <a:rPr lang="en-GB" sz="2800" dirty="0"/>
              <a:t> Identifying and adapting to change in the market may then result in crisis management. </a:t>
            </a:r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b="1" dirty="0" smtClean="0">
                <a:solidFill>
                  <a:srgbClr val="00B050"/>
                </a:solidFill>
              </a:rPr>
              <a:t>Q – Does a business plan guarantee success? </a:t>
            </a:r>
          </a:p>
          <a:p>
            <a:r>
              <a:rPr lang="en-GB" sz="2800" b="1" dirty="0" smtClean="0">
                <a:solidFill>
                  <a:srgbClr val="00B050"/>
                </a:solidFill>
              </a:rPr>
              <a:t>Q – Are they worth it in the long run?  </a:t>
            </a:r>
            <a:endParaRPr lang="en-GB" sz="2800" b="1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3048" y="116330"/>
            <a:ext cx="4506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Business plans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108" y="2713324"/>
            <a:ext cx="3729040" cy="23562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833" y="2707379"/>
            <a:ext cx="4844765" cy="236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1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92022" y="438447"/>
            <a:ext cx="3036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Activity 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7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8762" y="1361777"/>
            <a:ext cx="6648358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u="sng" dirty="0"/>
              <a:t>Task: </a:t>
            </a:r>
          </a:p>
          <a:p>
            <a:endParaRPr lang="en-GB" sz="2800" dirty="0"/>
          </a:p>
          <a:p>
            <a:r>
              <a:rPr lang="en-GB" sz="2800" dirty="0"/>
              <a:t>Answer </a:t>
            </a:r>
            <a:r>
              <a:rPr lang="en-GB" sz="2800" dirty="0" smtClean="0"/>
              <a:t>a </a:t>
            </a:r>
            <a:r>
              <a:rPr lang="en-GB" sz="2800" dirty="0" err="1" smtClean="0"/>
              <a:t>Kahoot</a:t>
            </a:r>
            <a:r>
              <a:rPr lang="en-GB" sz="2800" dirty="0" smtClean="0"/>
              <a:t> </a:t>
            </a:r>
            <a:r>
              <a:rPr lang="en-GB" sz="2800" dirty="0"/>
              <a:t>quiz on Business planning. 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b="1" dirty="0"/>
          </a:p>
          <a:p>
            <a:r>
              <a:rPr lang="en-GB" sz="2800" b="1" dirty="0"/>
              <a:t>Time: </a:t>
            </a:r>
            <a:r>
              <a:rPr lang="en-GB" sz="2800" b="1" dirty="0" smtClean="0"/>
              <a:t>10  </a:t>
            </a:r>
            <a:r>
              <a:rPr lang="en-GB" sz="2800" b="1" dirty="0"/>
              <a:t>mins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226" y="3221001"/>
            <a:ext cx="4603423" cy="25779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491" y="2991208"/>
            <a:ext cx="3067809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8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90225" y="170704"/>
            <a:ext cx="3036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Activity 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8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3079" y="985107"/>
            <a:ext cx="8923212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u="sng" dirty="0"/>
              <a:t>Task: </a:t>
            </a:r>
          </a:p>
          <a:p>
            <a:endParaRPr lang="en-GB" sz="2800" dirty="0"/>
          </a:p>
          <a:p>
            <a:r>
              <a:rPr lang="en-GB" sz="2800" dirty="0"/>
              <a:t>Complete a business plan past paper question.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  <a:p>
            <a:r>
              <a:rPr lang="en-GB" sz="2800" b="1" dirty="0" smtClean="0">
                <a:solidFill>
                  <a:srgbClr val="FF0000"/>
                </a:solidFill>
              </a:rPr>
              <a:t>Hand in your work to be </a:t>
            </a:r>
            <a:r>
              <a:rPr lang="en-GB" sz="2800" b="1" dirty="0" smtClean="0">
                <a:solidFill>
                  <a:srgbClr val="FF0000"/>
                </a:solidFill>
              </a:rPr>
              <a:t>marked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dirty="0" smtClean="0">
                <a:solidFill>
                  <a:srgbClr val="FF0000"/>
                </a:solidFill>
              </a:rPr>
              <a:t>at the end of the session. </a:t>
            </a:r>
            <a:endParaRPr lang="en-GB" sz="2800" dirty="0"/>
          </a:p>
          <a:p>
            <a:endParaRPr lang="en-GB" sz="2800" dirty="0"/>
          </a:p>
          <a:p>
            <a:r>
              <a:rPr lang="en-GB" sz="2800" b="1" dirty="0"/>
              <a:t>Time: </a:t>
            </a:r>
            <a:r>
              <a:rPr lang="en-GB" sz="2800" b="1" dirty="0" smtClean="0"/>
              <a:t>30 </a:t>
            </a:r>
            <a:r>
              <a:rPr lang="en-GB" sz="2800" b="1" dirty="0" err="1" smtClean="0"/>
              <a:t>mins</a:t>
            </a:r>
            <a:r>
              <a:rPr lang="en-GB" sz="2800" b="1" dirty="0" smtClean="0"/>
              <a:t> </a:t>
            </a:r>
            <a:endParaRPr lang="en-GB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479" y="2611644"/>
            <a:ext cx="3735888" cy="20099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8292" y="2478422"/>
            <a:ext cx="3828616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6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9400" y="209847"/>
            <a:ext cx="89274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Chapter 2 – Business planning </a:t>
            </a:r>
            <a:endParaRPr kumimoji="0" lang="en-US" sz="5400" b="1" i="0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7960" y="1410268"/>
            <a:ext cx="1027271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entrepreneur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revision buzzer quiz questions.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Discuss how to spot and analyse business opportunities.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 business opportunities in the local area.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Explain the importance of business planning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discuss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key elements of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business plan.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Show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YouTube video’s on how to create a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business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Discuss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usiness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Wales guide to business plans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 the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Kahoot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quiz questions on business plans. 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 the two articles on business planning.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Evaluate business planning by completing a business plan past paper question.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382" y="329613"/>
            <a:ext cx="1915168" cy="1828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5456" y="3291248"/>
            <a:ext cx="1875156" cy="181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48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069" y="669178"/>
            <a:ext cx="10515600" cy="61888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b="1" u="sng" dirty="0" smtClean="0"/>
          </a:p>
          <a:p>
            <a:pPr marL="0" indent="0">
              <a:buNone/>
            </a:pPr>
            <a:r>
              <a:rPr lang="en-GB" b="1" u="sng" dirty="0" smtClean="0"/>
              <a:t>Task: </a:t>
            </a:r>
            <a:r>
              <a:rPr lang="en-GB" b="1" dirty="0" smtClean="0">
                <a:solidFill>
                  <a:srgbClr val="FF0000"/>
                </a:solidFill>
              </a:rPr>
              <a:t>Using your mobile phone – Analyse the Neath Market:</a:t>
            </a:r>
          </a:p>
          <a:p>
            <a:pPr marL="0" indent="0">
              <a:buNone/>
            </a:pPr>
            <a:endParaRPr lang="en-GB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is missing?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could you change? </a:t>
            </a:r>
          </a:p>
          <a:p>
            <a:pPr marL="0" indent="0">
              <a:buNone/>
            </a:pPr>
            <a:r>
              <a:rPr lang="en-GB" dirty="0" smtClean="0"/>
              <a:t>3. Have any businesses recently joined or left the market? </a:t>
            </a:r>
          </a:p>
          <a:p>
            <a:pPr marL="0" indent="0">
              <a:buNone/>
            </a:pPr>
            <a:r>
              <a:rPr lang="en-GB" dirty="0" smtClean="0"/>
              <a:t>4. Is there room for a product/ service? </a:t>
            </a:r>
          </a:p>
          <a:p>
            <a:pPr marL="0" indent="0">
              <a:buNone/>
            </a:pPr>
            <a:endParaRPr lang="en-GB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Each group presents findings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smtClean="0"/>
              <a:t>Time: 10 </a:t>
            </a:r>
            <a:r>
              <a:rPr lang="en-GB" b="1" dirty="0" err="1" smtClean="0"/>
              <a:t>mins</a:t>
            </a:r>
            <a:r>
              <a:rPr lang="en-GB" b="1" dirty="0" smtClean="0"/>
              <a:t> </a:t>
            </a:r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8585" y="1743490"/>
            <a:ext cx="2628900" cy="1733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7837" y="3477040"/>
            <a:ext cx="2486025" cy="14588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8863" y="5365440"/>
            <a:ext cx="2529830" cy="12571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5185" y="4783546"/>
            <a:ext cx="2988459" cy="16808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3861" y="1774915"/>
            <a:ext cx="2256667" cy="13495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775786" y="0"/>
            <a:ext cx="3036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Activity 2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9976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1115" y="1017565"/>
            <a:ext cx="1060369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Another </a:t>
            </a:r>
            <a:r>
              <a:rPr lang="en-GB" sz="2800" dirty="0"/>
              <a:t>way of investigating opportunities might be to ask the question: </a:t>
            </a:r>
            <a:r>
              <a:rPr lang="en-GB" sz="2800" b="1" dirty="0">
                <a:solidFill>
                  <a:srgbClr val="FF0000"/>
                </a:solidFill>
              </a:rPr>
              <a:t>‘What can be offered to other businesses that would help them increase their sales, improve their service, or reduce their costs?’ </a:t>
            </a:r>
            <a:endParaRPr lang="en-GB" sz="2800" b="1" dirty="0" smtClean="0">
              <a:solidFill>
                <a:srgbClr val="FF0000"/>
              </a:solidFill>
            </a:endParaRPr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A </a:t>
            </a:r>
            <a:r>
              <a:rPr lang="en-GB" sz="2800" b="1" dirty="0">
                <a:solidFill>
                  <a:srgbClr val="7030A0"/>
                </a:solidFill>
              </a:rPr>
              <a:t>business can service other businesses. </a:t>
            </a:r>
            <a:r>
              <a:rPr lang="en-GB" sz="2800" dirty="0"/>
              <a:t>These other businesses have customers who are different businesses. They may </a:t>
            </a:r>
            <a:r>
              <a:rPr lang="en-GB" sz="2800" b="1" dirty="0">
                <a:solidFill>
                  <a:srgbClr val="FF0000"/>
                </a:solidFill>
              </a:rPr>
              <a:t>supply office equipment, cleaning, marketing services, transport, IT services, financial services etc. </a:t>
            </a:r>
            <a:endParaRPr lang="en-GB" sz="2800" b="1" dirty="0" smtClean="0">
              <a:solidFill>
                <a:srgbClr val="FF0000"/>
              </a:solidFill>
            </a:endParaRPr>
          </a:p>
          <a:p>
            <a:endParaRPr lang="en-GB" sz="2800" b="1" dirty="0">
              <a:solidFill>
                <a:srgbClr val="FF0000"/>
              </a:solidFill>
            </a:endParaRPr>
          </a:p>
          <a:p>
            <a:r>
              <a:rPr lang="en-GB" sz="2800" b="1" dirty="0" smtClean="0">
                <a:solidFill>
                  <a:srgbClr val="00B050"/>
                </a:solidFill>
              </a:rPr>
              <a:t>Q – THINK – Port Talbot – TATA/ Hairdressers, corner shops </a:t>
            </a:r>
            <a:r>
              <a:rPr lang="en-GB" sz="2800" b="1" dirty="0" err="1" smtClean="0">
                <a:solidFill>
                  <a:srgbClr val="00B050"/>
                </a:solidFill>
              </a:rPr>
              <a:t>etc</a:t>
            </a:r>
            <a:r>
              <a:rPr lang="en-GB" sz="2800" b="1" dirty="0" smtClean="0">
                <a:solidFill>
                  <a:srgbClr val="00B050"/>
                </a:solidFill>
              </a:rPr>
              <a:t>? </a:t>
            </a:r>
            <a:endParaRPr lang="en-GB" sz="2800" b="1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163" y="228983"/>
            <a:ext cx="9705673" cy="646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6997" y="2514599"/>
            <a:ext cx="2629380" cy="14724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163" y="2897840"/>
            <a:ext cx="2074690" cy="10892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2366" y="2687731"/>
            <a:ext cx="1952532" cy="12993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1780" y="2595001"/>
            <a:ext cx="2030090" cy="139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93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4712" y="1021978"/>
            <a:ext cx="1003008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Sometimes </a:t>
            </a:r>
            <a:r>
              <a:rPr lang="en-GB" sz="2800" dirty="0"/>
              <a:t>identifying a potential business opportunity can occur through </a:t>
            </a:r>
            <a:r>
              <a:rPr lang="en-GB" sz="2800" b="1" dirty="0">
                <a:solidFill>
                  <a:srgbClr val="FF0000"/>
                </a:solidFill>
              </a:rPr>
              <a:t>word of </a:t>
            </a:r>
            <a:r>
              <a:rPr lang="en-GB" sz="2800" b="1" dirty="0" smtClean="0">
                <a:solidFill>
                  <a:srgbClr val="FF0000"/>
                </a:solidFill>
              </a:rPr>
              <a:t>mouth</a:t>
            </a:r>
            <a:r>
              <a:rPr lang="en-GB" sz="2800" dirty="0"/>
              <a:t> </a:t>
            </a:r>
            <a:r>
              <a:rPr lang="en-GB" sz="2800" dirty="0" smtClean="0"/>
              <a:t>OR </a:t>
            </a:r>
            <a:r>
              <a:rPr lang="en-GB" sz="2800" b="1" dirty="0" smtClean="0">
                <a:solidFill>
                  <a:srgbClr val="7030A0"/>
                </a:solidFill>
              </a:rPr>
              <a:t>personal experience. </a:t>
            </a:r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r>
              <a:rPr lang="en-GB" sz="2800" b="1" dirty="0" smtClean="0">
                <a:solidFill>
                  <a:srgbClr val="7030A0"/>
                </a:solidFill>
              </a:rPr>
              <a:t>Are </a:t>
            </a:r>
            <a:r>
              <a:rPr lang="en-GB" sz="2800" b="1" dirty="0">
                <a:solidFill>
                  <a:srgbClr val="7030A0"/>
                </a:solidFill>
              </a:rPr>
              <a:t>people complaining about </a:t>
            </a:r>
            <a:r>
              <a:rPr lang="en-GB" sz="2800" dirty="0"/>
              <a:t>lack of access to a product, or describing a need, or criticising a business? All of these could present an opportunity. </a:t>
            </a:r>
            <a:endParaRPr lang="en-GB" sz="2800" dirty="0" smtClean="0"/>
          </a:p>
          <a:p>
            <a:endParaRPr lang="en-GB" sz="2800" dirty="0"/>
          </a:p>
          <a:p>
            <a:r>
              <a:rPr lang="en-GB" sz="2800" b="1" dirty="0" smtClean="0">
                <a:solidFill>
                  <a:srgbClr val="00B050"/>
                </a:solidFill>
              </a:rPr>
              <a:t>Q – Can you think of an issue you could solve? </a:t>
            </a:r>
            <a:endParaRPr lang="en-GB" sz="2800" b="1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712" y="375746"/>
            <a:ext cx="9705673" cy="646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522" y="2122170"/>
            <a:ext cx="2955472" cy="10651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8522" y="3187337"/>
            <a:ext cx="3156872" cy="11535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8480" y="1594694"/>
            <a:ext cx="2367015" cy="11835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0027" y="2778202"/>
            <a:ext cx="2777200" cy="15626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1415" y="2122170"/>
            <a:ext cx="3361559" cy="209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07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2994" y="1113018"/>
            <a:ext cx="1070168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Many new businesses are based on </a:t>
            </a:r>
            <a:r>
              <a:rPr lang="en-GB" sz="2800" b="1" dirty="0">
                <a:solidFill>
                  <a:srgbClr val="FF0000"/>
                </a:solidFill>
              </a:rPr>
              <a:t>accessing customers through </a:t>
            </a:r>
            <a:r>
              <a:rPr lang="en-GB" sz="2800" b="1" dirty="0">
                <a:solidFill>
                  <a:srgbClr val="7030A0"/>
                </a:solidFill>
              </a:rPr>
              <a:t>new market places </a:t>
            </a:r>
            <a:r>
              <a:rPr lang="en-GB" sz="2800" dirty="0"/>
              <a:t>– products or services can be bought here</a:t>
            </a:r>
            <a:r>
              <a:rPr lang="en-GB" sz="2800" dirty="0" smtClean="0"/>
              <a:t>.</a:t>
            </a:r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r>
              <a:rPr lang="en-GB" sz="2800" dirty="0" smtClean="0"/>
              <a:t> </a:t>
            </a:r>
            <a:r>
              <a:rPr lang="en-GB" sz="2800" dirty="0"/>
              <a:t>Moving away from bricks and mortar </a:t>
            </a:r>
            <a:r>
              <a:rPr lang="en-GB" sz="2800" b="1" dirty="0">
                <a:solidFill>
                  <a:srgbClr val="7030A0"/>
                </a:solidFill>
              </a:rPr>
              <a:t>reduces costs and allows prices to be cut.</a:t>
            </a:r>
            <a:r>
              <a:rPr lang="en-GB" sz="2800" dirty="0"/>
              <a:t> Obviously the </a:t>
            </a:r>
            <a:r>
              <a:rPr lang="en-GB" sz="2800" b="1" dirty="0">
                <a:solidFill>
                  <a:srgbClr val="FF0000"/>
                </a:solidFill>
              </a:rPr>
              <a:t>internet is the best example of this </a:t>
            </a:r>
            <a:r>
              <a:rPr lang="en-GB" sz="2800" dirty="0"/>
              <a:t>– </a:t>
            </a:r>
            <a:r>
              <a:rPr lang="en-GB" sz="2800" b="1" dirty="0">
                <a:solidFill>
                  <a:srgbClr val="7030A0"/>
                </a:solidFill>
              </a:rPr>
              <a:t>Amazon and </a:t>
            </a:r>
            <a:r>
              <a:rPr lang="en-GB" sz="2800" b="1" dirty="0" err="1">
                <a:solidFill>
                  <a:srgbClr val="7030A0"/>
                </a:solidFill>
              </a:rPr>
              <a:t>Ebay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dirty="0"/>
              <a:t>are prime examples of new businesses </a:t>
            </a:r>
            <a:r>
              <a:rPr lang="en-GB" sz="2800" b="1" dirty="0">
                <a:solidFill>
                  <a:srgbClr val="FF0000"/>
                </a:solidFill>
              </a:rPr>
              <a:t>which are based on price, buying opportunities and convenience.</a:t>
            </a:r>
            <a:r>
              <a:rPr lang="en-GB" sz="2800" dirty="0"/>
              <a:t> </a:t>
            </a:r>
            <a:endParaRPr lang="en-GB" sz="2800" dirty="0" smtClean="0"/>
          </a:p>
          <a:p>
            <a:endParaRPr lang="en-GB" sz="2800" dirty="0"/>
          </a:p>
          <a:p>
            <a:r>
              <a:rPr lang="en-GB" sz="2800" b="1" dirty="0" smtClean="0">
                <a:solidFill>
                  <a:srgbClr val="00B050"/>
                </a:solidFill>
              </a:rPr>
              <a:t>Q – Has anyone ever sold on </a:t>
            </a:r>
            <a:r>
              <a:rPr lang="en-GB" sz="2800" b="1" dirty="0" err="1" smtClean="0">
                <a:solidFill>
                  <a:srgbClr val="00B050"/>
                </a:solidFill>
              </a:rPr>
              <a:t>Ebay</a:t>
            </a:r>
            <a:r>
              <a:rPr lang="en-GB" sz="2800" b="1" dirty="0" smtClean="0">
                <a:solidFill>
                  <a:srgbClr val="00B050"/>
                </a:solidFill>
              </a:rPr>
              <a:t>/ Amazon? </a:t>
            </a:r>
            <a:endParaRPr lang="en-GB" sz="2800" b="1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994" y="327850"/>
            <a:ext cx="9705673" cy="646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124" y="2133600"/>
            <a:ext cx="3021542" cy="18088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2139574"/>
            <a:ext cx="2876551" cy="18029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1197" y="2161893"/>
            <a:ext cx="3169026" cy="178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53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4059" y="1173416"/>
            <a:ext cx="937477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However, it is </a:t>
            </a:r>
            <a:r>
              <a:rPr lang="en-GB" sz="2800" b="1" dirty="0">
                <a:solidFill>
                  <a:srgbClr val="FF0000"/>
                </a:solidFill>
              </a:rPr>
              <a:t>not only big businesses </a:t>
            </a:r>
            <a:r>
              <a:rPr lang="en-GB" sz="2800" dirty="0"/>
              <a:t>who can succeed through this method. </a:t>
            </a:r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The </a:t>
            </a:r>
            <a:r>
              <a:rPr lang="en-GB" sz="2800" dirty="0"/>
              <a:t>example of </a:t>
            </a:r>
            <a:r>
              <a:rPr lang="en-GB" sz="2800" b="1" dirty="0">
                <a:solidFill>
                  <a:srgbClr val="FF0000"/>
                </a:solidFill>
              </a:rPr>
              <a:t>Foulgers Dairy</a:t>
            </a:r>
            <a:r>
              <a:rPr lang="en-GB" sz="2800" dirty="0"/>
              <a:t> shows how a </a:t>
            </a:r>
            <a:r>
              <a:rPr lang="en-GB" sz="2800" b="1" dirty="0">
                <a:solidFill>
                  <a:srgbClr val="FF0000"/>
                </a:solidFill>
              </a:rPr>
              <a:t>small firm targeting a specific market (raw milk) </a:t>
            </a:r>
            <a:r>
              <a:rPr lang="en-GB" sz="2800" dirty="0"/>
              <a:t>can </a:t>
            </a:r>
            <a:r>
              <a:rPr lang="en-GB" sz="2800" b="1" dirty="0">
                <a:solidFill>
                  <a:srgbClr val="7030A0"/>
                </a:solidFill>
              </a:rPr>
              <a:t>take advantage of new ways of accessing customers nationwide</a:t>
            </a:r>
            <a:r>
              <a:rPr lang="en-GB" sz="2800" b="1" dirty="0" smtClean="0">
                <a:solidFill>
                  <a:srgbClr val="7030A0"/>
                </a:solidFill>
              </a:rPr>
              <a:t>.</a:t>
            </a:r>
          </a:p>
          <a:p>
            <a:endParaRPr lang="en-GB" sz="2800" b="1" dirty="0">
              <a:solidFill>
                <a:srgbClr val="7030A0"/>
              </a:solidFill>
            </a:endParaRPr>
          </a:p>
          <a:p>
            <a:r>
              <a:rPr lang="en-GB" sz="2800" b="1" dirty="0" smtClean="0">
                <a:solidFill>
                  <a:srgbClr val="00B050"/>
                </a:solidFill>
              </a:rPr>
              <a:t>Q – How difficult is it to set up an </a:t>
            </a:r>
            <a:r>
              <a:rPr lang="en-GB" sz="2800" b="1" dirty="0" err="1" smtClean="0">
                <a:solidFill>
                  <a:srgbClr val="00B050"/>
                </a:solidFill>
              </a:rPr>
              <a:t>Ebay</a:t>
            </a:r>
            <a:r>
              <a:rPr lang="en-GB" sz="2800" b="1" dirty="0" smtClean="0">
                <a:solidFill>
                  <a:srgbClr val="00B050"/>
                </a:solidFill>
              </a:rPr>
              <a:t> account and start business? </a:t>
            </a:r>
            <a:endParaRPr lang="en-GB" sz="2800" b="1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163" y="375747"/>
            <a:ext cx="9705673" cy="646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919" y="2194147"/>
            <a:ext cx="2667000" cy="18262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4290" y="1929239"/>
            <a:ext cx="3358440" cy="20911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968" y="2033021"/>
            <a:ext cx="3117273" cy="198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600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0523" y="1161319"/>
            <a:ext cx="8920840" cy="64017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/>
              <a:t>Entrepreneurship – Spotting opportunities: </a:t>
            </a:r>
          </a:p>
          <a:p>
            <a:r>
              <a:rPr lang="en-GB" sz="2800" dirty="0" smtClean="0">
                <a:hlinkClick r:id="rId2"/>
              </a:rPr>
              <a:t>https</a:t>
            </a:r>
            <a:r>
              <a:rPr lang="en-GB" sz="2800" dirty="0">
                <a:hlinkClick r:id="rId2"/>
              </a:rPr>
              <a:t>://</a:t>
            </a:r>
            <a:r>
              <a:rPr lang="en-GB" sz="2800" dirty="0" smtClean="0">
                <a:hlinkClick r:id="rId2"/>
              </a:rPr>
              <a:t>www.youtube.com/watch?v=cBGPd2PV_jA</a:t>
            </a:r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b="1" dirty="0" smtClean="0"/>
          </a:p>
          <a:p>
            <a:r>
              <a:rPr lang="en-GB" sz="2800" b="1" dirty="0" smtClean="0"/>
              <a:t>Entrepreneurship is about spotting opportunities:</a:t>
            </a:r>
          </a:p>
          <a:p>
            <a:r>
              <a:rPr lang="en-GB" sz="2800" dirty="0" smtClean="0">
                <a:hlinkClick r:id="rId3"/>
              </a:rPr>
              <a:t>https</a:t>
            </a:r>
            <a:r>
              <a:rPr lang="en-GB" sz="2800" dirty="0">
                <a:hlinkClick r:id="rId3"/>
              </a:rPr>
              <a:t>://</a:t>
            </a:r>
            <a:r>
              <a:rPr lang="en-GB" sz="2800" dirty="0" smtClean="0">
                <a:hlinkClick r:id="rId3"/>
              </a:rPr>
              <a:t>www.youtube.com/watch?v=LctfWCH5j0w</a:t>
            </a:r>
            <a:endParaRPr lang="en-GB" sz="2800" dirty="0" smtClean="0"/>
          </a:p>
          <a:p>
            <a:pPr lvl="0"/>
            <a:endParaRPr lang="en-GB" sz="2800" dirty="0">
              <a:solidFill>
                <a:prstClr val="black"/>
              </a:solidFill>
            </a:endParaRPr>
          </a:p>
          <a:p>
            <a:pPr lvl="0"/>
            <a:r>
              <a:rPr lang="en-GB" sz="2800" b="1" dirty="0">
                <a:solidFill>
                  <a:srgbClr val="00B050"/>
                </a:solidFill>
              </a:rPr>
              <a:t>Q – Do entrepreneurs ever stop looking for opportunities? </a:t>
            </a:r>
          </a:p>
          <a:p>
            <a:endParaRPr lang="en-GB" sz="2800" dirty="0" smtClean="0"/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760523" y="237989"/>
            <a:ext cx="80890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Activity 3 – YouTube videos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3492" y="2375839"/>
            <a:ext cx="2996046" cy="2167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1090" y="2279137"/>
            <a:ext cx="3726873" cy="226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01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2462</Words>
  <Application>Microsoft Office PowerPoint</Application>
  <PresentationFormat>Widescreen</PresentationFormat>
  <Paragraphs>424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 Tregoning</dc:creator>
  <cp:lastModifiedBy>Tregoning, Daniel</cp:lastModifiedBy>
  <cp:revision>38</cp:revision>
  <dcterms:created xsi:type="dcterms:W3CDTF">2016-09-08T20:54:33Z</dcterms:created>
  <dcterms:modified xsi:type="dcterms:W3CDTF">2020-08-24T15:20:49Z</dcterms:modified>
</cp:coreProperties>
</file>