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7"/>
  </p:notesMasterIdLst>
  <p:sldIdLst>
    <p:sldId id="257" r:id="rId4"/>
    <p:sldId id="258" r:id="rId5"/>
    <p:sldId id="259" r:id="rId6"/>
    <p:sldId id="260" r:id="rId7"/>
    <p:sldId id="299" r:id="rId8"/>
    <p:sldId id="261" r:id="rId9"/>
    <p:sldId id="291" r:id="rId10"/>
    <p:sldId id="300" r:id="rId11"/>
    <p:sldId id="314" r:id="rId12"/>
    <p:sldId id="303" r:id="rId13"/>
    <p:sldId id="315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0" r:id="rId22"/>
    <p:sldId id="312" r:id="rId23"/>
    <p:sldId id="317" r:id="rId24"/>
    <p:sldId id="316" r:id="rId25"/>
    <p:sldId id="318" r:id="rId26"/>
    <p:sldId id="269" r:id="rId27"/>
    <p:sldId id="319" r:id="rId28"/>
    <p:sldId id="320" r:id="rId29"/>
    <p:sldId id="321" r:id="rId30"/>
    <p:sldId id="272" r:id="rId31"/>
    <p:sldId id="274" r:id="rId32"/>
    <p:sldId id="275" r:id="rId33"/>
    <p:sldId id="322" r:id="rId34"/>
    <p:sldId id="278" r:id="rId35"/>
    <p:sldId id="279" r:id="rId36"/>
    <p:sldId id="296" r:id="rId37"/>
    <p:sldId id="281" r:id="rId38"/>
    <p:sldId id="324" r:id="rId39"/>
    <p:sldId id="325" r:id="rId40"/>
    <p:sldId id="326" r:id="rId41"/>
    <p:sldId id="327" r:id="rId42"/>
    <p:sldId id="298" r:id="rId43"/>
    <p:sldId id="294" r:id="rId44"/>
    <p:sldId id="292" r:id="rId45"/>
    <p:sldId id="32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C2C71-7CE9-4F35-9508-9B7E26A07B34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6D55-4FCA-40AB-A4B3-E6079F259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9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1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3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5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3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7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9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19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8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01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96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1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28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29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43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27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1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11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7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27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1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15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53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5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7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9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8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816A-8F29-4E37-9372-B6F71EE8C0C1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A9F1-2230-447E-9AC3-B45E7B432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4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D60F-E4D6-437D-8AAB-1AEC9A61F2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5A99B-21A6-4F26-87A0-88092EA293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0410-8437-4D39-8D12-3BACC5B2C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3C5E-BF97-4968-BF85-FFF30EE06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iDDPvyN_I" TargetMode="External"/><Relationship Id="rId2" Type="http://schemas.openxmlformats.org/officeDocument/2006/relationships/hyperlink" Target="https://www.youtube.com/watch?v=nKvrbOq1OfI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cFRtjND-Q" TargetMode="External"/><Relationship Id="rId2" Type="http://schemas.openxmlformats.org/officeDocument/2006/relationships/hyperlink" Target="https://www.youtube.com/watch?v=ELMd5SUqDMI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youtube.com/watch?v=p8I7PCNC3Q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NiYv3Nupw" TargetMode="External"/><Relationship Id="rId2" Type="http://schemas.openxmlformats.org/officeDocument/2006/relationships/hyperlink" Target="https://www.youtube.com/watch?v=BSNo6Nn_az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tVHwbsh70" TargetMode="External"/><Relationship Id="rId2" Type="http://schemas.openxmlformats.org/officeDocument/2006/relationships/hyperlink" Target="https://www.youtube.com/watch?v=PlPH2liD46o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www.youtube.com/watch?v=V0tIOqU7m-c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Pm2tMCbG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QvGLcCTXk9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55" y="971812"/>
            <a:ext cx="103155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Discuss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definition of demand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the law.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Explain the law of demand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show a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demand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curve.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Show YouTube videos to help explain the law of demand.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Discuss in groups the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definition of supply and the law.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baseline="0" dirty="0" smtClean="0">
                <a:solidFill>
                  <a:sysClr val="windowText" lastClr="000000"/>
                </a:solidFill>
              </a:rPr>
              <a:t>Explain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 the law of supply and show a supply curve.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Show how to calculate the market equilibrium price.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Research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factors that have recently impacted demand.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Describe how the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STIGCAP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factors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affect demand.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curve.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Show a YouTube video 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analysing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factors that affect the demand curve.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Examine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evaluate how the STICAPEW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factors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affect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demand</a:t>
            </a:r>
            <a:r>
              <a:rPr lang="en-GB" sz="2800" kern="0" dirty="0">
                <a:solidFill>
                  <a:sysClr val="windowText" lastClr="000000"/>
                </a:solidFill>
              </a:rPr>
              <a:t> 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by completing an exam question.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</a:rPr>
              <a:t>Answer </a:t>
            </a:r>
            <a:r>
              <a:rPr lang="en-GB" sz="2800" kern="0" dirty="0" err="1" smtClean="0">
                <a:solidFill>
                  <a:sysClr val="windowText" lastClr="000000"/>
                </a:solidFill>
              </a:rPr>
              <a:t>Kahoot</a:t>
            </a:r>
            <a:r>
              <a:rPr lang="en-GB" sz="2800" kern="0" dirty="0" smtClean="0">
                <a:solidFill>
                  <a:sysClr val="windowText" lastClr="000000"/>
                </a:solidFill>
              </a:rPr>
              <a:t> quiz questions on demand and supply. </a:t>
            </a:r>
            <a:endParaRPr lang="en-GB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0815"/>
            <a:ext cx="125816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Demand and supply </a:t>
            </a:r>
            <a:r>
              <a:rPr kumimoji="0" lang="en-US" sz="48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-</a:t>
            </a:r>
            <a:r>
              <a:rPr kumimoji="0" lang="en-US" sz="4800" b="1" i="0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Aims and objectives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393" y="971812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833" y="673041"/>
            <a:ext cx="104155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is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 of a product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suppliers will offer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the market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a given price.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 of an item goes up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suppliers will attempt to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maximize their profits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the quantity offered for sale. </a:t>
            </a:r>
            <a:endParaRPr lang="en-GB" sz="2800" b="1" kern="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– Why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you supply goods and services, to make a ….?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070" y="12524"/>
            <a:ext cx="597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Supply (Businesses)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111" y="2213427"/>
            <a:ext cx="2939964" cy="1832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07" y="2471149"/>
            <a:ext cx="3651526" cy="1316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111" y="1990374"/>
            <a:ext cx="3050515" cy="22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9405" y="945710"/>
            <a:ext cx="89337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ysClr val="windowText" lastClr="000000"/>
                </a:solidFill>
              </a:rPr>
              <a:t>This means that the </a:t>
            </a:r>
            <a:r>
              <a:rPr lang="en-GB" sz="2800" b="1" kern="0" dirty="0">
                <a:solidFill>
                  <a:srgbClr val="7030A0"/>
                </a:solidFill>
              </a:rPr>
              <a:t>lower the price, the lower the quantity supplied</a:t>
            </a:r>
            <a:r>
              <a:rPr lang="en-GB" sz="2800" kern="0" dirty="0">
                <a:solidFill>
                  <a:sysClr val="windowText" lastClr="000000"/>
                </a:solidFill>
              </a:rPr>
              <a:t>; and the </a:t>
            </a:r>
            <a:r>
              <a:rPr lang="en-GB" sz="2800" b="1" kern="0" dirty="0">
                <a:solidFill>
                  <a:srgbClr val="7030A0"/>
                </a:solidFill>
              </a:rPr>
              <a:t>higher the price, the higher the quantity supplied. </a:t>
            </a:r>
            <a:endParaRPr lang="en-GB" sz="2800" b="1" kern="0" dirty="0" smtClean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00B050"/>
              </a:solidFill>
            </a:endParaRP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Why do you supply less as the price decreases? </a:t>
            </a:r>
            <a:endParaRPr lang="en-GB" sz="2800" b="1" kern="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0038" y="22380"/>
            <a:ext cx="522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 law of supply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91" y="2294303"/>
            <a:ext cx="8621604" cy="31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099" y="123319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price increases,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profit motive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resources to supply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price allows less efficient producers to make a profit.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as price increases, supply increases.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1600" y="155818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Supply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142" y="1079148"/>
            <a:ext cx="4092957" cy="2382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209" y="1165834"/>
            <a:ext cx="3944662" cy="22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upply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2938" cy="66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3998" y="0"/>
            <a:ext cx="800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Activity 4 -  YouTube 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video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6619" y="978312"/>
            <a:ext cx="93572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Supply:</a:t>
            </a:r>
            <a:r>
              <a:rPr kumimoji="0" lang="en-GB" sz="2800" b="1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://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www.youtube.com/watch?v=nKvrbOq1OfI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defRPr/>
            </a:pPr>
            <a:r>
              <a:rPr lang="en-GB" sz="2800" b="1" u="sng" kern="0" dirty="0" smtClean="0"/>
              <a:t>Toilet paper: </a:t>
            </a:r>
            <a:r>
              <a:rPr lang="en-GB" sz="2800" b="1" kern="0" dirty="0" smtClean="0">
                <a:solidFill>
                  <a:srgbClr val="00B050"/>
                </a:solidFill>
                <a:hlinkClick r:id="rId3"/>
              </a:rPr>
              <a:t>https</a:t>
            </a:r>
            <a:r>
              <a:rPr lang="en-GB" sz="2800" b="1" kern="0" dirty="0">
                <a:solidFill>
                  <a:srgbClr val="00B050"/>
                </a:solidFill>
                <a:hlinkClick r:id="rId3"/>
              </a:rPr>
              <a:t>://</a:t>
            </a:r>
            <a:r>
              <a:rPr lang="en-GB" sz="2800" b="1" kern="0" dirty="0" smtClean="0">
                <a:solidFill>
                  <a:srgbClr val="00B050"/>
                </a:solidFill>
                <a:hlinkClick r:id="rId3"/>
              </a:rPr>
              <a:t>www.youtube.com/watch?v=qyiDDPvyN_I</a:t>
            </a:r>
            <a:endParaRPr lang="en-GB" sz="2800" b="1" kern="0" dirty="0" smtClean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  <a:latin typeface="Calibri"/>
              </a:rPr>
              <a:t>Q – When the price of oil is high, why is it attractive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Less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efficient producers?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baseline="0" dirty="0" smtClean="0">
                <a:solidFill>
                  <a:srgbClr val="00B050"/>
                </a:solidFill>
                <a:latin typeface="Calibri"/>
              </a:rPr>
              <a:t>Q – What happened</a:t>
            </a:r>
            <a:r>
              <a:rPr lang="en-GB" sz="2800" b="1" kern="0" dirty="0" smtClean="0">
                <a:solidFill>
                  <a:srgbClr val="00B050"/>
                </a:solidFill>
                <a:latin typeface="Calibri"/>
              </a:rPr>
              <a:t> to the supply of face masks, hand sanitisers, toilet paper during Covid-19? 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youtub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874" y="2235913"/>
            <a:ext cx="2172854" cy="1543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0" y="2217683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500" y="2097801"/>
            <a:ext cx="2265882" cy="16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2280" y="234646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5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560" y="981048"/>
            <a:ext cx="10153485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Task: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1. Draw a supply curve for petrol </a:t>
            </a:r>
            <a:r>
              <a:rPr lang="en-GB" sz="2800" dirty="0" smtClean="0"/>
              <a:t>– Using graph paper  </a:t>
            </a:r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FF0000"/>
                </a:solidFill>
              </a:rPr>
              <a:t>2. You </a:t>
            </a:r>
            <a:r>
              <a:rPr lang="en-GB" sz="2800" b="1" dirty="0">
                <a:solidFill>
                  <a:srgbClr val="FF0000"/>
                </a:solidFill>
              </a:rPr>
              <a:t>will need to add: </a:t>
            </a:r>
          </a:p>
          <a:p>
            <a:endParaRPr lang="en-GB" sz="2800" dirty="0"/>
          </a:p>
          <a:p>
            <a:r>
              <a:rPr lang="en-GB" sz="2800" dirty="0"/>
              <a:t>Price 1 – </a:t>
            </a:r>
            <a:r>
              <a:rPr lang="en-GB" sz="2800" dirty="0" smtClean="0"/>
              <a:t>102p</a:t>
            </a:r>
            <a:r>
              <a:rPr lang="en-GB" sz="2800" dirty="0"/>
              <a:t>, Price 2 – </a:t>
            </a:r>
            <a:r>
              <a:rPr lang="en-GB" sz="2800" dirty="0" smtClean="0"/>
              <a:t>104p</a:t>
            </a:r>
            <a:r>
              <a:rPr lang="en-GB" sz="2800" dirty="0"/>
              <a:t>, Price 3 – </a:t>
            </a:r>
            <a:r>
              <a:rPr lang="en-GB" sz="2800" dirty="0" smtClean="0"/>
              <a:t>106p, </a:t>
            </a:r>
            <a:r>
              <a:rPr lang="en-GB" sz="2800" dirty="0"/>
              <a:t>Price 4 - £</a:t>
            </a:r>
            <a:r>
              <a:rPr lang="en-GB" sz="2800" dirty="0" smtClean="0"/>
              <a:t>125p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Quantity 1 – </a:t>
            </a:r>
            <a:r>
              <a:rPr lang="en-GB" sz="2800" dirty="0" smtClean="0"/>
              <a:t>100 barrels, </a:t>
            </a:r>
            <a:r>
              <a:rPr lang="en-GB" sz="2800" dirty="0"/>
              <a:t>Quantity 2 – </a:t>
            </a:r>
            <a:r>
              <a:rPr lang="en-GB" sz="2800" dirty="0" smtClean="0"/>
              <a:t>200 barrels </a:t>
            </a:r>
            <a:r>
              <a:rPr lang="en-GB" sz="2800" dirty="0"/>
              <a:t>, Quantity 3 </a:t>
            </a:r>
            <a:r>
              <a:rPr lang="en-GB" sz="2800" dirty="0" smtClean="0"/>
              <a:t>– 300 </a:t>
            </a:r>
          </a:p>
          <a:p>
            <a:r>
              <a:rPr lang="en-GB" sz="2800" dirty="0" smtClean="0"/>
              <a:t>barrels, </a:t>
            </a:r>
            <a:r>
              <a:rPr lang="en-GB" sz="2800" dirty="0"/>
              <a:t>Quantity 4 – </a:t>
            </a:r>
            <a:r>
              <a:rPr lang="en-GB" sz="2800" dirty="0" smtClean="0"/>
              <a:t>400 barrels  </a:t>
            </a:r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Time: 10 </a:t>
            </a:r>
            <a:r>
              <a:rPr lang="en-GB" sz="2800" b="1" dirty="0" err="1"/>
              <a:t>mins</a:t>
            </a:r>
            <a:r>
              <a:rPr lang="en-GB" sz="2800" b="1" dirty="0"/>
              <a:t> </a:t>
            </a:r>
            <a:endParaRPr lang="en-GB" sz="2800" b="1" dirty="0" smtClean="0"/>
          </a:p>
          <a:p>
            <a:endParaRPr lang="en-GB" sz="2800" b="1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84" y="343588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1243" y="825156"/>
            <a:ext cx="968002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Where the </a:t>
            </a:r>
            <a:r>
              <a:rPr lang="en-GB" sz="3600" b="1" dirty="0">
                <a:solidFill>
                  <a:srgbClr val="00B050"/>
                </a:solidFill>
              </a:rPr>
              <a:t>demand curve and the supply curve intersect</a:t>
            </a:r>
            <a:r>
              <a:rPr lang="en-GB" sz="2800" dirty="0"/>
              <a:t>, we have a </a:t>
            </a:r>
            <a:r>
              <a:rPr lang="en-GB" sz="2800" b="1" dirty="0">
                <a:solidFill>
                  <a:srgbClr val="FF0000"/>
                </a:solidFill>
              </a:rPr>
              <a:t>point where the quantity that consumers are willing to purchase matches the quantity that suppliers are willing to supply </a:t>
            </a:r>
            <a:r>
              <a:rPr lang="en-GB" sz="2800" dirty="0"/>
              <a:t>at a given price. 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This </a:t>
            </a:r>
            <a:r>
              <a:rPr lang="en-GB" sz="2800" b="1" dirty="0">
                <a:solidFill>
                  <a:srgbClr val="00B050"/>
                </a:solidFill>
              </a:rPr>
              <a:t>point is known as the market equilibrium. </a:t>
            </a:r>
            <a:endParaRPr lang="en-GB" sz="2800" b="1" dirty="0" smtClean="0">
              <a:solidFill>
                <a:srgbClr val="00B050"/>
              </a:solidFill>
            </a:endParaRPr>
          </a:p>
          <a:p>
            <a:endParaRPr lang="en-GB" sz="2800" dirty="0"/>
          </a:p>
          <a:p>
            <a:endParaRPr lang="en-GB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642062" y="-24601"/>
            <a:ext cx="3646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Equilibrium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70" y="2564525"/>
            <a:ext cx="4643421" cy="3514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179" y="3010600"/>
            <a:ext cx="4746077" cy="29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5405" y="244811"/>
            <a:ext cx="107002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800" b="1" dirty="0">
                <a:solidFill>
                  <a:srgbClr val="FF0000"/>
                </a:solidFill>
              </a:rPr>
              <a:t>From the market equilibrium we can derive market price and market quantity. </a:t>
            </a:r>
            <a:r>
              <a:rPr lang="en-GB" sz="2800" dirty="0"/>
              <a:t>This </a:t>
            </a:r>
            <a:r>
              <a:rPr lang="en-GB" sz="2800" b="1" dirty="0">
                <a:solidFill>
                  <a:srgbClr val="7030A0"/>
                </a:solidFill>
              </a:rPr>
              <a:t>market equilibrium is not fixed; it is likely to change over time </a:t>
            </a:r>
            <a:r>
              <a:rPr lang="en-GB" sz="2800" dirty="0"/>
              <a:t>due to changes in the patterns of demand and supply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How did Covid-19 impact the equilibrium price of petrol?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952" y="-55490"/>
            <a:ext cx="34895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Equilibrium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05" y="2291379"/>
            <a:ext cx="10222550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7311" y="256408"/>
            <a:ext cx="8168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6 -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YouTube video’s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384" y="1437049"/>
            <a:ext cx="10094174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Coronavirus: oil price collapses as demand falls further - BBC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News</a:t>
            </a: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www.youtube.com/watch?v=ELMd5SUqDMI</a:t>
            </a:r>
            <a:r>
              <a:rPr lang="en-GB" sz="2800" dirty="0" smtClean="0"/>
              <a:t>(Finish – 1.45)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b="1" u="sng" dirty="0" smtClean="0"/>
          </a:p>
          <a:p>
            <a:r>
              <a:rPr lang="en-GB" sz="2800" b="1" u="sng" dirty="0"/>
              <a:t>Petrol prices could continue to get cheaper | Nine News </a:t>
            </a:r>
            <a:r>
              <a:rPr lang="en-GB" sz="2800" b="1" u="sng" dirty="0" smtClean="0"/>
              <a:t>Australia</a:t>
            </a:r>
          </a:p>
          <a:p>
            <a:r>
              <a:rPr lang="en-GB" sz="2800" dirty="0" smtClean="0">
                <a:hlinkClick r:id="rId3"/>
              </a:rPr>
              <a:t>https</a:t>
            </a:r>
            <a:r>
              <a:rPr lang="en-GB" sz="2800" dirty="0">
                <a:hlinkClick r:id="rId3"/>
              </a:rPr>
              <a:t>://</a:t>
            </a:r>
            <a:r>
              <a:rPr lang="en-GB" sz="2800" dirty="0" smtClean="0">
                <a:hlinkClick r:id="rId3"/>
              </a:rPr>
              <a:t>www.youtube.com/watch?v=ZTcFRtjND-Q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21" y="2592007"/>
            <a:ext cx="3558902" cy="191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973" y="2486275"/>
            <a:ext cx="4092952" cy="216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5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4909" y="1288731"/>
            <a:ext cx="101529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As </a:t>
            </a:r>
            <a:r>
              <a:rPr lang="en-GB" sz="2800" b="1" dirty="0">
                <a:solidFill>
                  <a:srgbClr val="FF0000"/>
                </a:solidFill>
              </a:rPr>
              <a:t>well as price</a:t>
            </a:r>
            <a:r>
              <a:rPr lang="en-GB" sz="2800" dirty="0"/>
              <a:t> there are a </a:t>
            </a:r>
            <a:r>
              <a:rPr lang="en-GB" sz="2800" b="1" dirty="0">
                <a:solidFill>
                  <a:srgbClr val="7030A0"/>
                </a:solidFill>
              </a:rPr>
              <a:t>number of other factors which affect the demand and supply for a product. </a:t>
            </a:r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r>
              <a:rPr lang="en-GB" sz="2800" dirty="0" smtClean="0"/>
              <a:t>Whereas </a:t>
            </a:r>
            <a:r>
              <a:rPr lang="en-GB" sz="2800" b="1" dirty="0">
                <a:solidFill>
                  <a:srgbClr val="00B050"/>
                </a:solidFill>
              </a:rPr>
              <a:t>a change in price will cause a movement up or down the demand and supply curves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B050"/>
                </a:solidFill>
              </a:rPr>
              <a:t>other factors might cause the curves to shift. </a:t>
            </a:r>
            <a:r>
              <a:rPr lang="en-GB" sz="2800" dirty="0"/>
              <a:t>This means that more or less of a product will be demanded or supplied at any given </a:t>
            </a:r>
            <a:r>
              <a:rPr lang="en-GB" sz="2800" dirty="0" smtClean="0"/>
              <a:t>price. </a:t>
            </a:r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When the price changes does this cause the curve to shift?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2741" y="191862"/>
            <a:ext cx="830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Shifts in demand and supply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323" y="1965434"/>
            <a:ext cx="3474656" cy="173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18" y="2303900"/>
            <a:ext cx="3028950" cy="15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937" y="2303900"/>
            <a:ext cx="2133461" cy="15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6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314" y="63759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Activity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7503" y="1049268"/>
            <a:ext cx="742062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Task: 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(A3</a:t>
            </a:r>
            <a:r>
              <a:rPr kumimoji="0" lang="en-GB" sz="2800" b="1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paper and pens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demand</a:t>
            </a:r>
            <a:r>
              <a:rPr lang="en-GB" sz="2800" kern="0" dirty="0" smtClean="0">
                <a:solidFill>
                  <a:prstClr val="black"/>
                </a:solidFill>
              </a:rPr>
              <a:t>?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800" kern="0" dirty="0" smtClean="0">
                <a:solidFill>
                  <a:prstClr val="black"/>
                </a:solidFill>
              </a:rPr>
              <a:t>What is the law of demand?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800" kern="0" dirty="0" smtClean="0">
              <a:solidFill>
                <a:prstClr val="black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800" kern="0" dirty="0">
              <a:solidFill>
                <a:prstClr val="black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800" kern="0" dirty="0" smtClean="0">
                <a:solidFill>
                  <a:prstClr val="black"/>
                </a:solidFill>
              </a:rPr>
              <a:t>Draw a demand curve and label the diagram. 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Time : </a:t>
            </a:r>
            <a:r>
              <a:rPr lang="en-GB" sz="2800" b="1" kern="0" noProof="0" dirty="0" smtClean="0">
                <a:solidFill>
                  <a:prstClr val="black"/>
                </a:solidFill>
              </a:rPr>
              <a:t>10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mins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178" y="440551"/>
            <a:ext cx="3564487" cy="2705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874" y="3754278"/>
            <a:ext cx="3621109" cy="24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6853" y="1002489"/>
            <a:ext cx="943829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FF0000"/>
                </a:solidFill>
              </a:rPr>
              <a:t>demand curve can shift outward (to the right) </a:t>
            </a:r>
            <a:r>
              <a:rPr lang="en-GB" sz="2800" dirty="0"/>
              <a:t>or </a:t>
            </a:r>
            <a:r>
              <a:rPr lang="en-GB" sz="2800" b="1" dirty="0">
                <a:solidFill>
                  <a:srgbClr val="FF0000"/>
                </a:solidFill>
              </a:rPr>
              <a:t>inward (to the left).</a:t>
            </a:r>
            <a:r>
              <a:rPr lang="en-GB" sz="2800" dirty="0"/>
              <a:t> If the </a:t>
            </a:r>
            <a:r>
              <a:rPr lang="en-GB" sz="2800" b="1" dirty="0">
                <a:solidFill>
                  <a:srgbClr val="FF0000"/>
                </a:solidFill>
              </a:rPr>
              <a:t>demand curve shifts out</a:t>
            </a:r>
            <a:r>
              <a:rPr lang="en-GB" sz="2800" dirty="0"/>
              <a:t>, this means that </a:t>
            </a:r>
            <a:r>
              <a:rPr lang="en-GB" sz="2800" b="1" dirty="0">
                <a:solidFill>
                  <a:srgbClr val="FF0000"/>
                </a:solidFill>
              </a:rPr>
              <a:t>more is demanded at each price level.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dirty="0" smtClean="0"/>
              <a:t>This </a:t>
            </a:r>
            <a:r>
              <a:rPr lang="en-GB" sz="2800" dirty="0"/>
              <a:t>increase in demand is shown by the shift to a new demand curve, </a:t>
            </a:r>
            <a:r>
              <a:rPr lang="en-GB" sz="2800" dirty="0" smtClean="0"/>
              <a:t>D2 </a:t>
            </a:r>
            <a:r>
              <a:rPr lang="en-GB" sz="2800" dirty="0"/>
              <a:t>in the diagram. </a:t>
            </a:r>
            <a:endParaRPr lang="en-GB" sz="2800" dirty="0" smtClean="0"/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What increased in demand due to Covid-19?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160625" y="21021"/>
            <a:ext cx="787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Shifts in the demand curve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8" y="2490951"/>
            <a:ext cx="8870727" cy="22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0" y="972019"/>
            <a:ext cx="11351172" cy="5481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11" y="252435"/>
            <a:ext cx="761456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1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80" y="256018"/>
            <a:ext cx="7614564" cy="5303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70842" y="1002333"/>
            <a:ext cx="85238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>
                <a:solidFill>
                  <a:prstClr val="black"/>
                </a:solidFill>
              </a:rPr>
              <a:t>An </a:t>
            </a:r>
            <a:r>
              <a:rPr lang="en-GB" sz="2800" b="1" dirty="0">
                <a:solidFill>
                  <a:srgbClr val="FF0000"/>
                </a:solidFill>
              </a:rPr>
              <a:t>inward shift</a:t>
            </a:r>
            <a:r>
              <a:rPr lang="en-GB" sz="2800" dirty="0">
                <a:solidFill>
                  <a:prstClr val="black"/>
                </a:solidFill>
              </a:rPr>
              <a:t> to a new curve at </a:t>
            </a:r>
            <a:r>
              <a:rPr lang="en-GB" sz="2800" dirty="0" smtClean="0">
                <a:solidFill>
                  <a:prstClr val="black"/>
                </a:solidFill>
              </a:rPr>
              <a:t>D3 </a:t>
            </a:r>
            <a:r>
              <a:rPr lang="en-GB" sz="2800" dirty="0">
                <a:solidFill>
                  <a:prstClr val="black"/>
                </a:solidFill>
              </a:rPr>
              <a:t>indicates a decrease in demand – this </a:t>
            </a:r>
            <a:r>
              <a:rPr lang="en-GB" sz="2800" b="1" dirty="0">
                <a:solidFill>
                  <a:srgbClr val="FF0000"/>
                </a:solidFill>
              </a:rPr>
              <a:t>indicates that less is demanded at each price level</a:t>
            </a:r>
            <a:r>
              <a:rPr lang="en-GB" sz="2800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n-GB" sz="2800" b="1" dirty="0">
              <a:solidFill>
                <a:srgbClr val="FF0000"/>
              </a:solidFill>
            </a:endParaRPr>
          </a:p>
          <a:p>
            <a:pPr lvl="0"/>
            <a:endParaRPr lang="en-GB" sz="2800" b="1" dirty="0" smtClean="0">
              <a:solidFill>
                <a:srgbClr val="FF0000"/>
              </a:solidFill>
            </a:endParaRPr>
          </a:p>
          <a:p>
            <a:pPr lvl="0"/>
            <a:endParaRPr lang="en-GB" sz="2800" b="1" dirty="0">
              <a:solidFill>
                <a:srgbClr val="FF0000"/>
              </a:solidFill>
            </a:endParaRPr>
          </a:p>
          <a:p>
            <a:pPr lvl="0"/>
            <a:endParaRPr lang="en-GB" sz="2800" b="1" dirty="0" smtClean="0">
              <a:solidFill>
                <a:srgbClr val="FF0000"/>
              </a:solidFill>
            </a:endParaRPr>
          </a:p>
          <a:p>
            <a:pPr lvl="0"/>
            <a:endParaRPr lang="en-GB" sz="2800" b="1" dirty="0">
              <a:solidFill>
                <a:srgbClr val="FF0000"/>
              </a:solidFill>
            </a:endParaRPr>
          </a:p>
          <a:p>
            <a:pPr lvl="0"/>
            <a:endParaRPr lang="en-GB" sz="2800" b="1" dirty="0" smtClean="0">
              <a:solidFill>
                <a:srgbClr val="FF0000"/>
              </a:solidFill>
            </a:endParaRPr>
          </a:p>
          <a:p>
            <a:pPr lvl="0"/>
            <a:endParaRPr lang="en-GB" sz="2800" b="1" dirty="0">
              <a:solidFill>
                <a:srgbClr val="FF0000"/>
              </a:solidFill>
            </a:endParaRPr>
          </a:p>
          <a:p>
            <a:pPr lvl="0"/>
            <a:endParaRPr lang="en-GB" sz="2800" b="1" dirty="0" smtClean="0">
              <a:solidFill>
                <a:srgbClr val="FF0000"/>
              </a:solidFill>
            </a:endParaRPr>
          </a:p>
          <a:p>
            <a:pPr lvl="0"/>
            <a:r>
              <a:rPr lang="en-GB" sz="2800" b="1" dirty="0">
                <a:solidFill>
                  <a:srgbClr val="00B050"/>
                </a:solidFill>
              </a:rPr>
              <a:t>Q – What increased in demand due to Covid-19?</a:t>
            </a:r>
          </a:p>
          <a:p>
            <a:pPr lvl="0"/>
            <a:endParaRPr lang="en-GB" sz="28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6" y="2387328"/>
            <a:ext cx="11351736" cy="31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9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1690" y="213625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7 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828" y="675290"/>
            <a:ext cx="98481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Research task: </a:t>
            </a:r>
          </a:p>
          <a:p>
            <a:endParaRPr lang="en-GB" sz="2800" dirty="0"/>
          </a:p>
          <a:p>
            <a:r>
              <a:rPr lang="en-GB" sz="2800" dirty="0" smtClean="0"/>
              <a:t>Your task is to </a:t>
            </a:r>
            <a:r>
              <a:rPr lang="en-GB" sz="2800" b="1" dirty="0" smtClean="0">
                <a:solidFill>
                  <a:srgbClr val="FF0000"/>
                </a:solidFill>
              </a:rPr>
              <a:t>research factors that impacted demand during the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Covid-19 pandemic.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THINK – Petrol, Toilet paper, Hand sanitiser, food. 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You need to find as many examples as you can </a:t>
            </a:r>
          </a:p>
          <a:p>
            <a:endParaRPr lang="en-GB" sz="2800" b="1" dirty="0" smtClean="0"/>
          </a:p>
          <a:p>
            <a:endParaRPr lang="en-GB" sz="2800" b="1" dirty="0"/>
          </a:p>
          <a:p>
            <a:r>
              <a:rPr lang="en-GB" sz="2800" b="1" dirty="0" smtClean="0"/>
              <a:t>Time: 20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– 10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research/ 10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discussion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786" y="2444474"/>
            <a:ext cx="3264119" cy="27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6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7007" y="177234"/>
            <a:ext cx="8061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Factors that affect demand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756" y="1217401"/>
            <a:ext cx="5125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rgbClr val="FF0000"/>
                </a:solidFill>
              </a:rPr>
              <a:t>STIGCAP FACTORS (NON PRICE) 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Substitute goods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Tastes and fashion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Income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Government legislation 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7450567" y="25798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71" y="1160329"/>
            <a:ext cx="4270786" cy="1359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6857" y="2875929"/>
            <a:ext cx="61383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Complimentary goods </a:t>
            </a:r>
          </a:p>
          <a:p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Anticipation of a shortage/ advertising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Population 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844" y="4491960"/>
            <a:ext cx="2822475" cy="1998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71" y="5309294"/>
            <a:ext cx="2078803" cy="1168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56" y="5187719"/>
            <a:ext cx="3955508" cy="14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1341" y="910745"/>
            <a:ext cx="96484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 </a:t>
            </a:r>
            <a:r>
              <a:rPr lang="en-GB" sz="2800" dirty="0"/>
              <a:t>change in the price of substitute goods will also shift the demand curve. </a:t>
            </a:r>
            <a:r>
              <a:rPr lang="en-GB" sz="2800" b="1" dirty="0" smtClean="0">
                <a:solidFill>
                  <a:srgbClr val="FF0000"/>
                </a:solidFill>
              </a:rPr>
              <a:t>A </a:t>
            </a:r>
            <a:r>
              <a:rPr lang="en-GB" sz="2800" b="1" dirty="0">
                <a:solidFill>
                  <a:srgbClr val="FF0000"/>
                </a:solidFill>
              </a:rPr>
              <a:t>substitute is a good used instead of another good</a:t>
            </a:r>
            <a:r>
              <a:rPr lang="en-GB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For </a:t>
            </a:r>
            <a:r>
              <a:rPr lang="en-GB" sz="2800" dirty="0"/>
              <a:t>example, if </a:t>
            </a:r>
            <a:r>
              <a:rPr lang="en-GB" sz="2800" b="1" dirty="0">
                <a:solidFill>
                  <a:srgbClr val="FF0000"/>
                </a:solidFill>
              </a:rPr>
              <a:t>train fares increase </a:t>
            </a:r>
            <a:r>
              <a:rPr lang="en-GB" sz="2800" dirty="0"/>
              <a:t>some </a:t>
            </a:r>
            <a:r>
              <a:rPr lang="en-GB" sz="2800" b="1" dirty="0">
                <a:solidFill>
                  <a:srgbClr val="FF0000"/>
                </a:solidFill>
              </a:rPr>
              <a:t>people will switch to private transport and travel by car. </a:t>
            </a:r>
            <a:r>
              <a:rPr lang="en-GB" sz="2800" dirty="0"/>
              <a:t>This may lead to an </a:t>
            </a:r>
            <a:r>
              <a:rPr lang="en-GB" sz="2800" b="1" dirty="0">
                <a:solidFill>
                  <a:srgbClr val="7030A0"/>
                </a:solidFill>
              </a:rPr>
              <a:t>increase in the demand for petrol</a:t>
            </a:r>
            <a:r>
              <a:rPr lang="en-GB" sz="2800" dirty="0"/>
              <a:t>, shifting the demand curve for petrol to the right.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How did you travel to college today? Why?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5660" y="0"/>
            <a:ext cx="5150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Substitute goods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691" y="2134091"/>
            <a:ext cx="2260544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21" y="2338386"/>
            <a:ext cx="1241124" cy="1191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883" y="2091228"/>
            <a:ext cx="2269414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09" y="2467837"/>
            <a:ext cx="1390008" cy="1188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985" y="2338386"/>
            <a:ext cx="1958278" cy="14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8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834" y="515931"/>
            <a:ext cx="91305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If </a:t>
            </a:r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price of airline tickets were to increase</a:t>
            </a:r>
            <a:r>
              <a:rPr lang="en-GB" sz="2800" dirty="0" smtClean="0"/>
              <a:t>, </a:t>
            </a:r>
            <a:r>
              <a:rPr lang="en-GB" sz="2800" dirty="0"/>
              <a:t>then it is likely that </a:t>
            </a:r>
            <a:r>
              <a:rPr lang="en-GB" sz="2800" b="1" dirty="0">
                <a:solidFill>
                  <a:srgbClr val="FF0000"/>
                </a:solidFill>
              </a:rPr>
              <a:t>demand for holidays at </a:t>
            </a:r>
            <a:r>
              <a:rPr lang="en-GB" sz="2800" b="1" dirty="0" smtClean="0">
                <a:solidFill>
                  <a:srgbClr val="FF0000"/>
                </a:solidFill>
              </a:rPr>
              <a:t>home </a:t>
            </a:r>
            <a:r>
              <a:rPr lang="en-GB" sz="2800" b="1" dirty="0">
                <a:solidFill>
                  <a:srgbClr val="FF0000"/>
                </a:solidFill>
              </a:rPr>
              <a:t>in the UK would increase.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Why is the demand for staycations currently increasing?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Who is price sensitive when booking a holiday?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08" y="260628"/>
            <a:ext cx="4785775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95" y="2021769"/>
            <a:ext cx="3187380" cy="2517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462" y="2021770"/>
            <a:ext cx="2712329" cy="2431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797" y="2021770"/>
            <a:ext cx="3273441" cy="24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0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5378" y="245155"/>
            <a:ext cx="788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8 –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5378" y="1310430"/>
            <a:ext cx="769133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UK staycations in huge demand </a:t>
            </a:r>
          </a:p>
          <a:p>
            <a:endParaRPr lang="en-GB" sz="2800" b="1" u="sng" dirty="0" smtClean="0"/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www.youtube.com/watch?v=p8I7PCNC3QU</a:t>
            </a:r>
            <a:endParaRPr lang="en-GB" sz="2800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78" y="2902226"/>
            <a:ext cx="4006294" cy="2510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96" y="2923631"/>
            <a:ext cx="4539323" cy="24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1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1318" y="949910"/>
            <a:ext cx="94580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change in tastes and fashion can also shift the demand curve.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goods become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more fashionable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demand curve shifts to the right,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increasing demand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 all price levels.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goods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 out of fashion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demand curve shifts to the left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What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goods are currently in/ out of fashion?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6979" y="27850"/>
            <a:ext cx="5141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Tastes or fashion </a:t>
            </a:r>
          </a:p>
        </p:txBody>
      </p:sp>
      <p:sp>
        <p:nvSpPr>
          <p:cNvPr id="6" name="AutoShape 2" descr="Image result for ethical good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10" y="2429691"/>
            <a:ext cx="3233737" cy="2112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162" y="1946216"/>
            <a:ext cx="3133725" cy="2226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42" y="2313678"/>
            <a:ext cx="2659759" cy="21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217" y="254078"/>
            <a:ext cx="4779678" cy="530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781" y="784476"/>
            <a:ext cx="103584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Currently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fair trade goods are fashionable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therefore you would expect the demand for fair trade goods the increase.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kern="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What can make goods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or services more fashionable?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99" y="1641259"/>
            <a:ext cx="2678003" cy="2314575"/>
          </a:xfrm>
          <a:prstGeom prst="rect">
            <a:avLst/>
          </a:prstGeom>
        </p:spPr>
      </p:pic>
      <p:sp>
        <p:nvSpPr>
          <p:cNvPr id="8" name="AutoShape 2" descr="Image result for egg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68" y="2273111"/>
            <a:ext cx="3773214" cy="15334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04" y="2103807"/>
            <a:ext cx="2159705" cy="1880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752" y="4283706"/>
            <a:ext cx="2736467" cy="2049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075" y="4152318"/>
            <a:ext cx="2732033" cy="1529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628" y="4234265"/>
            <a:ext cx="2348651" cy="15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942639"/>
            <a:ext cx="960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Demand is the amount of a product that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consumers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are willing and able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 purchase at any given price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It is assumed that this is effective demand, i.e. it is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backed by money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an ability to buy.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What are you willing and able to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purchase – Is there a difference?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9852" y="19309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Demand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868" y="2615826"/>
            <a:ext cx="2978264" cy="2246455"/>
          </a:xfrm>
          <a:prstGeom prst="rect">
            <a:avLst/>
          </a:prstGeom>
        </p:spPr>
      </p:pic>
      <p:sp>
        <p:nvSpPr>
          <p:cNvPr id="7" name="AutoShape 2" descr="Image result for deman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91" y="2699629"/>
            <a:ext cx="3302217" cy="2246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931" y="2783434"/>
            <a:ext cx="2619375" cy="20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0118" y="830763"/>
            <a:ext cx="99869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With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more disposable income people buy more of the things they want.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incomes increase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,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demand for cars, holidays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consumer electronics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etc.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also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increases.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(Luxury goods)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fall in incomes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will cause the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demand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curve to shift inwards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to the left –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demand decreases.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What happens to the demand for inferior goods as you income decrease?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3882" y="39834"/>
            <a:ext cx="2467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Income </a:t>
            </a:r>
          </a:p>
        </p:txBody>
      </p:sp>
      <p:sp>
        <p:nvSpPr>
          <p:cNvPr id="3" name="AutoShape 2" descr="Image result for incom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382" y="2316943"/>
            <a:ext cx="2493832" cy="1919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889" y="2316942"/>
            <a:ext cx="3317082" cy="188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18" y="2393459"/>
            <a:ext cx="2736589" cy="17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9158" y="224135"/>
            <a:ext cx="788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9 –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5408" y="1320941"/>
            <a:ext cx="7651390" cy="581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What are normal goods </a:t>
            </a: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www.youtube.com/watch?v=BSNo6Nn_azo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u="sng" dirty="0" smtClean="0"/>
              <a:t>What are inferior goods </a:t>
            </a:r>
          </a:p>
          <a:p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www.youtube.com/watch?v=qFNiYv3Nupw</a:t>
            </a:r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How does income impact the demand for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these goods and services? </a:t>
            </a:r>
            <a:endParaRPr lang="en-GB" sz="2800" b="1" dirty="0">
              <a:solidFill>
                <a:srgbClr val="00B050"/>
              </a:solidFill>
            </a:endParaRPr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285" y="2415297"/>
            <a:ext cx="4308002" cy="21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8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08620"/>
            <a:ext cx="10668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Other factors which shift the demand curve include a change in the price of other goods: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Complimentary goods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those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used alongside another good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example, if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demand for holidays increases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demand for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luggage or perhaps suntan lotion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will also increase.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Another example is that if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price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of cars drops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then you would expect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demand for petrol to increase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Can you think of any other examples?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1788" y="185290"/>
            <a:ext cx="574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Compliment goods </a:t>
            </a:r>
          </a:p>
        </p:txBody>
      </p:sp>
      <p:sp>
        <p:nvSpPr>
          <p:cNvPr id="3" name="AutoShape 2" descr="Image result for cars petro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232" y="3497104"/>
            <a:ext cx="2127508" cy="1085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892" y="3697013"/>
            <a:ext cx="2447849" cy="1947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517" y="4840757"/>
            <a:ext cx="2108145" cy="16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5830" y="981023"/>
            <a:ext cx="1032033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consumers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anticipate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 shortage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then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demand for this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Product will increase.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example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there was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anticipation of a shortage for petrol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 would expect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see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ques outside all petrol stations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therefore the demand would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Increase.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there was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anticipation of a shortage of milk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because a lot of cows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Has died from a disease, then you would expect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demand for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Milk to rise.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6831" y="57693"/>
            <a:ext cx="777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Anticipation of a shortage </a:t>
            </a:r>
          </a:p>
        </p:txBody>
      </p:sp>
      <p:sp>
        <p:nvSpPr>
          <p:cNvPr id="2" name="AutoShape 2" descr="Image result for petrol shortage u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654" y="1688698"/>
            <a:ext cx="2255620" cy="1263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239" y="1603550"/>
            <a:ext cx="3281520" cy="14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7513" y="145758"/>
            <a:ext cx="775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8 -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846" y="1069088"/>
            <a:ext cx="7724872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UK petrol panic </a:t>
            </a: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www.youtube.com/watch?v=PlPH2liD46o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b="1" u="sng" dirty="0" smtClean="0"/>
              <a:t>UK food panic </a:t>
            </a:r>
            <a:endParaRPr lang="en-GB" sz="2800" b="1" u="sng" dirty="0"/>
          </a:p>
          <a:p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www.youtube.com/watch?v=wutVHwbsh70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543" y="2259722"/>
            <a:ext cx="3531125" cy="24489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628" y="2259722"/>
            <a:ext cx="3257550" cy="24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0122" y="826055"/>
            <a:ext cx="101012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Changes in population will also affect demand.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UK has an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ageing population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with those of retirement 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forming a larger proportion of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population.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This has resulted in an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increase in demand for retirement homes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stair lifts and numerous other products that are used by the elderly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Do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we have a lot of migration in the U.K?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How does this impact demand?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2280" y="126537"/>
            <a:ext cx="3474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Population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828" y="489328"/>
            <a:ext cx="3458434" cy="3399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44" y="1948130"/>
            <a:ext cx="2367733" cy="21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819" y="889338"/>
            <a:ext cx="101477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 </a:t>
            </a:r>
            <a:r>
              <a:rPr lang="en-GB" sz="2800" dirty="0"/>
              <a:t>diagram shows </a:t>
            </a:r>
            <a:r>
              <a:rPr lang="en-GB" sz="2800" b="1" dirty="0">
                <a:solidFill>
                  <a:srgbClr val="FF0000"/>
                </a:solidFill>
              </a:rPr>
              <a:t>a shift outwards of the demand curve </a:t>
            </a:r>
            <a:r>
              <a:rPr lang="en-GB" sz="2800" dirty="0"/>
              <a:t>(caused by perhaps increasing incomes or the increasing price of the substitute good</a:t>
            </a:r>
            <a:r>
              <a:rPr lang="en-GB" sz="2800" dirty="0" smtClean="0"/>
              <a:t>).Initially </a:t>
            </a:r>
            <a:r>
              <a:rPr lang="en-GB" sz="2800" dirty="0"/>
              <a:t>at </a:t>
            </a:r>
            <a:r>
              <a:rPr lang="en-GB" sz="2800" b="1" dirty="0">
                <a:solidFill>
                  <a:srgbClr val="FF0000"/>
                </a:solidFill>
              </a:rPr>
              <a:t>market equilibrium we have price P and quantity Q.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r>
              <a:rPr lang="en-GB" sz="2800" b="1" dirty="0" smtClean="0">
                <a:solidFill>
                  <a:srgbClr val="7030A0"/>
                </a:solidFill>
              </a:rPr>
              <a:t>A </a:t>
            </a:r>
            <a:r>
              <a:rPr lang="en-GB" sz="2800" b="1" dirty="0">
                <a:solidFill>
                  <a:srgbClr val="7030A0"/>
                </a:solidFill>
              </a:rPr>
              <a:t>new equilibrium is created where D1 cuts the original supply curve. Price rises to P1 and quantity demanded and supplied expands to Q1 </a:t>
            </a:r>
            <a:r>
              <a:rPr lang="en-GB" sz="2800" b="1" dirty="0" smtClean="0">
                <a:solidFill>
                  <a:srgbClr val="7030A0"/>
                </a:solidFill>
              </a:rPr>
              <a:t>.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Why has the price and quantity increased?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199" y="140052"/>
            <a:ext cx="105316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effect on equilibrium price of a change in demand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442" y="2429468"/>
            <a:ext cx="3218136" cy="1776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779" y="2429468"/>
            <a:ext cx="2861442" cy="17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7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0" y="504497"/>
            <a:ext cx="10808767" cy="57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8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422" y="785755"/>
            <a:ext cx="100478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this diagram we see a </a:t>
            </a:r>
            <a:r>
              <a:rPr lang="en-GB" sz="2800" b="1" dirty="0">
                <a:solidFill>
                  <a:srgbClr val="FF0000"/>
                </a:solidFill>
              </a:rPr>
              <a:t>shift to the left of the demand curve </a:t>
            </a:r>
            <a:r>
              <a:rPr lang="en-GB" sz="2800" dirty="0"/>
              <a:t>(perhaps caused by a fall in price of a substitute). A</a:t>
            </a:r>
            <a:r>
              <a:rPr lang="en-GB" sz="2800" b="1" dirty="0">
                <a:solidFill>
                  <a:srgbClr val="FF0000"/>
                </a:solidFill>
              </a:rPr>
              <a:t>gain we start with equilibrium with price P and quantity Q. </a:t>
            </a:r>
            <a:r>
              <a:rPr lang="en-GB" sz="2800" b="1" dirty="0" smtClean="0">
                <a:solidFill>
                  <a:srgbClr val="7030A0"/>
                </a:solidFill>
              </a:rPr>
              <a:t>After </a:t>
            </a:r>
            <a:r>
              <a:rPr lang="en-GB" sz="2800" b="1" dirty="0">
                <a:solidFill>
                  <a:srgbClr val="7030A0"/>
                </a:solidFill>
              </a:rPr>
              <a:t>the shift in demand curve we have a new equilibrium with price P1 and quantity Q1. </a:t>
            </a:r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b="1" dirty="0" smtClean="0">
                <a:solidFill>
                  <a:srgbClr val="7030A0"/>
                </a:solidFill>
              </a:rPr>
              <a:t>The </a:t>
            </a:r>
            <a:r>
              <a:rPr lang="en-GB" sz="2800" b="1" dirty="0">
                <a:solidFill>
                  <a:srgbClr val="7030A0"/>
                </a:solidFill>
              </a:rPr>
              <a:t>impact </a:t>
            </a:r>
            <a:r>
              <a:rPr lang="en-GB" sz="2800" dirty="0"/>
              <a:t>of the shift in of the demand curve has been to </a:t>
            </a:r>
            <a:r>
              <a:rPr lang="en-GB" sz="2800" b="1" dirty="0">
                <a:solidFill>
                  <a:srgbClr val="7030A0"/>
                </a:solidFill>
              </a:rPr>
              <a:t>reduce price and to cause a contraction in the quantity demanded and supplied</a:t>
            </a:r>
            <a:r>
              <a:rPr lang="en-GB" sz="2800" b="1" dirty="0" smtClean="0">
                <a:solidFill>
                  <a:srgbClr val="7030A0"/>
                </a:solidFill>
              </a:rPr>
              <a:t>.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Why has the price/ quantity supplied been reduced?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568" y="139424"/>
            <a:ext cx="113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The effect on equilibrium price of a change in demand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75" y="2717728"/>
            <a:ext cx="3917567" cy="1855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99" y="2640663"/>
            <a:ext cx="3223883" cy="19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1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9" y="336152"/>
            <a:ext cx="11303371" cy="63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8707" y="1144165"/>
            <a:ext cx="10229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kern="0" dirty="0" smtClean="0"/>
              <a:t>The </a:t>
            </a:r>
            <a:r>
              <a:rPr lang="en-GB" sz="2800" b="1" kern="0" dirty="0"/>
              <a:t>law of demand states </a:t>
            </a:r>
            <a:r>
              <a:rPr lang="en-GB" sz="2800" b="1" kern="0" dirty="0" smtClean="0"/>
              <a:t>that:</a:t>
            </a: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sz="2800" b="1" kern="0" dirty="0">
                <a:solidFill>
                  <a:srgbClr val="FF0000"/>
                </a:solidFill>
              </a:rPr>
              <a:t>T</a:t>
            </a:r>
            <a:r>
              <a:rPr lang="en-GB" sz="2800" b="1" kern="0" dirty="0" smtClean="0">
                <a:solidFill>
                  <a:srgbClr val="FF0000"/>
                </a:solidFill>
              </a:rPr>
              <a:t>he </a:t>
            </a:r>
            <a:r>
              <a:rPr lang="en-GB" sz="2800" b="1" kern="0" dirty="0">
                <a:solidFill>
                  <a:srgbClr val="FF0000"/>
                </a:solidFill>
              </a:rPr>
              <a:t>higher the price, the lower the quantity demanded; and the lower the price, the higher the quantity demanded. </a:t>
            </a: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sz="2800" kern="0" dirty="0" smtClean="0"/>
              <a:t>Naturally</a:t>
            </a:r>
            <a:r>
              <a:rPr lang="en-GB" sz="2800" kern="0" dirty="0"/>
              <a:t>, </a:t>
            </a:r>
            <a:r>
              <a:rPr lang="en-GB" sz="2800" b="1" kern="0" dirty="0">
                <a:solidFill>
                  <a:srgbClr val="FF0000"/>
                </a:solidFill>
              </a:rPr>
              <a:t>consumers are willing and able to buy less as the price </a:t>
            </a:r>
            <a:r>
              <a:rPr lang="en-GB" sz="2800" b="1" kern="0" dirty="0" smtClean="0">
                <a:solidFill>
                  <a:srgbClr val="FF0000"/>
                </a:solidFill>
              </a:rPr>
              <a:t>rises.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rgbClr val="7030A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Q – Does this law work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with all goods?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2105" y="104831"/>
            <a:ext cx="585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The law of demand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470" y="2642625"/>
            <a:ext cx="2569335" cy="1795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99" y="3037488"/>
            <a:ext cx="2333995" cy="1307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916" y="3037488"/>
            <a:ext cx="2105225" cy="1400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742" y="2985860"/>
            <a:ext cx="2143125" cy="14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6884" y="224135"/>
            <a:ext cx="775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9 -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1187" y="1533100"/>
            <a:ext cx="779296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Shifting demand and supply </a:t>
            </a:r>
          </a:p>
          <a:p>
            <a:endParaRPr lang="en-GB" sz="2800" b="1" u="sng" dirty="0"/>
          </a:p>
          <a:p>
            <a:r>
              <a:rPr lang="en-GB" sz="2800" b="1" u="sng" dirty="0">
                <a:hlinkClick r:id="rId2"/>
              </a:rPr>
              <a:t>https://</a:t>
            </a:r>
            <a:r>
              <a:rPr lang="en-GB" sz="2800" b="1" u="sng" dirty="0" smtClean="0">
                <a:hlinkClick r:id="rId2"/>
              </a:rPr>
              <a:t>www.youtube.com/watch?v=V0tIOqU7m-c</a:t>
            </a:r>
            <a:endParaRPr lang="en-GB" sz="2800" b="1" u="sng" dirty="0" smtClean="0"/>
          </a:p>
          <a:p>
            <a:endParaRPr lang="en-GB" sz="2800" b="1" u="sn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06" y="3303730"/>
            <a:ext cx="8150265" cy="22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9138" y="206314"/>
            <a:ext cx="939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– Was you listening?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0480" y="1327151"/>
            <a:ext cx="77792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Answer the </a:t>
            </a:r>
            <a:r>
              <a:rPr lang="en-GB" sz="2800" dirty="0" smtClean="0"/>
              <a:t>demand/ supply </a:t>
            </a:r>
            <a:r>
              <a:rPr lang="en-GB" sz="2800" dirty="0" err="1"/>
              <a:t>Kahoot</a:t>
            </a:r>
            <a:r>
              <a:rPr lang="en-GB" sz="2800" dirty="0"/>
              <a:t> quiz questions.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Time: </a:t>
            </a:r>
            <a:r>
              <a:rPr lang="en-GB" sz="2800" b="1" dirty="0" smtClean="0"/>
              <a:t>10 </a:t>
            </a:r>
            <a:r>
              <a:rPr lang="en-GB" sz="2800" b="1" dirty="0"/>
              <a:t>mins </a:t>
            </a:r>
          </a:p>
        </p:txBody>
      </p:sp>
      <p:sp>
        <p:nvSpPr>
          <p:cNvPr id="6" name="AutoShape 2" descr="Image result for kahoo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792" y="3057031"/>
            <a:ext cx="2633894" cy="2633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87" y="3202074"/>
            <a:ext cx="3522115" cy="23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2257" y="381298"/>
            <a:ext cx="3387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Activity </a:t>
            </a:r>
            <a:r>
              <a:rPr lang="en-US" sz="5400" b="1" kern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11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855" y="842963"/>
            <a:ext cx="83439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Shifts in demand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Past paper questions  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FF0000"/>
                </a:solidFill>
              </a:rPr>
              <a:t>1. 4x4 vehicles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0"/>
            <a:r>
              <a:rPr lang="en-GB" sz="2800" b="1" dirty="0" smtClean="0">
                <a:solidFill>
                  <a:srgbClr val="FF0000"/>
                </a:solidFill>
              </a:rPr>
              <a:t>2. Baked </a:t>
            </a:r>
            <a:r>
              <a:rPr lang="en-GB" sz="2800" b="1" dirty="0">
                <a:solidFill>
                  <a:srgbClr val="FF0000"/>
                </a:solidFill>
              </a:rPr>
              <a:t>Beans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Extension task - </a:t>
            </a:r>
            <a:r>
              <a:rPr lang="en-GB" sz="2800" b="1" kern="0" dirty="0" smtClean="0">
                <a:solidFill>
                  <a:srgbClr val="00B050"/>
                </a:solidFill>
              </a:rPr>
              <a:t>Welsh </a:t>
            </a:r>
            <a:r>
              <a:rPr lang="en-GB" sz="2800" b="1" kern="0" dirty="0">
                <a:solidFill>
                  <a:srgbClr val="00B050"/>
                </a:solidFill>
              </a:rPr>
              <a:t>rugby shirts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Time: </a:t>
            </a:r>
            <a:r>
              <a:rPr lang="en-GB" sz="2800" b="1" kern="0" dirty="0" smtClean="0">
                <a:solidFill>
                  <a:prstClr val="black"/>
                </a:solidFill>
              </a:rPr>
              <a:t>20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074" y="2599233"/>
            <a:ext cx="5067926" cy="299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55" y="971812"/>
            <a:ext cx="103155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definition of demand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law.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the law of demand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show a demand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curve.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YouTube videos to help explain the law of demand.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 in groups the definition of supply and the law.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the law of supply and show a supply curve.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how to calculate the market equilibrium price.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factors that have recently impacted demand.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how the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STIGCAP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factors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affect demand.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curve.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a YouTube video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analysing the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factors that affect the demand curve.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Examine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evaluate how the STICAPEW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affect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completing an exam question.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Kahoot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 questions on demand and supply.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0815"/>
            <a:ext cx="125816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Demand and supply </a:t>
            </a:r>
            <a:r>
              <a:rPr kumimoji="0" lang="en-US" sz="48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 Aims and objectives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393" y="971812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655" y="923330"/>
            <a:ext cx="93663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kern="0" dirty="0" smtClean="0">
                <a:solidFill>
                  <a:srgbClr val="FF0000"/>
                </a:solidFill>
              </a:rPr>
              <a:t>This </a:t>
            </a:r>
            <a:r>
              <a:rPr lang="en-GB" sz="2800" b="1" kern="0" dirty="0">
                <a:solidFill>
                  <a:srgbClr val="FF0000"/>
                </a:solidFill>
              </a:rPr>
              <a:t>results in a downward sloping demand curve. </a:t>
            </a: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sz="2800" b="1" kern="0" dirty="0">
                <a:solidFill>
                  <a:srgbClr val="FF0000"/>
                </a:solidFill>
              </a:rPr>
              <a:t>Movements along the demand curve are therefore caused by changes in price</a:t>
            </a:r>
            <a:r>
              <a:rPr lang="en-GB" sz="2800" b="1" kern="0" dirty="0" smtClean="0">
                <a:solidFill>
                  <a:srgbClr val="FF0000"/>
                </a:solidFill>
              </a:rPr>
              <a:t>.</a:t>
            </a: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sz="2800" b="1" kern="0" dirty="0" smtClean="0">
                <a:solidFill>
                  <a:srgbClr val="00B050"/>
                </a:solidFill>
              </a:rPr>
              <a:t>Q – How much is a can of </a:t>
            </a:r>
            <a:r>
              <a:rPr lang="en-GB" sz="2800" b="1" kern="0" dirty="0" err="1" smtClean="0">
                <a:solidFill>
                  <a:srgbClr val="00B050"/>
                </a:solidFill>
              </a:rPr>
              <a:t>pepsi</a:t>
            </a:r>
            <a:r>
              <a:rPr lang="en-GB" sz="2800" b="1" kern="0" dirty="0" smtClean="0">
                <a:solidFill>
                  <a:srgbClr val="00B050"/>
                </a:solidFill>
              </a:rPr>
              <a:t>? </a:t>
            </a:r>
            <a:endParaRPr lang="en-GB" sz="2800" b="1" kern="0" dirty="0">
              <a:solidFill>
                <a:srgbClr val="00B050"/>
              </a:solidFill>
            </a:endParaRPr>
          </a:p>
          <a:p>
            <a:pPr lvl="0">
              <a:defRPr/>
            </a:pPr>
            <a:endParaRPr lang="en-GB" sz="2800" b="1" kern="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0790" y="0"/>
            <a:ext cx="4514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Demand curve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29" y="1501666"/>
            <a:ext cx="8982636" cy="30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5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7" y="179267"/>
            <a:ext cx="11564469" cy="63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240" y="232254"/>
            <a:ext cx="8299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Activity 2 - YouTube video’s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1573" y="202718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18" y="1807665"/>
            <a:ext cx="7365745" cy="35619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6396" y="1680721"/>
            <a:ext cx="8950335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hlinkClick r:id="rId3"/>
              </a:rPr>
              <a:t>https://</a:t>
            </a:r>
            <a:r>
              <a:rPr lang="en-GB" sz="3200" dirty="0" smtClean="0">
                <a:hlinkClick r:id="rId3"/>
              </a:rPr>
              <a:t>www.youtube.com/watch?v=kUPm2tMCbGE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>
                <a:hlinkClick r:id="rId4"/>
              </a:rPr>
              <a:t>https://www.youtube.com/watch?v=QvGLcCTXk9o</a:t>
            </a: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453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053" y="213625"/>
            <a:ext cx="3036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710" y="1136955"/>
            <a:ext cx="911448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Task: </a:t>
            </a:r>
          </a:p>
          <a:p>
            <a:endParaRPr lang="en-GB" sz="2800" dirty="0"/>
          </a:p>
          <a:p>
            <a:pPr marL="342900" indent="-342900"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</a:rPr>
              <a:t>Draw a demand curve for a banana </a:t>
            </a:r>
            <a:r>
              <a:rPr lang="en-GB" sz="2800" dirty="0" smtClean="0"/>
              <a:t>– Using graph paper 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</a:rPr>
              <a:t>You will need to add: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r>
              <a:rPr lang="en-GB" sz="2800" dirty="0" smtClean="0"/>
              <a:t>Price 1 – 50p, Price 2 – 75p, Price 3 – £1.00, Price 4 - £1.25 </a:t>
            </a:r>
          </a:p>
          <a:p>
            <a:endParaRPr lang="it-IT" sz="2800" dirty="0" smtClean="0"/>
          </a:p>
          <a:p>
            <a:r>
              <a:rPr lang="it-IT" sz="2800" dirty="0" smtClean="0"/>
              <a:t>Quantity </a:t>
            </a:r>
            <a:r>
              <a:rPr lang="it-IT" sz="2800" dirty="0"/>
              <a:t>1 – </a:t>
            </a:r>
            <a:r>
              <a:rPr lang="it-IT" sz="2800" dirty="0" smtClean="0"/>
              <a:t>4, Quantity </a:t>
            </a:r>
            <a:r>
              <a:rPr lang="it-IT" sz="2800" dirty="0"/>
              <a:t>2 – 3 </a:t>
            </a:r>
            <a:r>
              <a:rPr lang="it-IT" sz="2800" dirty="0" smtClean="0"/>
              <a:t>, Quantity </a:t>
            </a:r>
            <a:r>
              <a:rPr lang="it-IT" sz="2800" dirty="0"/>
              <a:t>3 – </a:t>
            </a:r>
            <a:r>
              <a:rPr lang="it-IT" sz="2800" dirty="0" smtClean="0"/>
              <a:t>2, Quantity </a:t>
            </a:r>
            <a:r>
              <a:rPr lang="it-IT" sz="2800" dirty="0"/>
              <a:t>4 – 1 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Time: 10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039" y="21362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128" y="5139559"/>
            <a:ext cx="1925286" cy="14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2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515" y="1122100"/>
            <a:ext cx="913102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Task: </a:t>
            </a:r>
            <a:r>
              <a:rPr lang="en-GB" sz="2800" b="1" u="sng" kern="0" dirty="0" smtClean="0">
                <a:solidFill>
                  <a:sysClr val="windowText" lastClr="000000"/>
                </a:solidFill>
                <a:latin typeface="Calibri"/>
              </a:rPr>
              <a:t>(A3 paper and pens) 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supply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What is the law of supply?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Draw a supply curve? – Is it upward or downward sloping?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Time: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6246" y="147778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Activity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 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supply economic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97" y="367705"/>
            <a:ext cx="3859102" cy="11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4415"/>
            <a:ext cx="4984133" cy="23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2064</Words>
  <Application>Microsoft Office PowerPoint</Application>
  <PresentationFormat>Widescreen</PresentationFormat>
  <Paragraphs>431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Tregoning</dc:creator>
  <cp:lastModifiedBy>Tregoning, Daniel</cp:lastModifiedBy>
  <cp:revision>41</cp:revision>
  <dcterms:created xsi:type="dcterms:W3CDTF">2016-09-17T17:17:34Z</dcterms:created>
  <dcterms:modified xsi:type="dcterms:W3CDTF">2020-09-07T14:57:35Z</dcterms:modified>
</cp:coreProperties>
</file>