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97" r:id="rId4"/>
    <p:sldId id="299" r:id="rId5"/>
    <p:sldId id="300" r:id="rId6"/>
    <p:sldId id="301" r:id="rId7"/>
    <p:sldId id="298" r:id="rId8"/>
    <p:sldId id="302" r:id="rId9"/>
    <p:sldId id="303" r:id="rId10"/>
    <p:sldId id="266" r:id="rId11"/>
    <p:sldId id="270" r:id="rId12"/>
    <p:sldId id="271" r:id="rId13"/>
    <p:sldId id="304" r:id="rId14"/>
    <p:sldId id="274" r:id="rId15"/>
    <p:sldId id="275" r:id="rId16"/>
    <p:sldId id="283" r:id="rId17"/>
    <p:sldId id="305" r:id="rId18"/>
    <p:sldId id="280" r:id="rId19"/>
    <p:sldId id="294" r:id="rId20"/>
    <p:sldId id="284" r:id="rId21"/>
    <p:sldId id="306" r:id="rId22"/>
    <p:sldId id="285" r:id="rId23"/>
    <p:sldId id="307" r:id="rId24"/>
    <p:sldId id="310" r:id="rId25"/>
    <p:sldId id="308" r:id="rId26"/>
    <p:sldId id="311" r:id="rId27"/>
    <p:sldId id="309" r:id="rId28"/>
    <p:sldId id="287" r:id="rId29"/>
    <p:sldId id="289" r:id="rId30"/>
    <p:sldId id="288" r:id="rId31"/>
    <p:sldId id="31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AF9B1-EC59-4D37-AB01-C524C50E089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85340-94B0-46D9-9714-DE27FC40F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657A-62C1-441E-94DF-E107A8D346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1496-2036-43F2-874E-70D6F6AEF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06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657A-62C1-441E-94DF-E107A8D346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1496-2036-43F2-874E-70D6F6AEF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73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657A-62C1-441E-94DF-E107A8D346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1496-2036-43F2-874E-70D6F6AEF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99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657A-62C1-441E-94DF-E107A8D346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1496-2036-43F2-874E-70D6F6AEF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94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657A-62C1-441E-94DF-E107A8D346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1496-2036-43F2-874E-70D6F6AEF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62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657A-62C1-441E-94DF-E107A8D346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1496-2036-43F2-874E-70D6F6AEF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6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657A-62C1-441E-94DF-E107A8D346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1496-2036-43F2-874E-70D6F6AEF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657A-62C1-441E-94DF-E107A8D346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1496-2036-43F2-874E-70D6F6AEF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30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657A-62C1-441E-94DF-E107A8D346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1496-2036-43F2-874E-70D6F6AEF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36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657A-62C1-441E-94DF-E107A8D346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1496-2036-43F2-874E-70D6F6AEF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99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657A-62C1-441E-94DF-E107A8D346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1496-2036-43F2-874E-70D6F6AEF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61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6657A-62C1-441E-94DF-E107A8D346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1496-2036-43F2-874E-70D6F6AEF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32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5ItLIywwep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rmMk1Myrxc" TargetMode="External"/><Relationship Id="rId2" Type="http://schemas.openxmlformats.org/officeDocument/2006/relationships/hyperlink" Target="https://www.youtube.com/watch?v=m7vOirCJmC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youtube.com/watch?v=DQQXtqQfMf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5iyCwbvJc_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6525" y="1031324"/>
            <a:ext cx="101741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Discuss </a:t>
            </a:r>
            <a:r>
              <a:rPr lang="en-GB" sz="2800" dirty="0"/>
              <a:t>the </a:t>
            </a:r>
            <a:r>
              <a:rPr lang="en-GB" sz="2800" dirty="0" smtClean="0"/>
              <a:t>law of demand as </a:t>
            </a:r>
            <a:r>
              <a:rPr lang="en-GB" sz="2800" dirty="0"/>
              <a:t>a group.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Explain </a:t>
            </a:r>
            <a:r>
              <a:rPr lang="en-GB" sz="2800" dirty="0"/>
              <a:t>the law of supply and </a:t>
            </a:r>
            <a:r>
              <a:rPr lang="en-GB" sz="2800" dirty="0" smtClean="0"/>
              <a:t>recap a </a:t>
            </a:r>
            <a:r>
              <a:rPr lang="en-GB" sz="2800" dirty="0"/>
              <a:t>supply curve example.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Draw a supply curve with a positive and negative shift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Analyse the </a:t>
            </a:r>
            <a:r>
              <a:rPr lang="en-GB" sz="2800" dirty="0" smtClean="0"/>
              <a:t>factors </a:t>
            </a:r>
            <a:r>
              <a:rPr lang="en-GB" sz="2800" dirty="0"/>
              <a:t>that affect </a:t>
            </a:r>
            <a:r>
              <a:rPr lang="en-GB" sz="2800" dirty="0" smtClean="0"/>
              <a:t>supply, with real world examples.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Show a YouTube </a:t>
            </a:r>
            <a:r>
              <a:rPr lang="en-GB" sz="2800" dirty="0" smtClean="0"/>
              <a:t>video’s supporting </a:t>
            </a:r>
            <a:r>
              <a:rPr lang="en-GB" sz="2800" dirty="0"/>
              <a:t>the factors that affect supply.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Answer the </a:t>
            </a:r>
            <a:r>
              <a:rPr lang="en-GB" sz="2800" dirty="0" err="1"/>
              <a:t>Kahoot</a:t>
            </a:r>
            <a:r>
              <a:rPr lang="en-GB" sz="2800" dirty="0"/>
              <a:t> quiz questions on supply </a:t>
            </a:r>
            <a:r>
              <a:rPr lang="en-GB" sz="2800" dirty="0" smtClean="0"/>
              <a:t>and demand as </a:t>
            </a:r>
            <a:r>
              <a:rPr lang="en-GB" sz="2800" dirty="0"/>
              <a:t>a </a:t>
            </a:r>
            <a:r>
              <a:rPr lang="en-GB" sz="2800" dirty="0" smtClean="0"/>
              <a:t>group. 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Read an article to extend your knowledge, answering buzzer quiz questions.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Complete past paper questions on supply. 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Examine and evaluate the COPING factors that affect </a:t>
            </a:r>
            <a:r>
              <a:rPr lang="en-GB" sz="2800" dirty="0" smtClean="0"/>
              <a:t>supply, providing your own examples. 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1156872" y="0"/>
            <a:ext cx="9573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Supply/ demand – Supply shifts 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AutoShape 2" descr="Image result for suppl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971" y="5489564"/>
            <a:ext cx="2789886" cy="85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1696" y="8978"/>
            <a:ext cx="7583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Factors that affect supply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9536" y="932308"/>
            <a:ext cx="7944804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CCCIG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FACTORS 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(Non price)</a:t>
            </a:r>
            <a:r>
              <a:rPr kumimoji="0" lang="en-GB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Costs of production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ysClr val="windowText" lastClr="000000"/>
                </a:solidFill>
              </a:rPr>
              <a:t>Competition 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ysClr val="windowText" lastClr="000000"/>
                </a:solidFill>
              </a:rPr>
              <a:t>Climate 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baseline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Introduction of new technology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baseline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Government influences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baseline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rgbClr val="00B050"/>
                </a:solidFill>
              </a:rPr>
              <a:t>Q – Are there any other factors that impact supply? </a:t>
            </a:r>
            <a:endParaRPr kumimoji="0" lang="en-GB" sz="2800" b="1" i="0" u="none" strike="noStrike" kern="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6" name="AutoShape 2" descr="Image result for supply factor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525337"/>
            <a:ext cx="4676051" cy="350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2933" y="943381"/>
            <a:ext cx="93440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One of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most important factors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that changes supply,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independent of any change in price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is a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change in costs of production. </a:t>
            </a:r>
            <a:endParaRPr lang="en-GB" sz="2800" b="1" kern="0" dirty="0">
              <a:solidFill>
                <a:srgbClr val="7030A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noProof="0" dirty="0" smtClean="0">
              <a:solidFill>
                <a:srgbClr val="7030A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producers’ costs fall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resulting from a factor such as a fall in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price of raw materials or cost of labour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this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will increase supply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Q –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Ho</a:t>
            </a:r>
            <a:r>
              <a:rPr lang="en-GB" sz="2800" b="1" kern="0" dirty="0" smtClean="0">
                <a:solidFill>
                  <a:srgbClr val="00B050"/>
                </a:solidFill>
              </a:rPr>
              <a:t>w does the cost of labour differ in various countries?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4884" y="20051"/>
            <a:ext cx="5681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Cost of production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312" y="2177476"/>
            <a:ext cx="2846505" cy="20037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239" y="1990910"/>
            <a:ext cx="2981325" cy="2003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571" y="2445627"/>
            <a:ext cx="2567231" cy="173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60554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factor of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cheaper costs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 the production shifting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supply curve outwards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to the right.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Now at each price level more is supplied.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Rising costs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will have the opposite effect and shift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supply curve inwards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and to the left. 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rgbClr val="00B05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Q – How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can you </a:t>
            </a:r>
            <a:r>
              <a:rPr lang="en-GB" sz="2800" b="1" kern="0" dirty="0" smtClean="0">
                <a:solidFill>
                  <a:srgbClr val="00B050"/>
                </a:solidFill>
              </a:rPr>
              <a:t>reduce your production costs?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Q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– Why are costs of production high in the U.K?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1029" y="79663"/>
            <a:ext cx="5665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Cost of production </a:t>
            </a:r>
          </a:p>
        </p:txBody>
      </p:sp>
      <p:sp>
        <p:nvSpPr>
          <p:cNvPr id="6" name="AutoShape 2" descr="Image result for reducing cost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AutoShape 4" descr="Image result for rising costs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302" y="2505075"/>
            <a:ext cx="2466975" cy="13758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477" y="2253206"/>
            <a:ext cx="2857500" cy="1627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397" y="1954924"/>
            <a:ext cx="2802205" cy="209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3448" y="157655"/>
            <a:ext cx="7887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3 – YouTube video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3448" y="1175578"/>
            <a:ext cx="7440948" cy="55399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hlinkClick r:id="rId2"/>
              </a:rPr>
              <a:t>Undercover in a Chinese iPhone factory </a:t>
            </a:r>
          </a:p>
          <a:p>
            <a:endParaRPr lang="en-GB" sz="2800" dirty="0">
              <a:hlinkClick r:id="rId2"/>
            </a:endParaRPr>
          </a:p>
          <a:p>
            <a:r>
              <a:rPr lang="en-GB" sz="2800" dirty="0" smtClean="0">
                <a:hlinkClick r:id="rId2"/>
              </a:rPr>
              <a:t>https</a:t>
            </a:r>
            <a:r>
              <a:rPr lang="en-GB" sz="2800" dirty="0">
                <a:hlinkClick r:id="rId2"/>
              </a:rPr>
              <a:t>://</a:t>
            </a:r>
            <a:r>
              <a:rPr lang="en-GB" sz="2800" dirty="0" smtClean="0">
                <a:hlinkClick r:id="rId2"/>
              </a:rPr>
              <a:t>www.youtube.com/watch?v=5ItLIywwepY</a:t>
            </a:r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b="1" dirty="0" smtClean="0">
              <a:solidFill>
                <a:srgbClr val="00B050"/>
              </a:solidFill>
            </a:endParaRP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Did you know this? </a:t>
            </a: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Will you still purchase an IPhone? </a:t>
            </a: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Why are they treating workers in this way? </a:t>
            </a:r>
          </a:p>
          <a:p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371" y="2795751"/>
            <a:ext cx="3060036" cy="1907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027" y="2787853"/>
            <a:ext cx="4025893" cy="2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46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9510" y="797206"/>
            <a:ext cx="934402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Weather can have a significant impact on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supply of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agricultural products. 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good harvest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– this again shifts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supply curve outwards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to the right.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Bad weather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of course, has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opposite effect. 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Q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– What happened to the lamb’s in 2019?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rgbClr val="00B050"/>
                </a:solidFill>
              </a:rPr>
              <a:t>Q – How does a good summer impact supply? 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7751" y="0"/>
            <a:ext cx="2541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Climate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902" y="1422216"/>
            <a:ext cx="3828280" cy="22219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47" y="1604566"/>
            <a:ext cx="2810235" cy="1857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531" y="1932121"/>
            <a:ext cx="2457425" cy="171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9539" y="0"/>
            <a:ext cx="2526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Climate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6436" y="846397"/>
            <a:ext cx="9329737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a </a:t>
            </a:r>
            <a:r>
              <a:rPr lang="en-GB" sz="2800" b="1" kern="0" dirty="0" smtClean="0">
                <a:solidFill>
                  <a:srgbClr val="FF0000"/>
                </a:solidFill>
              </a:rPr>
              <a:t>snow storm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hit the farms of the U.K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destroyed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most of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the lambs.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Supply of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lambs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would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be limited.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favourable weather hit the Brazil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 example then it could produce a larger Harvest of Coffee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Increasing the supply for coffee. 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>
              <a:defRPr/>
            </a:pPr>
            <a:r>
              <a:rPr lang="en-GB" sz="2800" b="1" kern="0" dirty="0">
                <a:solidFill>
                  <a:srgbClr val="00B050"/>
                </a:solidFill>
              </a:rPr>
              <a:t>Q – Can you provide any other examples?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rgbClr val="7030A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AutoShape 2" descr="Image result for cyclon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AutoShape 4" descr="Image result for brazil coffe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539" y="1932341"/>
            <a:ext cx="2619375" cy="21768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252" y="1896290"/>
            <a:ext cx="3325432" cy="2212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630" y="1932341"/>
            <a:ext cx="2427894" cy="209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8309" y="95548"/>
            <a:ext cx="3770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Competition</a:t>
            </a:r>
            <a:endParaRPr kumimoji="0" lang="en-US" sz="54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6224" y="1018878"/>
            <a:ext cx="987266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number of firms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 the market place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increases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you would expect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supply for each individual firm to decrease. 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rgbClr val="7030A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rgbClr val="7030A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On the other hand as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number of firms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decreases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you would 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expect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remaining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firms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to supply more products. 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rgbClr val="7030A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Q – What would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be the impact if a Costa opened at the college?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baseline="0" dirty="0" smtClean="0">
                <a:solidFill>
                  <a:srgbClr val="00B050"/>
                </a:solidFill>
              </a:rPr>
              <a:t>Q – What was the impact</a:t>
            </a:r>
            <a:r>
              <a:rPr lang="en-GB" sz="2800" b="1" kern="0" dirty="0" smtClean="0">
                <a:solidFill>
                  <a:srgbClr val="00B050"/>
                </a:solidFill>
              </a:rPr>
              <a:t> when a new competitor joined the market?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6" name="AutoShape 2" descr="Image result for organic foo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714" y="5294092"/>
            <a:ext cx="1877718" cy="1051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76" y="2028413"/>
            <a:ext cx="3187133" cy="1784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151" y="2000782"/>
            <a:ext cx="2775166" cy="1840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480" y="212071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2471" y="1051637"/>
            <a:ext cx="928063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kern="0" dirty="0" smtClean="0">
                <a:solidFill>
                  <a:sysClr val="windowText" lastClr="000000"/>
                </a:solidFill>
              </a:rPr>
              <a:t>If </a:t>
            </a:r>
            <a:r>
              <a:rPr lang="en-GB" sz="2800" kern="0" dirty="0">
                <a:solidFill>
                  <a:sysClr val="windowText" lastClr="000000"/>
                </a:solidFill>
              </a:rPr>
              <a:t>the </a:t>
            </a:r>
            <a:r>
              <a:rPr lang="en-GB" sz="2800" b="1" kern="0" dirty="0">
                <a:solidFill>
                  <a:srgbClr val="FF0000"/>
                </a:solidFill>
              </a:rPr>
              <a:t>number of firms in the organic food market increased </a:t>
            </a:r>
            <a:r>
              <a:rPr lang="en-GB" sz="2800" kern="0" dirty="0">
                <a:solidFill>
                  <a:sysClr val="windowText" lastClr="000000"/>
                </a:solidFill>
              </a:rPr>
              <a:t>you would expect </a:t>
            </a:r>
            <a:r>
              <a:rPr lang="en-GB" sz="2800" b="1" kern="0" dirty="0">
                <a:solidFill>
                  <a:srgbClr val="FF0000"/>
                </a:solidFill>
              </a:rPr>
              <a:t>each company to supply less </a:t>
            </a:r>
            <a:r>
              <a:rPr lang="en-GB" sz="2800" kern="0" dirty="0">
                <a:solidFill>
                  <a:sysClr val="windowText" lastClr="000000"/>
                </a:solidFill>
              </a:rPr>
              <a:t>of each product. </a:t>
            </a:r>
            <a:r>
              <a:rPr lang="en-GB" sz="2800" kern="0" dirty="0" smtClean="0">
                <a:solidFill>
                  <a:sysClr val="windowText" lastClr="000000"/>
                </a:solidFill>
              </a:rPr>
              <a:t>This </a:t>
            </a:r>
            <a:r>
              <a:rPr lang="en-GB" sz="2800" kern="0" dirty="0">
                <a:solidFill>
                  <a:sysClr val="windowText" lastClr="000000"/>
                </a:solidFill>
              </a:rPr>
              <a:t>would cause the supply curve to shift to the left (inwards). </a:t>
            </a:r>
            <a:endParaRPr lang="en-GB" sz="2800" kern="0" dirty="0" smtClean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GB" sz="2800" kern="0" dirty="0" smtClean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GB" sz="2800" kern="0" dirty="0" smtClean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GB" sz="2800" kern="0" dirty="0" smtClean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en-GB" sz="2800" b="1" kern="0" dirty="0" smtClean="0">
                <a:solidFill>
                  <a:srgbClr val="00B050"/>
                </a:solidFill>
              </a:rPr>
              <a:t>Q – Could you provide your own example? </a:t>
            </a:r>
            <a:endParaRPr lang="en-GB" sz="2800" b="1" kern="0" dirty="0">
              <a:solidFill>
                <a:srgbClr val="00B050"/>
              </a:solidFill>
            </a:endParaRPr>
          </a:p>
          <a:p>
            <a:pPr lvl="0">
              <a:defRPr/>
            </a:pPr>
            <a:endParaRPr lang="en-GB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GB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GB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628" y="319277"/>
            <a:ext cx="3554276" cy="627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261" y="2711599"/>
            <a:ext cx="3522401" cy="2343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89" y="2932374"/>
            <a:ext cx="3395732" cy="2122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956" y="2821579"/>
            <a:ext cx="2634469" cy="234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96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5956" y="258951"/>
            <a:ext cx="9280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Introduction</a:t>
            </a:r>
            <a:r>
              <a:rPr kumimoji="0" lang="en-US" sz="5400" b="1" i="0" u="none" strike="noStrike" kern="0" cap="none" spc="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 of new technology</a:t>
            </a:r>
            <a:endParaRPr kumimoji="0" lang="en-US" sz="54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1103" y="1182281"/>
            <a:ext cx="99298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Introduction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new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technology</a:t>
            </a:r>
            <a:r>
              <a:rPr lang="en-GB" sz="2800" kern="0" dirty="0"/>
              <a:t>, especially in production </a:t>
            </a:r>
            <a:r>
              <a:rPr lang="en-GB" sz="2800" kern="0" dirty="0" smtClean="0"/>
              <a:t>techniques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also increases supply.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This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increase in productivity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shifts the supply 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curve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outwards and to the right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lvl="0"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lvl="0"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lvl="0"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en-GB" sz="2800" b="1" kern="0" dirty="0" smtClean="0">
                <a:solidFill>
                  <a:srgbClr val="00B050"/>
                </a:solidFill>
              </a:rPr>
              <a:t>Q – Can all businesses afford to introduce new technology? </a:t>
            </a:r>
          </a:p>
          <a:p>
            <a:pPr lvl="0">
              <a:defRPr/>
            </a:pPr>
            <a:r>
              <a:rPr lang="en-GB" sz="2800" b="1" kern="0" dirty="0" smtClean="0">
                <a:solidFill>
                  <a:srgbClr val="00B050"/>
                </a:solidFill>
              </a:rPr>
              <a:t>Q – Could you provide any examples? 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497" y="4321909"/>
            <a:ext cx="249555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591" y="2735314"/>
            <a:ext cx="2203906" cy="2060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2213" y="2695865"/>
            <a:ext cx="2857500" cy="2141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651" y="2695865"/>
            <a:ext cx="1714308" cy="2139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3555" y="2653533"/>
            <a:ext cx="1818300" cy="2142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2057" y="3375724"/>
            <a:ext cx="1105399" cy="94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1966" y="1324094"/>
            <a:ext cx="7634141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 smtClean="0"/>
              <a:t>Top 5 manufacturing smart technologies in 2019</a:t>
            </a:r>
          </a:p>
          <a:p>
            <a:endParaRPr lang="en-GB" sz="2800" dirty="0"/>
          </a:p>
          <a:p>
            <a:r>
              <a:rPr lang="en-GB" sz="2800" dirty="0" smtClean="0">
                <a:hlinkClick r:id="rId2"/>
              </a:rPr>
              <a:t>https</a:t>
            </a:r>
            <a:r>
              <a:rPr lang="en-GB" sz="2800" dirty="0">
                <a:hlinkClick r:id="rId2"/>
              </a:rPr>
              <a:t>://</a:t>
            </a:r>
            <a:r>
              <a:rPr lang="en-GB" sz="2800" dirty="0" smtClean="0">
                <a:hlinkClick r:id="rId2"/>
              </a:rPr>
              <a:t>www.youtube.com/watch?v=m7vOirCJmC8</a:t>
            </a:r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b="1" u="sng" dirty="0" smtClean="0"/>
              <a:t>Amazon Go </a:t>
            </a:r>
          </a:p>
          <a:p>
            <a:endParaRPr lang="en-GB" sz="2800" b="1" u="sng" dirty="0">
              <a:hlinkClick r:id="rId3"/>
            </a:endParaRPr>
          </a:p>
          <a:p>
            <a:r>
              <a:rPr lang="en-GB" sz="2800" dirty="0" smtClean="0">
                <a:hlinkClick r:id="rId3"/>
              </a:rPr>
              <a:t>ttps</a:t>
            </a:r>
            <a:r>
              <a:rPr lang="en-GB" sz="2800" dirty="0">
                <a:hlinkClick r:id="rId3"/>
              </a:rPr>
              <a:t>://www.youtube.com/watch?v=NrmMk1Myrxc</a:t>
            </a:r>
            <a:endParaRPr lang="en-GB" sz="2800" dirty="0" smtClean="0"/>
          </a:p>
          <a:p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656" y="2970970"/>
            <a:ext cx="3484015" cy="1969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958" y="2970970"/>
            <a:ext cx="3166315" cy="17731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1966" y="204673"/>
            <a:ext cx="7820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4 – YouTube video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30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7412" y="949910"/>
            <a:ext cx="1166537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Task: </a:t>
            </a:r>
            <a:r>
              <a:rPr kumimoji="0" lang="en-GB" sz="2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(A3 paper</a:t>
            </a:r>
            <a:r>
              <a:rPr kumimoji="0" lang="en-GB" sz="2800" b="1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and pens) </a:t>
            </a:r>
            <a:endParaRPr kumimoji="0" lang="en-GB" sz="28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What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demand? </a:t>
            </a:r>
            <a:endParaRPr lang="en-GB" sz="2800" kern="0" dirty="0">
              <a:solidFill>
                <a:sysClr val="windowText" lastClr="000000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 What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is the law of demand? </a:t>
            </a:r>
            <a:endParaRPr kumimoji="0" lang="en-GB" sz="2800" b="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kern="0" baseline="0" dirty="0" smtClean="0">
                <a:solidFill>
                  <a:sysClr val="windowText" lastClr="000000"/>
                </a:solidFill>
              </a:rPr>
              <a:t>3. Draw a demand curve.</a:t>
            </a:r>
            <a:r>
              <a:rPr lang="en-GB" sz="2800" kern="0" dirty="0" smtClean="0">
                <a:solidFill>
                  <a:sysClr val="windowText" lastClr="000000"/>
                </a:solidFill>
              </a:rPr>
              <a:t>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kern="0" dirty="0" smtClean="0">
                <a:solidFill>
                  <a:sysClr val="windowText" lastClr="000000"/>
                </a:solidFill>
              </a:rPr>
              <a:t>4. Is it upward/ downward sloping?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kern="0" dirty="0" smtClean="0">
              <a:solidFill>
                <a:sysClr val="windowText" lastClr="000000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b="1" kern="0" dirty="0" smtClean="0">
                <a:solidFill>
                  <a:srgbClr val="FF0000"/>
                </a:solidFill>
              </a:rPr>
              <a:t>5.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Draw a positive shift in demand for holidays due to an increase in income. 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rgbClr val="FF0000"/>
                </a:solidFill>
              </a:rPr>
              <a:t>6. Draw a negative shift in demand for petrol due to Covid-19. 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Time: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mins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10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mins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discussion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5395" y="113447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Activity 1 </a:t>
            </a:r>
          </a:p>
        </p:txBody>
      </p:sp>
      <p:sp>
        <p:nvSpPr>
          <p:cNvPr id="6" name="AutoShape 2" descr="Image result for supply economic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804" y="1258846"/>
            <a:ext cx="3895232" cy="25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3826" y="949910"/>
            <a:ext cx="105118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kern="0" dirty="0" smtClean="0">
                <a:solidFill>
                  <a:sysClr val="windowText" lastClr="000000"/>
                </a:solidFill>
              </a:rPr>
              <a:t>Legislation </a:t>
            </a:r>
            <a:r>
              <a:rPr lang="en-GB" sz="2800" kern="0" dirty="0">
                <a:solidFill>
                  <a:sysClr val="windowText" lastClr="000000"/>
                </a:solidFill>
              </a:rPr>
              <a:t>can also have a significant impact on the supply of some products. Increasingly </a:t>
            </a:r>
            <a:r>
              <a:rPr lang="en-GB" sz="2800" b="1" kern="0" dirty="0">
                <a:solidFill>
                  <a:srgbClr val="FF0000"/>
                </a:solidFill>
              </a:rPr>
              <a:t>businesses find their costs are increasing </a:t>
            </a:r>
            <a:r>
              <a:rPr lang="en-GB" sz="2800" kern="0" dirty="0">
                <a:solidFill>
                  <a:sysClr val="windowText" lastClr="000000"/>
                </a:solidFill>
              </a:rPr>
              <a:t>because they have to </a:t>
            </a:r>
            <a:r>
              <a:rPr lang="en-GB" sz="2800" b="1" kern="0" dirty="0">
                <a:solidFill>
                  <a:srgbClr val="7030A0"/>
                </a:solidFill>
              </a:rPr>
              <a:t>comply with new anti-pollution legislation </a:t>
            </a:r>
            <a:r>
              <a:rPr lang="en-GB" sz="2800" kern="0" dirty="0">
                <a:solidFill>
                  <a:sysClr val="windowText" lastClr="000000"/>
                </a:solidFill>
              </a:rPr>
              <a:t>introduced by the government. </a:t>
            </a:r>
            <a:endParaRPr lang="en-GB" sz="2800" kern="0" dirty="0" smtClean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GB" sz="2800" kern="0" dirty="0" smtClean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GB" sz="2800" kern="0" dirty="0" smtClean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en-GB" sz="2800" kern="0" dirty="0" smtClean="0">
                <a:solidFill>
                  <a:sysClr val="windowText" lastClr="000000"/>
                </a:solidFill>
              </a:rPr>
              <a:t>This </a:t>
            </a:r>
            <a:r>
              <a:rPr lang="en-GB" sz="2800" b="1" kern="0" dirty="0">
                <a:solidFill>
                  <a:srgbClr val="7030A0"/>
                </a:solidFill>
              </a:rPr>
              <a:t>shifts the supply curve inwards and to the </a:t>
            </a:r>
            <a:r>
              <a:rPr lang="en-GB" sz="2800" b="1" kern="0" dirty="0" smtClean="0">
                <a:solidFill>
                  <a:srgbClr val="7030A0"/>
                </a:solidFill>
              </a:rPr>
              <a:t>left. </a:t>
            </a:r>
            <a:r>
              <a:rPr lang="en-GB" sz="2800" kern="0" dirty="0" smtClean="0">
                <a:solidFill>
                  <a:sysClr val="windowText" lastClr="000000"/>
                </a:solidFill>
              </a:rPr>
              <a:t>When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government imposes a tax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on a good or service, this too will cause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supply curve to shift to the left.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Q – Can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you think of any examples?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7" name="AutoShape 2" descr="Image result for new technolog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3826" y="100488"/>
            <a:ext cx="9985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Government </a:t>
            </a: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influences - taxation </a:t>
            </a:r>
            <a:endParaRPr kumimoji="0" lang="en-US" sz="54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3" name="AutoShape 2" descr="Image result for government tax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151" y="2414360"/>
            <a:ext cx="3325024" cy="1724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03" y="2953055"/>
            <a:ext cx="2410722" cy="1350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497" y="2780765"/>
            <a:ext cx="3374146" cy="149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5246" y="171583"/>
            <a:ext cx="7820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5 – YouTube video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5246" y="1184649"/>
            <a:ext cx="7735259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 smtClean="0"/>
              <a:t>The sugar tax explained </a:t>
            </a:r>
          </a:p>
          <a:p>
            <a:endParaRPr lang="en-GB" sz="2800" dirty="0"/>
          </a:p>
          <a:p>
            <a:r>
              <a:rPr lang="en-GB" sz="2800" dirty="0" smtClean="0">
                <a:hlinkClick r:id="rId2"/>
              </a:rPr>
              <a:t>https</a:t>
            </a:r>
            <a:r>
              <a:rPr lang="en-GB" sz="2800" dirty="0">
                <a:hlinkClick r:id="rId2"/>
              </a:rPr>
              <a:t>://</a:t>
            </a:r>
            <a:r>
              <a:rPr lang="en-GB" sz="2800" dirty="0" smtClean="0">
                <a:hlinkClick r:id="rId2"/>
              </a:rPr>
              <a:t>www.youtube.com/watch?v=DQQXtqQfMf8</a:t>
            </a:r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b="1" dirty="0">
              <a:solidFill>
                <a:srgbClr val="00B050"/>
              </a:solidFill>
            </a:endParaRPr>
          </a:p>
          <a:p>
            <a:endParaRPr lang="en-GB" sz="2800" b="1" dirty="0" smtClean="0">
              <a:solidFill>
                <a:srgbClr val="00B050"/>
              </a:solidFill>
            </a:endParaRP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How has this impacted the supply of </a:t>
            </a:r>
          </a:p>
          <a:p>
            <a:r>
              <a:rPr lang="en-GB" sz="2800" b="1" dirty="0" smtClean="0">
                <a:solidFill>
                  <a:srgbClr val="00B050"/>
                </a:solidFill>
              </a:rPr>
              <a:t>Sugary drinks? – Look in the vending machine!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08" y="2970731"/>
            <a:ext cx="3028950" cy="2199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966" y="3016467"/>
            <a:ext cx="2171220" cy="15993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325" y="2822280"/>
            <a:ext cx="3767787" cy="234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55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3066" y="145315"/>
            <a:ext cx="10221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Government </a:t>
            </a: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influences - subsidies </a:t>
            </a:r>
            <a:endParaRPr kumimoji="0" lang="en-US" sz="54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8712" y="1165354"/>
            <a:ext cx="104584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Government will also offer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subsides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for specific products to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try and make sure that they are still supplied.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government will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subsidies the price of milk.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Therefore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you would expect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supply of milk to rise.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government offer subsidies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to,</a:t>
            </a:r>
            <a:r>
              <a:rPr lang="en-GB" sz="2800" kern="0" dirty="0">
                <a:solidFill>
                  <a:sysClr val="windowText" lastClr="000000"/>
                </a:solidFill>
              </a:rPr>
              <a:t> </a:t>
            </a:r>
            <a:r>
              <a:rPr lang="en-GB" sz="2800" kern="0" dirty="0" smtClean="0">
                <a:solidFill>
                  <a:sysClr val="windowText" lastClr="000000"/>
                </a:solidFill>
              </a:rPr>
              <a:t>many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farmers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receive between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£2.4bn and £3bn in subsidies from the EU each year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(CAP)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rgbClr val="00B05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Q – What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other subsidies are the government offering? 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" name="AutoShape 2" descr="Image result for government subsidie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863" y="1825938"/>
            <a:ext cx="2835048" cy="2190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071" y="2465406"/>
            <a:ext cx="2502984" cy="1401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742" y="2135711"/>
            <a:ext cx="3577318" cy="18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5117" y="921511"/>
            <a:ext cx="958543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diagram shows a </a:t>
            </a:r>
            <a:r>
              <a:rPr lang="en-GB" sz="2800" b="1" dirty="0">
                <a:solidFill>
                  <a:srgbClr val="FF0000"/>
                </a:solidFill>
              </a:rPr>
              <a:t>shift outwards to the right of the supply curve (S2) </a:t>
            </a:r>
            <a:r>
              <a:rPr lang="en-GB" sz="2800" dirty="0"/>
              <a:t>(perhaps caused by falling costs). Initially at market equilibrium we have price P and quantity Q. </a:t>
            </a:r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The </a:t>
            </a:r>
            <a:r>
              <a:rPr lang="en-GB" sz="2800" b="1" dirty="0">
                <a:solidFill>
                  <a:srgbClr val="7030A0"/>
                </a:solidFill>
              </a:rPr>
              <a:t>shift outwards results in a fall in price to P2 and an increased quantity demanded and supplied at Q2. </a:t>
            </a:r>
            <a:endParaRPr lang="en-GB" sz="2800" b="1" dirty="0" smtClean="0">
              <a:solidFill>
                <a:srgbClr val="00B050"/>
              </a:solidFill>
            </a:endParaRPr>
          </a:p>
          <a:p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Why has the price/ quantity decreased? </a:t>
            </a:r>
            <a:endParaRPr lang="en-GB" sz="2800" b="1" dirty="0">
              <a:solidFill>
                <a:srgbClr val="00B050"/>
              </a:solidFill>
            </a:endParaRPr>
          </a:p>
          <a:p>
            <a:endParaRPr lang="en-GB" sz="2800" b="1" dirty="0" smtClean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791" y="213625"/>
            <a:ext cx="113184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effect on equilibrium price of a change in supply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268" y="2118985"/>
            <a:ext cx="3342290" cy="2442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17" y="2548758"/>
            <a:ext cx="3092736" cy="2107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860" y="2548758"/>
            <a:ext cx="2826279" cy="201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29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263" y="1282263"/>
            <a:ext cx="9268517" cy="4608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01" y="350394"/>
            <a:ext cx="11059102" cy="481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4207" y="6079026"/>
            <a:ext cx="7576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Q – Does the price change initially or in reaction? </a:t>
            </a:r>
            <a:endParaRPr lang="en-GB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07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648" y="1133178"/>
            <a:ext cx="98587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The </a:t>
            </a:r>
            <a:r>
              <a:rPr lang="en-GB" sz="2800" dirty="0"/>
              <a:t>diagram also shows a </a:t>
            </a:r>
            <a:r>
              <a:rPr lang="en-GB" sz="2800" b="1" dirty="0">
                <a:solidFill>
                  <a:srgbClr val="FF0000"/>
                </a:solidFill>
              </a:rPr>
              <a:t>shift </a:t>
            </a:r>
            <a:r>
              <a:rPr lang="en-GB" sz="2800" b="1" dirty="0" smtClean="0">
                <a:solidFill>
                  <a:srgbClr val="FF0000"/>
                </a:solidFill>
              </a:rPr>
              <a:t>inward of </a:t>
            </a:r>
            <a:r>
              <a:rPr lang="en-GB" sz="2800" b="1" dirty="0">
                <a:solidFill>
                  <a:srgbClr val="FF0000"/>
                </a:solidFill>
              </a:rPr>
              <a:t>the supply curve </a:t>
            </a:r>
            <a:r>
              <a:rPr lang="en-GB" sz="2800" dirty="0"/>
              <a:t>(S1) (perhaps caused by a bad harvest). Initially at market equilibrium we have price P and quantity Q. </a:t>
            </a:r>
            <a:endParaRPr lang="en-GB" sz="2800" dirty="0" smtClean="0"/>
          </a:p>
          <a:p>
            <a:endParaRPr lang="en-GB" sz="2800" dirty="0"/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r>
              <a:rPr lang="en-GB" sz="2800" b="1" dirty="0" smtClean="0">
                <a:solidFill>
                  <a:srgbClr val="7030A0"/>
                </a:solidFill>
              </a:rPr>
              <a:t>The </a:t>
            </a:r>
            <a:r>
              <a:rPr lang="en-GB" sz="2800" b="1" dirty="0">
                <a:solidFill>
                  <a:srgbClr val="7030A0"/>
                </a:solidFill>
              </a:rPr>
              <a:t>shift in the supply curve to the left results in an increase in price to P1, and fall in quantity demanded and supplied to </a:t>
            </a:r>
            <a:r>
              <a:rPr lang="en-GB" sz="2800" b="1" dirty="0" smtClean="0">
                <a:solidFill>
                  <a:srgbClr val="7030A0"/>
                </a:solidFill>
              </a:rPr>
              <a:t>Q1.</a:t>
            </a:r>
          </a:p>
          <a:p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Why does the price increase/ the quantity demanded fall? 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49" y="360904"/>
            <a:ext cx="11059102" cy="481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208" y="2229144"/>
            <a:ext cx="2811024" cy="2143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562" y="2579633"/>
            <a:ext cx="2620156" cy="186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213" y="2579633"/>
            <a:ext cx="2981572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88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407" y="1122368"/>
            <a:ext cx="9343695" cy="4396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56" y="455497"/>
            <a:ext cx="11059102" cy="481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7269" y="5896303"/>
            <a:ext cx="6849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Q – Why is the supply curve upward sloping?</a:t>
            </a:r>
            <a:endParaRPr lang="en-GB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04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8100" y="150562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5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4812" y="767255"/>
            <a:ext cx="991636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 smtClean="0"/>
              <a:t>Task: </a:t>
            </a:r>
            <a:endParaRPr lang="en-GB" sz="2800" dirty="0"/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r>
              <a:rPr lang="en-GB" sz="2800" b="1" dirty="0" smtClean="0">
                <a:solidFill>
                  <a:srgbClr val="FF0000"/>
                </a:solidFill>
              </a:rPr>
              <a:t>1. Read the Supply and Demand article </a:t>
            </a:r>
            <a:r>
              <a:rPr lang="en-GB" sz="2800" dirty="0" smtClean="0"/>
              <a:t>– Highlight the key points. </a:t>
            </a:r>
          </a:p>
          <a:p>
            <a:r>
              <a:rPr lang="en-GB" sz="2800" dirty="0" smtClean="0"/>
              <a:t>Use to further your knowledge.  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2. </a:t>
            </a:r>
            <a:r>
              <a:rPr lang="en-GB" sz="2800" b="1" dirty="0" smtClean="0">
                <a:solidFill>
                  <a:srgbClr val="FF0000"/>
                </a:solidFill>
              </a:rPr>
              <a:t>Buzzer quiz questions </a:t>
            </a:r>
            <a:r>
              <a:rPr lang="en-GB" sz="2800" dirty="0" smtClean="0"/>
              <a:t>based on the article. </a:t>
            </a:r>
          </a:p>
          <a:p>
            <a:endParaRPr lang="en-GB" sz="2800" dirty="0"/>
          </a:p>
          <a:p>
            <a:r>
              <a:rPr lang="en-GB" sz="2800" b="1" dirty="0" smtClean="0"/>
              <a:t>Time: 10 </a:t>
            </a:r>
            <a:r>
              <a:rPr lang="en-GB" sz="2800" b="1" dirty="0" err="1" smtClean="0"/>
              <a:t>mins</a:t>
            </a:r>
            <a:r>
              <a:rPr lang="en-GB" sz="2800" b="1" dirty="0" smtClean="0"/>
              <a:t> to Read – 5 </a:t>
            </a:r>
            <a:r>
              <a:rPr lang="en-GB" sz="2800" b="1" dirty="0" err="1" smtClean="0"/>
              <a:t>mins</a:t>
            </a:r>
            <a:r>
              <a:rPr lang="en-GB" sz="2800" b="1" dirty="0" smtClean="0"/>
              <a:t> Buzzer quiz 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103" y="2751697"/>
            <a:ext cx="3669095" cy="2031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996" y="2283501"/>
            <a:ext cx="4529959" cy="266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02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7785" y="381298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Activity </a:t>
            </a:r>
            <a:r>
              <a:rPr lang="en-US" sz="54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 </a:t>
            </a:r>
            <a:endParaRPr kumimoji="0" lang="en-US" sz="54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7381" y="1304628"/>
            <a:ext cx="83439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Task 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baseline="0" dirty="0" smtClean="0">
                <a:solidFill>
                  <a:srgbClr val="7030A0"/>
                </a:solidFill>
              </a:rPr>
              <a:t>Exam</a:t>
            </a:r>
            <a:r>
              <a:rPr lang="en-GB" sz="2800" b="1" kern="0" dirty="0" smtClean="0">
                <a:solidFill>
                  <a:srgbClr val="7030A0"/>
                </a:solidFill>
              </a:rPr>
              <a:t> questions </a:t>
            </a:r>
            <a:r>
              <a:rPr lang="en-GB" sz="2800" kern="0" dirty="0" smtClean="0">
                <a:solidFill>
                  <a:sysClr val="windowText" lastClr="000000"/>
                </a:solidFill>
              </a:rPr>
              <a:t>– Shift supply.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baseline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baseline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baseline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baseline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rgbClr val="FF0000"/>
                </a:solidFill>
              </a:rPr>
              <a:t>Task</a:t>
            </a:r>
            <a:r>
              <a:rPr lang="en-GB" sz="2800" kern="0" dirty="0" smtClean="0">
                <a:solidFill>
                  <a:sysClr val="windowText" lastClr="000000"/>
                </a:solidFill>
              </a:rPr>
              <a:t> - Positive and negative shifts. 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Time: </a:t>
            </a:r>
            <a:r>
              <a:rPr lang="en-GB" sz="2800" b="1" kern="0" dirty="0" smtClean="0">
                <a:solidFill>
                  <a:sysClr val="windowText" lastClr="000000"/>
                </a:solidFill>
              </a:rPr>
              <a:t>20</a:t>
            </a:r>
            <a:r>
              <a:rPr lang="en-GB" sz="2800" b="1" kern="0" noProof="0" dirty="0" smtClean="0">
                <a:solidFill>
                  <a:sysClr val="windowText" lastClr="000000"/>
                </a:solidFill>
              </a:rPr>
              <a:t>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mins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674" y="3519470"/>
            <a:ext cx="4821660" cy="320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7330" y="102246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Activity </a:t>
            </a: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7 </a:t>
            </a:r>
            <a:endParaRPr kumimoji="0" lang="en-US" sz="54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0297" y="1025576"/>
            <a:ext cx="811472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Task: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Your task is to complete the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Kahoot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quiz questions on 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supply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and demand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Time: 15</a:t>
            </a:r>
            <a:r>
              <a:rPr kumimoji="0" lang="en-GB" sz="28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mins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502" y="2745664"/>
            <a:ext cx="3337034" cy="33370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884" y="3093403"/>
            <a:ext cx="4664702" cy="228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7412" y="949910"/>
            <a:ext cx="948528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Task: </a:t>
            </a:r>
            <a:r>
              <a:rPr kumimoji="0" lang="en-GB" sz="2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(A3 paper and pens) </a:t>
            </a:r>
            <a:endParaRPr kumimoji="0" lang="en-GB" sz="28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supply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What is the law of supply? 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Draw a supply curve. </a:t>
            </a:r>
          </a:p>
          <a:p>
            <a:pPr lvl="0">
              <a:defRPr/>
            </a:pPr>
            <a:r>
              <a:rPr lang="en-GB" sz="2800" b="1" kern="0" dirty="0">
                <a:solidFill>
                  <a:sysClr val="windowText" lastClr="000000"/>
                </a:solidFill>
              </a:rPr>
              <a:t>4. Is it upward/ downward sloping?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noProof="0" dirty="0" smtClean="0">
                <a:solidFill>
                  <a:srgbClr val="FF0000"/>
                </a:solidFill>
                <a:latin typeface="Calibri"/>
              </a:rPr>
              <a:t>5.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factors cause supply to shift positively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negatively?  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Time: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mins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 </a:t>
            </a:r>
            <a:r>
              <a:rPr kumimoji="0" lang="en-GB" sz="2800" b="1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mins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discussion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5395" y="113447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Activity </a:t>
            </a: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 </a:t>
            </a:r>
            <a:endParaRPr kumimoji="0" lang="en-US" sz="54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2" descr="Image result for supply economic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584" y="1133803"/>
            <a:ext cx="4098566" cy="229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8082" y="0"/>
            <a:ext cx="6678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Activity </a:t>
            </a: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8/</a:t>
            </a:r>
            <a:r>
              <a:rPr kumimoji="0" lang="en-US" sz="5400" b="1" i="0" u="none" strike="noStrike" kern="0" cap="none" spc="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 Homework</a:t>
            </a: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 </a:t>
            </a:r>
            <a:endParaRPr kumimoji="0" lang="en-US" sz="54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420" y="713123"/>
            <a:ext cx="83439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Task 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Your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task is to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examine and evaluate the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factors that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affect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supply</a:t>
            </a:r>
            <a:r>
              <a:rPr lang="en-GB" sz="2800" b="1" kern="0" dirty="0">
                <a:solidFill>
                  <a:srgbClr val="FF0000"/>
                </a:solidFill>
              </a:rPr>
              <a:t> </a:t>
            </a:r>
            <a:r>
              <a:rPr lang="en-GB" sz="2800" b="1" kern="0" dirty="0" smtClean="0">
                <a:solidFill>
                  <a:srgbClr val="FF0000"/>
                </a:solidFill>
              </a:rPr>
              <a:t>and demand.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YOU NEED TO ADD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YOUR OWN EXAMPLES FOR EACH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Time: </a:t>
            </a:r>
            <a:r>
              <a:rPr lang="en-GB" sz="2800" b="1" kern="0" dirty="0">
                <a:solidFill>
                  <a:sysClr val="windowText" lastClr="000000"/>
                </a:solidFill>
              </a:rPr>
              <a:t>2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mins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(Ball questions)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718" y="2593103"/>
            <a:ext cx="3195144" cy="21834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031" y="2372116"/>
            <a:ext cx="3028950" cy="2375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398" y="2757393"/>
            <a:ext cx="2991342" cy="199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6525" y="1031324"/>
            <a:ext cx="101741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Discuss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law of demand as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group.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Explain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law of supply and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recap a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supply curve example. 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Draw a supply curve with a positive and negative shift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Analyse the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factors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affect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supply, with real world examples.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 a YouTube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video’s supporting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factors that affect supply.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Answer the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Kahoot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 questions on supply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demand as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group.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an article to extend your knowledge, answering buzzer quiz questions.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past paper questions on supply.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Examine and evaluate the COPING factors that affect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supply, providing your own examples.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6872" y="0"/>
            <a:ext cx="9573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Supply/ demand – Supply shifts  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2" descr="Image result for suppl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971" y="5489564"/>
            <a:ext cx="2789886" cy="85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833" y="673041"/>
            <a:ext cx="104155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Supply is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amount of a product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suppliers will offer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the market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 a given price.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price of an item goes up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suppliers will attempt to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maximize their profits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increasing the quantity offered for sale.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 – Why do you supply goods and services, to make a ….?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9070" y="12524"/>
            <a:ext cx="5973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Supply (Businesses) </a:t>
            </a:r>
            <a:endParaRPr kumimoji="0" lang="en-US" sz="54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111" y="2213427"/>
            <a:ext cx="2939964" cy="1832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07" y="2471149"/>
            <a:ext cx="3651526" cy="1316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111" y="1990374"/>
            <a:ext cx="3050515" cy="227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9405" y="945710"/>
            <a:ext cx="89337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means that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lower the price, the lower the quantity supplied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and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the price, the higher the quantity supplied. 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– Why do you supply less as the price decreases?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0038" y="22380"/>
            <a:ext cx="5222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law of supply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91" y="2294303"/>
            <a:ext cx="8621604" cy="310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0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1099" y="1233190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price increases,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profit motive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attracts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resources to supply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higher price allows less efficient producers to make a profit.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 as price increases, supply increases.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11600" y="155818"/>
            <a:ext cx="2282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Supply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142" y="1079148"/>
            <a:ext cx="4092957" cy="23823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209" y="1165834"/>
            <a:ext cx="3944662" cy="220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7214" y="1157693"/>
            <a:ext cx="90704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Like demand, </a:t>
            </a:r>
            <a:r>
              <a:rPr lang="en-GB" sz="2800" b="1" dirty="0">
                <a:solidFill>
                  <a:srgbClr val="FF0000"/>
                </a:solidFill>
              </a:rPr>
              <a:t>supply can also change – </a:t>
            </a:r>
            <a:r>
              <a:rPr lang="en-GB" sz="2800" b="1" dirty="0">
                <a:solidFill>
                  <a:srgbClr val="00B050"/>
                </a:solidFill>
              </a:rPr>
              <a:t>independent of any change in price.</a:t>
            </a:r>
            <a:r>
              <a:rPr lang="en-GB" sz="2800" dirty="0"/>
              <a:t> </a:t>
            </a:r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Supply </a:t>
            </a:r>
            <a:r>
              <a:rPr lang="en-GB" sz="2800" dirty="0"/>
              <a:t>at each price level can </a:t>
            </a:r>
            <a:r>
              <a:rPr lang="en-GB" sz="2800" b="1" dirty="0">
                <a:solidFill>
                  <a:srgbClr val="FF0000"/>
                </a:solidFill>
              </a:rPr>
              <a:t>increase (</a:t>
            </a:r>
            <a:r>
              <a:rPr lang="en-GB" sz="2800" b="1" dirty="0" smtClean="0">
                <a:solidFill>
                  <a:srgbClr val="FF0000"/>
                </a:solidFill>
              </a:rPr>
              <a:t>shift outwards </a:t>
            </a:r>
            <a:r>
              <a:rPr lang="en-GB" sz="2800" b="1" dirty="0">
                <a:solidFill>
                  <a:srgbClr val="FF0000"/>
                </a:solidFill>
              </a:rPr>
              <a:t>to </a:t>
            </a:r>
            <a:r>
              <a:rPr lang="en-GB" sz="2800" b="1" dirty="0" smtClean="0">
                <a:solidFill>
                  <a:srgbClr val="FF0000"/>
                </a:solidFill>
              </a:rPr>
              <a:t>S1) </a:t>
            </a:r>
            <a:r>
              <a:rPr lang="en-GB" sz="2800" dirty="0"/>
              <a:t>or the </a:t>
            </a:r>
            <a:r>
              <a:rPr lang="en-GB" sz="2800" b="1" dirty="0">
                <a:solidFill>
                  <a:srgbClr val="FF0000"/>
                </a:solidFill>
              </a:rPr>
              <a:t>amount supplied at each price level can decrease (shift inwards to </a:t>
            </a:r>
            <a:r>
              <a:rPr lang="en-GB" sz="2800" b="1" dirty="0" smtClean="0">
                <a:solidFill>
                  <a:srgbClr val="FF0000"/>
                </a:solidFill>
              </a:rPr>
              <a:t>S2)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0928" y="140052"/>
            <a:ext cx="7550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Shifts in the supply curve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055" y="1780539"/>
            <a:ext cx="5461930" cy="3183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214" y="2249213"/>
            <a:ext cx="3453279" cy="257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7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266" y="977386"/>
            <a:ext cx="7975906" cy="4408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737" y="331154"/>
            <a:ext cx="7145131" cy="646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8617" y="5555253"/>
            <a:ext cx="109533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Q – Does the price change? </a:t>
            </a: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Could the price change in reaction – to increase/ decrease demand? </a:t>
            </a:r>
            <a:endParaRPr lang="en-GB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8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0270" y="325821"/>
            <a:ext cx="7977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3 – YouTube video 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7578" y="1447065"/>
            <a:ext cx="7490833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 smtClean="0"/>
              <a:t>Shifts in supply – Examples </a:t>
            </a:r>
          </a:p>
          <a:p>
            <a:endParaRPr lang="en-GB" sz="2800" dirty="0" smtClean="0"/>
          </a:p>
          <a:p>
            <a:r>
              <a:rPr lang="en-GB" sz="2800" dirty="0" smtClean="0">
                <a:hlinkClick r:id="rId2"/>
              </a:rPr>
              <a:t>https</a:t>
            </a:r>
            <a:r>
              <a:rPr lang="en-GB" sz="2800" dirty="0">
                <a:hlinkClick r:id="rId2"/>
              </a:rPr>
              <a:t>://</a:t>
            </a:r>
            <a:r>
              <a:rPr lang="en-GB" sz="2800" dirty="0" smtClean="0">
                <a:hlinkClick r:id="rId2"/>
              </a:rPr>
              <a:t>www.youtube.com/watch?v=5iyCwbvJc_U</a:t>
            </a:r>
            <a:endParaRPr lang="en-GB" sz="2800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62" y="3109058"/>
            <a:ext cx="48768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378" y="3109058"/>
            <a:ext cx="2894549" cy="285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13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1587</Words>
  <Application>Microsoft Office PowerPoint</Application>
  <PresentationFormat>Widescreen</PresentationFormat>
  <Paragraphs>316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Tregoning</dc:creator>
  <cp:lastModifiedBy>Tregoning, Daniel</cp:lastModifiedBy>
  <cp:revision>33</cp:revision>
  <dcterms:created xsi:type="dcterms:W3CDTF">2016-09-17T18:31:18Z</dcterms:created>
  <dcterms:modified xsi:type="dcterms:W3CDTF">2020-09-08T11:47:26Z</dcterms:modified>
</cp:coreProperties>
</file>