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9" r:id="rId2"/>
    <p:sldId id="267" r:id="rId3"/>
    <p:sldId id="281" r:id="rId4"/>
    <p:sldId id="268" r:id="rId5"/>
    <p:sldId id="279" r:id="rId6"/>
    <p:sldId id="269" r:id="rId7"/>
    <p:sldId id="280" r:id="rId8"/>
    <p:sldId id="274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304" r:id="rId17"/>
    <p:sldId id="305" r:id="rId18"/>
    <p:sldId id="303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6" r:id="rId32"/>
    <p:sldId id="276" r:id="rId33"/>
    <p:sldId id="278" r:id="rId34"/>
    <p:sldId id="307" r:id="rId3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7E4C9-F52A-4DB5-8183-CAD9F6048B0A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ACD40-4746-4859-8613-BE1181AE1D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891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58AB3-D16E-4BDD-8EFA-60F4E144764F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EBBCB-69BF-4968-B62B-78CD7544C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323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7F0FB-6A13-4CB7-9CC6-2BAA10FEDE81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B9AE7-3890-4E5B-8160-FF3DF625C0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112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7F0FB-6A13-4CB7-9CC6-2BAA10FEDE81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B9AE7-3890-4E5B-8160-FF3DF625C0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19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7F0FB-6A13-4CB7-9CC6-2BAA10FEDE81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B9AE7-3890-4E5B-8160-FF3DF625C0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991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7F0FB-6A13-4CB7-9CC6-2BAA10FEDE81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B9AE7-3890-4E5B-8160-FF3DF625C0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860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7F0FB-6A13-4CB7-9CC6-2BAA10FEDE81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B9AE7-3890-4E5B-8160-FF3DF625C0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003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7F0FB-6A13-4CB7-9CC6-2BAA10FEDE81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B9AE7-3890-4E5B-8160-FF3DF625C0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777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7F0FB-6A13-4CB7-9CC6-2BAA10FEDE81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B9AE7-3890-4E5B-8160-FF3DF625C0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902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7F0FB-6A13-4CB7-9CC6-2BAA10FEDE81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B9AE7-3890-4E5B-8160-FF3DF625C0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413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7F0FB-6A13-4CB7-9CC6-2BAA10FEDE81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B9AE7-3890-4E5B-8160-FF3DF625C0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190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7F0FB-6A13-4CB7-9CC6-2BAA10FEDE81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B9AE7-3890-4E5B-8160-FF3DF625C0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680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7F0FB-6A13-4CB7-9CC6-2BAA10FEDE81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B9AE7-3890-4E5B-8160-FF3DF625C0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395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7F0FB-6A13-4CB7-9CC6-2BAA10FEDE81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B9AE7-3890-4E5B-8160-FF3DF625C0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76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s://www.youtube.com/watch?v=HHcblIxiAA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kkeDqBOPJ0" TargetMode="External"/><Relationship Id="rId2" Type="http://schemas.openxmlformats.org/officeDocument/2006/relationships/hyperlink" Target="https://www.youtube.com/watch?v=FHtvDA0W34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mNbSgMEZ_Tw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7Hm23Lhgtg" TargetMode="External"/><Relationship Id="rId2" Type="http://schemas.openxmlformats.org/officeDocument/2006/relationships/hyperlink" Target="https://www.youtube.com/watch?v=wutVHwbsh7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hyperlink" Target="https://www.youtube.com/watch?v=9QSWLmyGpYc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4637" y="200986"/>
            <a:ext cx="9164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Elasticity - Aims 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and objectives </a:t>
            </a:r>
          </a:p>
        </p:txBody>
      </p:sp>
      <p:sp>
        <p:nvSpPr>
          <p:cNvPr id="5" name="Rectangle 4"/>
          <p:cNvSpPr/>
          <p:nvPr/>
        </p:nvSpPr>
        <p:spPr>
          <a:xfrm>
            <a:off x="825664" y="1124316"/>
            <a:ext cx="1026288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Discuss in </a:t>
            </a:r>
            <a:r>
              <a:rPr lang="en-GB" sz="2800" dirty="0"/>
              <a:t>groups </a:t>
            </a:r>
            <a:r>
              <a:rPr lang="en-GB" sz="2800" dirty="0" smtClean="0"/>
              <a:t>using A3 paper and pens the </a:t>
            </a:r>
            <a:r>
              <a:rPr lang="en-GB" sz="2800" dirty="0"/>
              <a:t>factors that affect supply and demand.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Express on a graph what </a:t>
            </a:r>
            <a:r>
              <a:rPr lang="en-GB" sz="2800" dirty="0"/>
              <a:t>happens to </a:t>
            </a:r>
            <a:r>
              <a:rPr lang="en-GB" sz="2800" dirty="0" smtClean="0"/>
              <a:t>the equilibrium </a:t>
            </a:r>
            <a:r>
              <a:rPr lang="en-GB" sz="2800" dirty="0"/>
              <a:t>price when supply and demand </a:t>
            </a:r>
            <a:r>
              <a:rPr lang="en-GB" sz="2800" dirty="0" smtClean="0"/>
              <a:t>shifts, using the scenarios provided.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Show a YouTube video – Supply and demand crash course.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Analyse the impact of price elastic and inelastic goods on supply and demand.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Arrange </a:t>
            </a:r>
            <a:r>
              <a:rPr lang="en-GB" sz="2800" dirty="0"/>
              <a:t>the price elastic </a:t>
            </a:r>
            <a:r>
              <a:rPr lang="en-GB" sz="2800" dirty="0" smtClean="0"/>
              <a:t>and </a:t>
            </a:r>
            <a:r>
              <a:rPr lang="en-GB" sz="2800" dirty="0"/>
              <a:t>price inelastic example cards. </a:t>
            </a: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Discuss income elasticity of demand as a group.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Complete the supply and demand multiple choice task.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Answer past paper questions on elasticity of demand. </a:t>
            </a: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6525" y="4061834"/>
            <a:ext cx="19240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27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28925" y="923330"/>
            <a:ext cx="1070133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Price elastic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/Price sensitive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markets approaching perfect competition,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elasticity of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demand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likely to be highly elastic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this means that a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change in price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will cause a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more than proportional change in the quantity demanded.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Price goes up, demand falls dramatically.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When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price falls, the reverse happens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Why 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should people buy a higher priced good when a virtually identical good is immediately available at a lower price</a:t>
            </a:r>
            <a:r>
              <a:rPr kumimoji="0" lang="en-GB" sz="2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 – Could you provide examples of price elastic</a:t>
            </a:r>
            <a:r>
              <a:rPr kumimoji="0" lang="en-GB" sz="28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goods? 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23020" y="0"/>
            <a:ext cx="37500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Price elastic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301" y="2782387"/>
            <a:ext cx="2466780" cy="13813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3021" y="2416629"/>
            <a:ext cx="3322810" cy="17471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9826" y="2485343"/>
            <a:ext cx="283845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90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8053" y="1131802"/>
            <a:ext cx="951547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Given the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conditions of near perfect competition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where goods are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largely undifferentiated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this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impact of the change in price on demand levels is quite predictable. </a:t>
            </a: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b="1" dirty="0">
              <a:solidFill>
                <a:srgbClr val="FF00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b="1" dirty="0">
              <a:solidFill>
                <a:srgbClr val="FF00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b="1" dirty="0">
              <a:solidFill>
                <a:srgbClr val="FF00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b="1" dirty="0">
              <a:solidFill>
                <a:srgbClr val="FF00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 – What goods</a:t>
            </a:r>
            <a:r>
              <a:rPr kumimoji="0" lang="en-GB" sz="28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would you </a:t>
            </a:r>
            <a:r>
              <a:rPr kumimoji="0" lang="en-GB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sto</a:t>
            </a:r>
            <a:r>
              <a:rPr lang="en-GB" sz="2800" b="1" dirty="0" smtClean="0">
                <a:solidFill>
                  <a:srgbClr val="00B050"/>
                </a:solidFill>
                <a:latin typeface="Calibri" panose="020F0502020204030204"/>
              </a:rPr>
              <a:t>p buying if the price increases? 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12668" y="111680"/>
            <a:ext cx="35929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Price elastic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009" y="3004611"/>
            <a:ext cx="2752859" cy="18319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988" y="2613588"/>
            <a:ext cx="2143125" cy="2143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2036" y="2799672"/>
            <a:ext cx="2877403" cy="22417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3863" y="261358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0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862" y="1084217"/>
            <a:ext cx="11558587" cy="543795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630228" y="0"/>
            <a:ext cx="47486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Elastic Demand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736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0947" y="1046291"/>
            <a:ext cx="1022985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Price inelastic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/Price insensitive If a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good has inelastic price elasticity of demand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then a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change in price causes a less than proportional change in the quantity demanded.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 if price goes up, demand 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falls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just a little. If price goes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down demand increases just a little. 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b="1" dirty="0">
              <a:solidFill>
                <a:srgbClr val="FF00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 smtClean="0">
                <a:solidFill>
                  <a:srgbClr val="00B050"/>
                </a:solidFill>
                <a:latin typeface="Calibri" panose="020F0502020204030204"/>
              </a:rPr>
              <a:t>Q – Could you provide examples of price inelastic goods?  </a:t>
            </a: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99860" y="122961"/>
            <a:ext cx="42918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Price inelastic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971" y="2103119"/>
            <a:ext cx="4149255" cy="21237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6470" y="2483813"/>
            <a:ext cx="2619375" cy="1743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6843" y="2665928"/>
            <a:ext cx="2453056" cy="156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05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515" y="262813"/>
            <a:ext cx="10254343" cy="628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87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7609" y="972034"/>
            <a:ext cx="1037247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Inelastic price elasticity of demand is likely to occur when the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levels of competition are low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when there are a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few substitutes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the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goods are necessities or perhaps addictive. </a:t>
            </a: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these circumstances the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business involved has much more control over the price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 companies in highly competitive markets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 – Which goods do you see as necessities</a:t>
            </a:r>
            <a:r>
              <a:rPr kumimoji="0" lang="en-GB" sz="28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or addictive?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baseline="0" dirty="0" smtClean="0">
                <a:solidFill>
                  <a:srgbClr val="00B050"/>
                </a:solidFill>
                <a:latin typeface="Calibri" panose="020F0502020204030204"/>
              </a:rPr>
              <a:t>Q – If the price increased would</a:t>
            </a:r>
            <a:r>
              <a:rPr lang="en-GB" sz="2800" b="1" dirty="0" smtClean="0">
                <a:solidFill>
                  <a:srgbClr val="00B050"/>
                </a:solidFill>
                <a:latin typeface="Calibri" panose="020F0502020204030204"/>
              </a:rPr>
              <a:t> you continue to purchase? 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63924" y="166272"/>
            <a:ext cx="42918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Price inelastic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1795" y="2378185"/>
            <a:ext cx="2298287" cy="18240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778" y="2558392"/>
            <a:ext cx="2286702" cy="17519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0054" y="2569630"/>
            <a:ext cx="2430236" cy="17779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3864" y="2281872"/>
            <a:ext cx="2208380" cy="192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52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95" y="225913"/>
            <a:ext cx="11137548" cy="644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75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33564" y="1307958"/>
            <a:ext cx="7370736" cy="1661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u="sng" dirty="0" smtClean="0"/>
              <a:t>Elasticity of demand:</a:t>
            </a:r>
          </a:p>
          <a:p>
            <a:endParaRPr lang="en-GB" sz="2800" dirty="0" smtClean="0"/>
          </a:p>
          <a:p>
            <a:r>
              <a:rPr lang="en-GB" sz="2800" dirty="0" smtClean="0">
                <a:hlinkClick r:id="rId2"/>
              </a:rPr>
              <a:t>https</a:t>
            </a:r>
            <a:r>
              <a:rPr lang="en-GB" sz="2800" dirty="0">
                <a:hlinkClick r:id="rId2"/>
              </a:rPr>
              <a:t>://</a:t>
            </a:r>
            <a:r>
              <a:rPr lang="en-GB" sz="2800" dirty="0" smtClean="0">
                <a:hlinkClick r:id="rId2"/>
              </a:rPr>
              <a:t>www.youtube.com/watch?v=HHcblIxiAAk</a:t>
            </a:r>
            <a:endParaRPr lang="en-GB" sz="2800" dirty="0" smtClean="0"/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185954" y="116558"/>
            <a:ext cx="78200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Activity 7 – YouTube video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807" y="2969951"/>
            <a:ext cx="4534125" cy="25391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923" y="2969951"/>
            <a:ext cx="3736669" cy="248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604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17783" y="132695"/>
            <a:ext cx="30364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Activity 7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4884" y="594360"/>
            <a:ext cx="9462206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u="sng" dirty="0" smtClean="0"/>
              <a:t>Task: </a:t>
            </a:r>
          </a:p>
          <a:p>
            <a:endParaRPr lang="en-GB" sz="2800" dirty="0"/>
          </a:p>
          <a:p>
            <a:r>
              <a:rPr lang="en-GB" sz="2800" dirty="0" smtClean="0"/>
              <a:t>Using the presentation – </a:t>
            </a:r>
            <a:r>
              <a:rPr lang="en-GB" sz="2800" b="1" dirty="0" smtClean="0">
                <a:solidFill>
                  <a:srgbClr val="7030A0"/>
                </a:solidFill>
              </a:rPr>
              <a:t>As a group </a:t>
            </a:r>
            <a:r>
              <a:rPr lang="en-GB" sz="2800" dirty="0" smtClean="0"/>
              <a:t>– </a:t>
            </a:r>
            <a:r>
              <a:rPr lang="en-GB" sz="2800" b="1" dirty="0" smtClean="0">
                <a:solidFill>
                  <a:srgbClr val="FF0000"/>
                </a:solidFill>
              </a:rPr>
              <a:t>Arrange the price elastic </a:t>
            </a:r>
          </a:p>
          <a:p>
            <a:r>
              <a:rPr lang="en-GB" sz="2800" b="1" dirty="0" smtClean="0">
                <a:solidFill>
                  <a:srgbClr val="FF0000"/>
                </a:solidFill>
              </a:rPr>
              <a:t>and price inelastic example cards. </a:t>
            </a:r>
          </a:p>
          <a:p>
            <a:endParaRPr lang="en-GB" sz="2800" b="1" dirty="0" smtClean="0">
              <a:solidFill>
                <a:srgbClr val="FF0000"/>
              </a:solidFill>
            </a:endParaRPr>
          </a:p>
          <a:p>
            <a:endParaRPr lang="en-GB" sz="2800" b="1" dirty="0" smtClean="0">
              <a:solidFill>
                <a:srgbClr val="FF0000"/>
              </a:solidFill>
            </a:endParaRPr>
          </a:p>
          <a:p>
            <a:endParaRPr lang="en-GB" sz="2800" b="1" dirty="0" smtClean="0">
              <a:solidFill>
                <a:srgbClr val="FF0000"/>
              </a:solidFill>
            </a:endParaRPr>
          </a:p>
          <a:p>
            <a:endParaRPr lang="en-GB" sz="2800" b="1" dirty="0">
              <a:solidFill>
                <a:srgbClr val="FF0000"/>
              </a:solidFill>
            </a:endParaRPr>
          </a:p>
          <a:p>
            <a:endParaRPr lang="en-GB" sz="2800" b="1" dirty="0">
              <a:solidFill>
                <a:srgbClr val="FF0000"/>
              </a:solidFill>
            </a:endParaRPr>
          </a:p>
          <a:p>
            <a:endParaRPr lang="en-GB" sz="2800" dirty="0" smtClean="0"/>
          </a:p>
          <a:p>
            <a:r>
              <a:rPr lang="en-GB" sz="2800" dirty="0" smtClean="0"/>
              <a:t>You will need to provide reasons for your choice. </a:t>
            </a:r>
            <a:endParaRPr lang="en-GB" sz="2800" dirty="0"/>
          </a:p>
          <a:p>
            <a:endParaRPr lang="en-GB" sz="2800" dirty="0"/>
          </a:p>
          <a:p>
            <a:r>
              <a:rPr lang="en-GB" sz="2800" b="1" dirty="0" smtClean="0"/>
              <a:t>Time: 10 </a:t>
            </a:r>
            <a:r>
              <a:rPr lang="en-GB" sz="2800" b="1" dirty="0" err="1" smtClean="0"/>
              <a:t>mins</a:t>
            </a:r>
            <a:r>
              <a:rPr lang="en-GB" sz="2800" b="1" dirty="0" smtClean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60" y="2578862"/>
            <a:ext cx="3471726" cy="19197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72" y="2578862"/>
            <a:ext cx="5054564" cy="216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400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69089" y="1076436"/>
            <a:ext cx="1015167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course for many retailers and producers price elasticity of demand is likely to be somewhere between highly elastic/sensitive and highly inelastic/insensitive.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But knowing and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understanding price elasticity of demand is important in decision-making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especially with regards to the marketing of goods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 – How does price</a:t>
            </a:r>
            <a:r>
              <a:rPr kumimoji="0" lang="en-GB" sz="28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elasticity impact marketing budgets? 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3591" y="126940"/>
            <a:ext cx="92440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Recognizing </a:t>
            </a: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elasticity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591" y="2520640"/>
            <a:ext cx="2857500" cy="13048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5311" y="2262559"/>
            <a:ext cx="2825456" cy="18210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0724" y="2262559"/>
            <a:ext cx="3548471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4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11578" y="146915"/>
            <a:ext cx="30364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Activity 1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002" y="1070245"/>
            <a:ext cx="9569927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u="sng" dirty="0"/>
              <a:t>Task:  </a:t>
            </a:r>
            <a:r>
              <a:rPr lang="en-GB" sz="2800" b="1" u="sng" dirty="0" smtClean="0"/>
              <a:t>A3 paper and pens – (Group discussion)</a:t>
            </a:r>
            <a:endParaRPr lang="en-GB" sz="2800" b="1" u="sng" dirty="0"/>
          </a:p>
          <a:p>
            <a:endParaRPr lang="en-GB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What is the</a:t>
            </a:r>
            <a:r>
              <a:rPr lang="en-GB" sz="2800" b="1" dirty="0" smtClean="0">
                <a:solidFill>
                  <a:srgbClr val="FF0000"/>
                </a:solidFill>
              </a:rPr>
              <a:t> law of demand </a:t>
            </a:r>
            <a:r>
              <a:rPr lang="en-GB" sz="2800" dirty="0" smtClean="0"/>
              <a:t>– Draw a </a:t>
            </a:r>
            <a:r>
              <a:rPr lang="en-GB" sz="2800" b="1" dirty="0" smtClean="0">
                <a:solidFill>
                  <a:srgbClr val="FF0000"/>
                </a:solidFill>
              </a:rPr>
              <a:t>demand curve?</a:t>
            </a:r>
            <a:r>
              <a:rPr lang="en-GB" sz="2800" dirty="0" smtClean="0"/>
              <a:t> </a:t>
            </a:r>
            <a:endParaRPr lang="en-GB" sz="2800" dirty="0"/>
          </a:p>
          <a:p>
            <a:endParaRPr lang="en-GB" sz="2800" dirty="0" smtClean="0">
              <a:solidFill>
                <a:srgbClr val="FF0000"/>
              </a:solidFill>
            </a:endParaRPr>
          </a:p>
          <a:p>
            <a:r>
              <a:rPr lang="en-GB" sz="2800" dirty="0" smtClean="0"/>
              <a:t>2. What </a:t>
            </a:r>
            <a:r>
              <a:rPr lang="en-GB" sz="2800" dirty="0"/>
              <a:t>are the </a:t>
            </a:r>
            <a:r>
              <a:rPr lang="en-GB" sz="2800" b="1" dirty="0">
                <a:solidFill>
                  <a:srgbClr val="FF0000"/>
                </a:solidFill>
              </a:rPr>
              <a:t>factors that affect </a:t>
            </a:r>
            <a:r>
              <a:rPr lang="en-GB" sz="2800" b="1" dirty="0" smtClean="0">
                <a:solidFill>
                  <a:srgbClr val="FF0000"/>
                </a:solidFill>
              </a:rPr>
              <a:t>demand? </a:t>
            </a:r>
            <a:r>
              <a:rPr lang="en-GB" sz="2800" dirty="0" smtClean="0"/>
              <a:t> </a:t>
            </a:r>
            <a:r>
              <a:rPr lang="en-GB" sz="2800" dirty="0"/>
              <a:t>(</a:t>
            </a:r>
            <a:r>
              <a:rPr lang="en-GB" sz="2800" dirty="0" smtClean="0"/>
              <a:t>Include examples)</a:t>
            </a:r>
            <a:endParaRPr lang="en-GB" sz="2800" dirty="0"/>
          </a:p>
          <a:p>
            <a:endParaRPr lang="en-GB" sz="2800" dirty="0"/>
          </a:p>
          <a:p>
            <a:r>
              <a:rPr lang="en-GB" sz="2800" dirty="0" smtClean="0"/>
              <a:t>3. What is the </a:t>
            </a:r>
            <a:r>
              <a:rPr lang="en-GB" sz="2800" b="1" dirty="0" smtClean="0">
                <a:solidFill>
                  <a:srgbClr val="FF0000"/>
                </a:solidFill>
              </a:rPr>
              <a:t>law of supply </a:t>
            </a:r>
            <a:r>
              <a:rPr lang="en-GB" sz="2800" dirty="0" smtClean="0"/>
              <a:t>– Draw a </a:t>
            </a:r>
            <a:r>
              <a:rPr lang="en-GB" sz="2800" b="1" dirty="0" smtClean="0">
                <a:solidFill>
                  <a:srgbClr val="FF0000"/>
                </a:solidFill>
              </a:rPr>
              <a:t>supply curve? </a:t>
            </a:r>
          </a:p>
          <a:p>
            <a:endParaRPr lang="en-GB" sz="2800" dirty="0"/>
          </a:p>
          <a:p>
            <a:r>
              <a:rPr lang="en-GB" sz="2800" dirty="0" smtClean="0"/>
              <a:t>4. What </a:t>
            </a:r>
            <a:r>
              <a:rPr lang="en-GB" sz="2800" dirty="0"/>
              <a:t>are the </a:t>
            </a:r>
            <a:r>
              <a:rPr lang="en-GB" sz="2800" b="1" dirty="0">
                <a:solidFill>
                  <a:srgbClr val="FF0000"/>
                </a:solidFill>
              </a:rPr>
              <a:t>factors that affect </a:t>
            </a:r>
            <a:r>
              <a:rPr lang="en-GB" sz="2800" b="1" dirty="0" smtClean="0">
                <a:solidFill>
                  <a:srgbClr val="FF0000"/>
                </a:solidFill>
              </a:rPr>
              <a:t>supply ?</a:t>
            </a:r>
            <a:r>
              <a:rPr lang="en-GB" sz="2800" dirty="0" smtClean="0"/>
              <a:t> (Include examples) </a:t>
            </a:r>
            <a:endParaRPr lang="en-GB" sz="2800" dirty="0"/>
          </a:p>
          <a:p>
            <a:endParaRPr lang="en-GB" sz="2800" dirty="0"/>
          </a:p>
          <a:p>
            <a:r>
              <a:rPr lang="en-GB" sz="2800" b="1" dirty="0"/>
              <a:t>Time: </a:t>
            </a:r>
            <a:r>
              <a:rPr lang="en-GB" sz="2800" b="1" dirty="0" smtClean="0"/>
              <a:t>15 </a:t>
            </a:r>
            <a:r>
              <a:rPr lang="en-GB" sz="2800" b="1" dirty="0"/>
              <a:t>mins </a:t>
            </a:r>
            <a:r>
              <a:rPr lang="en-GB" sz="2800" b="1" dirty="0" smtClean="0"/>
              <a:t>and 5 mins discussion. </a:t>
            </a:r>
            <a:endParaRPr lang="en-GB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5624" y="146915"/>
            <a:ext cx="2806611" cy="15934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5646" y="5129519"/>
            <a:ext cx="3890830" cy="154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52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03936" y="927732"/>
            <a:ext cx="934933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objective of most businesses would be to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 the price elasticity of demand of their goods or services more inelastic.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means that they have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more control over their price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they are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price makers and not price takers. </a:t>
            </a: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b="1" dirty="0">
              <a:solidFill>
                <a:srgbClr val="FF00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 – Why would</a:t>
            </a:r>
            <a:r>
              <a:rPr kumimoji="0" lang="en-GB" sz="28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business want to control their price?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baseline="0" dirty="0" smtClean="0">
                <a:solidFill>
                  <a:srgbClr val="00B050"/>
                </a:solidFill>
                <a:latin typeface="Calibri" panose="020F0502020204030204"/>
              </a:rPr>
              <a:t>Q</a:t>
            </a:r>
            <a:r>
              <a:rPr lang="en-GB" sz="2800" b="1" dirty="0" smtClean="0">
                <a:solidFill>
                  <a:srgbClr val="00B050"/>
                </a:solidFill>
                <a:latin typeface="Calibri" panose="020F0502020204030204"/>
              </a:rPr>
              <a:t> – How else can businesses control the price? 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04849" y="4402"/>
            <a:ext cx="59685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Elasticity objectives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914" y="1997141"/>
            <a:ext cx="2619375" cy="19929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936" y="2025645"/>
            <a:ext cx="3022761" cy="19644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0144" y="2041752"/>
            <a:ext cx="2406525" cy="194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17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1647" y="857185"/>
            <a:ext cx="1024869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price elasticity of demand is inelastic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increasing price causes a less than proportional fall in the quantity demanded, this means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revenue would increase.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is a much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more preferable situation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a situation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where price elasticity of demand is elastic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there is an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increase in price which leads to a more than proportional fall in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quantity demanded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resulting in a fall in revenue. </a:t>
            </a: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b="1" dirty="0">
              <a:solidFill>
                <a:srgbClr val="7030A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 – How can businesses</a:t>
            </a:r>
            <a:r>
              <a:rPr kumimoji="0" lang="en-GB" sz="28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make their good more price inelastic? 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75817" y="49469"/>
            <a:ext cx="76403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Price inelastic preferable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4152" y="1804867"/>
            <a:ext cx="5036811" cy="19570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129" y="2232755"/>
            <a:ext cx="3321479" cy="161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17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6848" y="1032605"/>
            <a:ext cx="1018698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Businesses can make demand for their goods more price inelastic if they do the following: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•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Encourage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consumer loyalty;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Reduce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restrict competition in the market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Increase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brand value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 smtClean="0">
                <a:solidFill>
                  <a:srgbClr val="00B050"/>
                </a:solidFill>
                <a:latin typeface="Calibri" panose="020F0502020204030204"/>
              </a:rPr>
              <a:t>Q – What are businesses doing to increase brand value, customer loyalty and restrict competition? 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6848" y="300372"/>
            <a:ext cx="105490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</a:rPr>
              <a:t>How</a:t>
            </a:r>
            <a:r>
              <a:rPr kumimoji="0" lang="en-US" sz="3600" b="1" i="0" u="none" strike="noStrike" kern="1200" cap="none" spc="0" normalizeH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</a:rPr>
              <a:t> can </a:t>
            </a:r>
            <a:r>
              <a:rPr lang="en-US" sz="36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businesses make their goods more </a:t>
            </a:r>
            <a:r>
              <a:rPr kumimoji="0" lang="en-US" sz="36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</a:rPr>
              <a:t>inelastic? </a:t>
            </a:r>
            <a:endParaRPr kumimoji="0" lang="en-US" sz="36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593" y="4273944"/>
            <a:ext cx="1420666" cy="11533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4286" y="4227755"/>
            <a:ext cx="2069406" cy="11995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0819" y="1853300"/>
            <a:ext cx="2358814" cy="12762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69" y="1737146"/>
            <a:ext cx="2557370" cy="15085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2656" y="3704664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68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28953" y="1274255"/>
            <a:ext cx="8763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 bull space jump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https://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www.youtube.com/watch?v=FHtvDA0W34I</a:t>
            </a: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 bull Cliff diving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www.youtube.com/watch?v=EkkeDqBOPJ0</a:t>
            </a: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John Lewis Christmas advert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https://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www.youtube.com/watch?v=mNbSgMEZ_Tw</a:t>
            </a: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>
                  <a:lumMod val="95000"/>
                  <a:lumOff val="5000"/>
                </a:prstClr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 smtClean="0">
                <a:solidFill>
                  <a:srgbClr val="00B050"/>
                </a:solidFill>
                <a:latin typeface="Calibri" panose="020F0502020204030204"/>
              </a:rPr>
              <a:t>Q – How do these advertisements make their goods more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</a:rPr>
              <a:t>Price inelastic?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04257" y="211841"/>
            <a:ext cx="80298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Activity</a:t>
            </a:r>
            <a:r>
              <a:rPr kumimoji="0" lang="en-US" sz="5400" b="1" i="0" u="none" strike="noStrike" kern="1200" cap="none" spc="0" normalizeH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8 - </a:t>
            </a:r>
            <a:r>
              <a:rPr kumimoji="0" lang="en-US" sz="54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YouTube videos </a:t>
            </a:r>
            <a:endParaRPr kumimoji="0" lang="en-US" sz="54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91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3994" y="1178598"/>
            <a:ext cx="924401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Income elasticity is the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responsiveness of demand to changes in income.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Business managers like to look at the r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elationship between changing (increasing or falling) incomes and changing demand levels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 different types of goods or services. </a:t>
            </a: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 – When you have more</a:t>
            </a:r>
            <a:r>
              <a:rPr kumimoji="0" lang="en-GB" sz="28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disposable income – What do you buy more/ less of? 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63880" y="197478"/>
            <a:ext cx="84642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Income elasticity of demand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1981" y="1945568"/>
            <a:ext cx="2486025" cy="18645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994" y="2285895"/>
            <a:ext cx="2552700" cy="17907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9879" y="1945568"/>
            <a:ext cx="3380758" cy="195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77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0533" y="899402"/>
            <a:ext cx="975287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Generally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 incomes increase over time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(‘real’ means allowing for the impact of inflation),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leading to increased wealth and rising demand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most, but not all, goods and services.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 people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get richer they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consume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driving up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demand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many goods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services. </a:t>
            </a: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 – Do</a:t>
            </a:r>
            <a:r>
              <a:rPr kumimoji="0" lang="en-GB" sz="28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we have more or less to spend today, rather than 10 years ago? 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483" y="253170"/>
            <a:ext cx="8023031" cy="6462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9016" y="2339477"/>
            <a:ext cx="3253964" cy="18222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8842" y="2293590"/>
            <a:ext cx="2503843" cy="19139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0321" y="2385365"/>
            <a:ext cx="2458908" cy="182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4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74564" y="1135398"/>
            <a:ext cx="1041558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Income elasticity of demand can be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elastic: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change in income causes a more than proportional change in the quantity demanded. For example, a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5% increase in incomes leads to a 10% increase in demand for pizzas.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Income elasticity of demand can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 inelastic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change in income causes a less than proportional change in the quantity demanded.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example, incomes fall by 4% but demand for toothpaste falls by just 2%. </a:t>
            </a: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 – Would it fall at all? 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52480" y="118335"/>
            <a:ext cx="83071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Income elasticity of demand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640" y="4848716"/>
            <a:ext cx="2386299" cy="15879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7506" y="4848716"/>
            <a:ext cx="2824239" cy="176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01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5399" y="1091790"/>
            <a:ext cx="931545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Income elasticity of demand can also be negative when a rise in incomes causes a fall in demand.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example,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incomes increase by 6%, and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causes a 5% fall in demand for supermarkets’ own brand lemonade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b="1" dirty="0">
              <a:solidFill>
                <a:srgbClr val="FF00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 – What would you buy less of if</a:t>
            </a:r>
            <a:r>
              <a:rPr kumimoji="0" lang="en-GB" sz="28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you incomes increase? 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609" y="257487"/>
            <a:ext cx="8023031" cy="6462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399" y="2175110"/>
            <a:ext cx="2145478" cy="20971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9427" y="1867090"/>
            <a:ext cx="2371422" cy="2371422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3490463" y="3223679"/>
            <a:ext cx="49253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823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10596" y="809959"/>
            <a:ext cx="92583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When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 incomes of customers increase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the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demand for normal goods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responds as we might expect.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people become better off they buy more of this type of product.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majority of everyday items fall into this category – for example,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cars, furniture, washing machines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etc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 – Do</a:t>
            </a:r>
            <a:r>
              <a:rPr kumimoji="0" lang="en-GB" sz="28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you have something needs changing at home, but you are saving/ waiting? 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50881" y="0"/>
            <a:ext cx="43617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Normal goods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596" y="1873419"/>
            <a:ext cx="3028950" cy="17834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6141" y="1598329"/>
            <a:ext cx="2187054" cy="20013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7794" y="1965981"/>
            <a:ext cx="3197992" cy="169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13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23320" y="461665"/>
            <a:ext cx="975584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Luxury goods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also fall into the category of normal goods but tend to be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more sensitive to changes in real income.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incomes increase, demand for gym membership booms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if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incomes fall many people quickly cancel their gym memberships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an attempt to save money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 smtClean="0">
                <a:solidFill>
                  <a:srgbClr val="00B050"/>
                </a:solidFill>
                <a:latin typeface="Calibri" panose="020F0502020204030204"/>
              </a:rPr>
              <a:t>Q – What would you buy more/ less of if you income increased? </a:t>
            </a:r>
            <a:endParaRPr lang="en-GB" sz="2800" b="1" dirty="0">
              <a:solidFill>
                <a:srgbClr val="00B050"/>
              </a:solidFill>
              <a:latin typeface="Calibri" panose="020F050202020403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81382" y="0"/>
            <a:ext cx="41384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Luxury goods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845" y="1942562"/>
            <a:ext cx="2395537" cy="18454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2903" y="1942562"/>
            <a:ext cx="2658595" cy="19301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4285" y="1581374"/>
            <a:ext cx="2358482" cy="22066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1357" y="1942562"/>
            <a:ext cx="1923069" cy="182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69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62148" y="888721"/>
            <a:ext cx="98363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b="1" u="sng" dirty="0">
                <a:solidFill>
                  <a:prstClr val="black"/>
                </a:solidFill>
              </a:rPr>
              <a:t>Task: </a:t>
            </a:r>
          </a:p>
          <a:p>
            <a:pPr lvl="0"/>
            <a:endParaRPr lang="en-GB" sz="2800" dirty="0">
              <a:solidFill>
                <a:prstClr val="black"/>
              </a:solidFill>
            </a:endParaRPr>
          </a:p>
          <a:p>
            <a:pPr lvl="0"/>
            <a:r>
              <a:rPr lang="en-GB" sz="2800" dirty="0">
                <a:solidFill>
                  <a:prstClr val="black"/>
                </a:solidFill>
              </a:rPr>
              <a:t>Due to an </a:t>
            </a:r>
            <a:r>
              <a:rPr lang="en-GB" sz="2800" b="1" dirty="0">
                <a:solidFill>
                  <a:srgbClr val="FF0000"/>
                </a:solidFill>
              </a:rPr>
              <a:t>unexpected change in the market </a:t>
            </a:r>
            <a:r>
              <a:rPr lang="en-GB" sz="2800" b="1" dirty="0">
                <a:solidFill>
                  <a:srgbClr val="7030A0"/>
                </a:solidFill>
              </a:rPr>
              <a:t>(Anticipation of a shortage due to Covid-19)</a:t>
            </a:r>
            <a:r>
              <a:rPr lang="en-GB" sz="2800" dirty="0">
                <a:solidFill>
                  <a:prstClr val="black"/>
                </a:solidFill>
              </a:rPr>
              <a:t>, the </a:t>
            </a:r>
            <a:r>
              <a:rPr lang="en-GB" sz="2800" b="1" dirty="0">
                <a:solidFill>
                  <a:srgbClr val="FF0000"/>
                </a:solidFill>
              </a:rPr>
              <a:t>demand for bread and canned goods has increased. </a:t>
            </a:r>
            <a:endParaRPr lang="en-GB" sz="2800" b="1" dirty="0" smtClean="0">
              <a:solidFill>
                <a:srgbClr val="FF0000"/>
              </a:solidFill>
            </a:endParaRPr>
          </a:p>
          <a:p>
            <a:pPr lvl="0"/>
            <a:endParaRPr lang="en-GB" sz="2800" b="1" dirty="0">
              <a:solidFill>
                <a:srgbClr val="FF0000"/>
              </a:solidFill>
            </a:endParaRPr>
          </a:p>
          <a:p>
            <a:pPr lvl="0"/>
            <a:r>
              <a:rPr lang="en-GB" sz="2800" b="1" u="sng" dirty="0" smtClean="0"/>
              <a:t>Covid-19 – Food shortages </a:t>
            </a:r>
          </a:p>
          <a:p>
            <a:pPr lvl="0"/>
            <a:r>
              <a:rPr lang="en-GB" sz="2800" dirty="0">
                <a:solidFill>
                  <a:srgbClr val="FF0000"/>
                </a:solidFill>
                <a:hlinkClick r:id="rId2"/>
              </a:rPr>
              <a:t>https://</a:t>
            </a:r>
            <a:r>
              <a:rPr lang="en-GB" sz="2800" dirty="0" smtClean="0">
                <a:solidFill>
                  <a:srgbClr val="FF0000"/>
                </a:solidFill>
                <a:hlinkClick r:id="rId2"/>
              </a:rPr>
              <a:t>www.youtube.com/watch?v=wutVHwbsh70</a:t>
            </a:r>
            <a:endParaRPr lang="en-GB" sz="2800" dirty="0" smtClean="0">
              <a:solidFill>
                <a:srgbClr val="FF0000"/>
              </a:solidFill>
            </a:endParaRPr>
          </a:p>
          <a:p>
            <a:pPr lvl="0"/>
            <a:endParaRPr lang="en-GB" sz="2800" dirty="0">
              <a:solidFill>
                <a:srgbClr val="FF0000"/>
              </a:solidFill>
            </a:endParaRPr>
          </a:p>
          <a:p>
            <a:pPr lvl="0"/>
            <a:r>
              <a:rPr lang="en-GB" sz="2800" b="1" u="sng" dirty="0" smtClean="0"/>
              <a:t>Covid-19 – Stocking up on food </a:t>
            </a:r>
          </a:p>
          <a:p>
            <a:pPr lvl="0"/>
            <a:r>
              <a:rPr lang="en-GB" sz="2800" dirty="0">
                <a:hlinkClick r:id="rId3"/>
              </a:rPr>
              <a:t>https://www.youtube.com/watch?v=t7Hm23Lhgtg</a:t>
            </a:r>
            <a:endParaRPr lang="en-GB" sz="2800" dirty="0" smtClean="0">
              <a:solidFill>
                <a:srgbClr val="FF0000"/>
              </a:solidFill>
            </a:endParaRPr>
          </a:p>
          <a:p>
            <a:pPr lvl="0"/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02525" y="9602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Activity 2 - Demand example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5924" y="2942408"/>
            <a:ext cx="2857500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7607" y="4908777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0042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95373" y="580936"/>
            <a:ext cx="10101263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Inferior goods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are those goods that have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negative income elasticity of demand – demand rises when real incomes fall.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b="1" dirty="0">
              <a:solidFill>
                <a:srgbClr val="FF00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b="1" dirty="0" smtClean="0">
              <a:solidFill>
                <a:srgbClr val="FF00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b="1" dirty="0">
              <a:solidFill>
                <a:srgbClr val="FF00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Supermarket own-label products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are a good example of inferior goods. During a recession, consumers may turn to such products in order to economise. </a:t>
            </a: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 – Do you buy more of these as you</a:t>
            </a:r>
            <a:r>
              <a:rPr kumimoji="0" lang="en-GB" sz="28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income rises? 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91900" y="119271"/>
            <a:ext cx="4355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Inferior goods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969" y="1965694"/>
            <a:ext cx="2198956" cy="10249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1900" y="1906367"/>
            <a:ext cx="1922384" cy="11155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8660" y="3098202"/>
            <a:ext cx="2206265" cy="12771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8212" y="3184784"/>
            <a:ext cx="2126072" cy="1190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64642" y="3141493"/>
            <a:ext cx="2128637" cy="12771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88324" y="1655539"/>
            <a:ext cx="2308312" cy="12755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2400" y="3163187"/>
            <a:ext cx="2382204" cy="12666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46004" y="1938423"/>
            <a:ext cx="2468600" cy="105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8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52686" y="1053488"/>
            <a:ext cx="874238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However, </a:t>
            </a:r>
            <a:r>
              <a:rPr lang="en-GB" sz="2800" b="1" dirty="0">
                <a:solidFill>
                  <a:srgbClr val="FF0000"/>
                </a:solidFill>
              </a:rPr>
              <a:t>as incomes rise,</a:t>
            </a:r>
            <a:r>
              <a:rPr lang="en-GB" sz="2800" dirty="0"/>
              <a:t> they do not buy more of the own-label products but may </a:t>
            </a:r>
            <a:r>
              <a:rPr lang="en-GB" sz="2800" b="1" dirty="0">
                <a:solidFill>
                  <a:srgbClr val="FF0000"/>
                </a:solidFill>
              </a:rPr>
              <a:t>switch to buy higher priced branded products instead</a:t>
            </a:r>
            <a:r>
              <a:rPr lang="en-GB" sz="2800" b="1" dirty="0" smtClean="0">
                <a:solidFill>
                  <a:srgbClr val="FF0000"/>
                </a:solidFill>
              </a:rPr>
              <a:t>.</a:t>
            </a:r>
          </a:p>
          <a:p>
            <a:endParaRPr lang="en-GB" sz="2800" b="1" dirty="0">
              <a:solidFill>
                <a:srgbClr val="FF0000"/>
              </a:solidFill>
            </a:endParaRPr>
          </a:p>
          <a:p>
            <a:endParaRPr lang="en-GB" sz="2800" b="1" dirty="0" smtClean="0">
              <a:solidFill>
                <a:srgbClr val="FF0000"/>
              </a:solidFill>
            </a:endParaRPr>
          </a:p>
          <a:p>
            <a:endParaRPr lang="en-GB" sz="2800" b="1" dirty="0">
              <a:solidFill>
                <a:srgbClr val="FF0000"/>
              </a:solidFill>
            </a:endParaRPr>
          </a:p>
          <a:p>
            <a:endParaRPr lang="en-GB" sz="2800" b="1" dirty="0" smtClean="0">
              <a:solidFill>
                <a:srgbClr val="FF0000"/>
              </a:solidFill>
            </a:endParaRPr>
          </a:p>
          <a:p>
            <a:endParaRPr lang="en-GB" sz="2800" b="1" dirty="0">
              <a:solidFill>
                <a:srgbClr val="FF0000"/>
              </a:solidFill>
            </a:endParaRPr>
          </a:p>
          <a:p>
            <a:endParaRPr lang="en-GB" sz="2800" b="1" dirty="0" smtClean="0">
              <a:solidFill>
                <a:srgbClr val="FF0000"/>
              </a:solidFill>
            </a:endParaRPr>
          </a:p>
          <a:p>
            <a:r>
              <a:rPr lang="en-GB" sz="2800" b="1" dirty="0" smtClean="0">
                <a:solidFill>
                  <a:srgbClr val="00B050"/>
                </a:solidFill>
              </a:rPr>
              <a:t>Q – Who still buys value products anyway? </a:t>
            </a:r>
            <a:endParaRPr lang="en-GB" sz="2800" b="1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6409" y="255108"/>
            <a:ext cx="3974937" cy="6462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2856" y="2233320"/>
            <a:ext cx="3260264" cy="22741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0465" y="2595236"/>
            <a:ext cx="5540189" cy="191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8067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6574" y="1018349"/>
            <a:ext cx="869128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u="sng" dirty="0" smtClean="0"/>
              <a:t>Task: </a:t>
            </a:r>
          </a:p>
          <a:p>
            <a:endParaRPr lang="en-GB" sz="2800" dirty="0"/>
          </a:p>
          <a:p>
            <a:r>
              <a:rPr lang="en-GB" sz="2800" b="1" dirty="0" smtClean="0">
                <a:solidFill>
                  <a:srgbClr val="FF0000"/>
                </a:solidFill>
              </a:rPr>
              <a:t>1. Supply </a:t>
            </a:r>
            <a:r>
              <a:rPr lang="en-GB" sz="2800" b="1" dirty="0">
                <a:solidFill>
                  <a:srgbClr val="FF0000"/>
                </a:solidFill>
              </a:rPr>
              <a:t>and demand EQ </a:t>
            </a:r>
            <a:r>
              <a:rPr lang="en-GB" sz="2800" b="1" dirty="0" smtClean="0">
                <a:solidFill>
                  <a:srgbClr val="FF0000"/>
                </a:solidFill>
              </a:rPr>
              <a:t>price </a:t>
            </a:r>
            <a:r>
              <a:rPr lang="en-GB" sz="2800" dirty="0" smtClean="0"/>
              <a:t>–  Multiple choice task </a:t>
            </a:r>
            <a:endParaRPr lang="en-GB" sz="2800" b="1" dirty="0">
              <a:solidFill>
                <a:srgbClr val="FF0000"/>
              </a:solidFill>
            </a:endParaRPr>
          </a:p>
          <a:p>
            <a:endParaRPr lang="en-GB" sz="2800" dirty="0" smtClean="0"/>
          </a:p>
          <a:p>
            <a:endParaRPr lang="en-GB" sz="2800" dirty="0" smtClean="0">
              <a:hlinkClick r:id="rId2"/>
            </a:endParaRPr>
          </a:p>
          <a:p>
            <a:r>
              <a:rPr lang="en-GB" sz="2800" dirty="0" smtClean="0">
                <a:solidFill>
                  <a:srgbClr val="FF0000"/>
                </a:solidFill>
                <a:hlinkClick r:id="rId2"/>
              </a:rPr>
              <a:t>2. Supply and demand – Practise </a:t>
            </a:r>
          </a:p>
          <a:p>
            <a:endParaRPr lang="en-GB" sz="2800" dirty="0">
              <a:hlinkClick r:id="rId2"/>
            </a:endParaRPr>
          </a:p>
          <a:p>
            <a:r>
              <a:rPr lang="en-GB" sz="2800" dirty="0" smtClean="0">
                <a:hlinkClick r:id="rId2"/>
              </a:rPr>
              <a:t>https</a:t>
            </a:r>
            <a:r>
              <a:rPr lang="en-GB" sz="2800" dirty="0">
                <a:hlinkClick r:id="rId2"/>
              </a:rPr>
              <a:t>://</a:t>
            </a:r>
            <a:r>
              <a:rPr lang="en-GB" sz="2800" dirty="0" smtClean="0">
                <a:hlinkClick r:id="rId2"/>
              </a:rPr>
              <a:t>www.youtube.com/watch?v=9QSWLmyGpYc</a:t>
            </a:r>
            <a:endParaRPr lang="en-GB" sz="2800" dirty="0" smtClean="0"/>
          </a:p>
          <a:p>
            <a:endParaRPr lang="en-GB" sz="2800" dirty="0"/>
          </a:p>
          <a:p>
            <a:endParaRPr lang="en-GB" sz="2800" dirty="0"/>
          </a:p>
          <a:p>
            <a:endParaRPr lang="en-GB" sz="2800" b="1" i="1" dirty="0" smtClean="0"/>
          </a:p>
          <a:p>
            <a:r>
              <a:rPr lang="en-GB" sz="2800" b="1" dirty="0" smtClean="0"/>
              <a:t>Time: 15 </a:t>
            </a:r>
            <a:r>
              <a:rPr lang="en-GB" sz="2800" b="1" dirty="0" err="1" smtClean="0"/>
              <a:t>mins</a:t>
            </a:r>
            <a:endParaRPr lang="en-GB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4322301" y="318264"/>
            <a:ext cx="30364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Activity </a:t>
            </a:r>
            <a:r>
              <a:rPr lang="en-GB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9</a:t>
            </a:r>
            <a:r>
              <a:rPr lang="en-GB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en-GB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7177" y="4550485"/>
            <a:ext cx="2605277" cy="183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25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32709" y="1056025"/>
            <a:ext cx="6096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GB" sz="2800" b="1" u="sng" dirty="0">
                <a:solidFill>
                  <a:prstClr val="black"/>
                </a:solidFill>
              </a:rPr>
              <a:t>Task: </a:t>
            </a:r>
          </a:p>
          <a:p>
            <a:pPr lvl="0"/>
            <a:endParaRPr lang="en-GB" sz="2800" dirty="0">
              <a:solidFill>
                <a:prstClr val="black"/>
              </a:solidFill>
            </a:endParaRPr>
          </a:p>
          <a:p>
            <a:pPr lvl="0"/>
            <a:r>
              <a:rPr lang="en-GB" sz="2800" dirty="0">
                <a:solidFill>
                  <a:prstClr val="black"/>
                </a:solidFill>
              </a:rPr>
              <a:t>Supply and demand </a:t>
            </a:r>
            <a:r>
              <a:rPr lang="en-GB" sz="2800" dirty="0" smtClean="0">
                <a:solidFill>
                  <a:prstClr val="black"/>
                </a:solidFill>
              </a:rPr>
              <a:t>– </a:t>
            </a:r>
            <a:r>
              <a:rPr lang="en-GB" sz="2800" b="1" dirty="0" smtClean="0">
                <a:solidFill>
                  <a:srgbClr val="FF0000"/>
                </a:solidFill>
              </a:rPr>
              <a:t>Exam questions </a:t>
            </a:r>
            <a:endParaRPr lang="en-GB" sz="2800" b="1" dirty="0">
              <a:solidFill>
                <a:srgbClr val="FF0000"/>
              </a:solidFill>
            </a:endParaRPr>
          </a:p>
          <a:p>
            <a:pPr lvl="0"/>
            <a:endParaRPr lang="en-GB" sz="2800" dirty="0">
              <a:solidFill>
                <a:prstClr val="black"/>
              </a:solidFill>
            </a:endParaRPr>
          </a:p>
          <a:p>
            <a:pPr lvl="0"/>
            <a:endParaRPr lang="en-GB" sz="2800" b="1" dirty="0" smtClean="0">
              <a:solidFill>
                <a:srgbClr val="FF0000"/>
              </a:solidFill>
            </a:endParaRPr>
          </a:p>
          <a:p>
            <a:pPr lvl="0"/>
            <a:endParaRPr lang="en-GB" sz="2800" b="1" dirty="0" smtClean="0">
              <a:solidFill>
                <a:srgbClr val="FF0000"/>
              </a:solidFill>
            </a:endParaRPr>
          </a:p>
          <a:p>
            <a:pPr lvl="0"/>
            <a:r>
              <a:rPr lang="en-GB" sz="2800" b="1" dirty="0" smtClean="0">
                <a:solidFill>
                  <a:srgbClr val="FF0000"/>
                </a:solidFill>
              </a:rPr>
              <a:t>Homework task </a:t>
            </a:r>
            <a:endParaRPr lang="en-GB" sz="2800" b="1" dirty="0">
              <a:solidFill>
                <a:srgbClr val="FF0000"/>
              </a:solidFill>
            </a:endParaRPr>
          </a:p>
          <a:p>
            <a:pPr lvl="0"/>
            <a:endParaRPr lang="en-GB" sz="2800" dirty="0" smtClean="0">
              <a:solidFill>
                <a:prstClr val="black"/>
              </a:solidFill>
            </a:endParaRPr>
          </a:p>
          <a:p>
            <a:pPr lvl="0"/>
            <a:endParaRPr lang="en-GB" sz="2800" dirty="0">
              <a:solidFill>
                <a:prstClr val="black"/>
              </a:solidFill>
            </a:endParaRPr>
          </a:p>
          <a:p>
            <a:pPr lvl="0"/>
            <a:endParaRPr lang="en-GB" sz="2800" b="1" i="1" dirty="0">
              <a:solidFill>
                <a:prstClr val="black"/>
              </a:solidFill>
            </a:endParaRPr>
          </a:p>
          <a:p>
            <a:pPr lvl="0"/>
            <a:r>
              <a:rPr lang="en-GB" sz="2800" b="1" dirty="0">
                <a:solidFill>
                  <a:prstClr val="black"/>
                </a:solidFill>
              </a:rPr>
              <a:t>Time: 15 </a:t>
            </a:r>
            <a:r>
              <a:rPr lang="en-GB" sz="2800" b="1" dirty="0" err="1">
                <a:solidFill>
                  <a:prstClr val="black"/>
                </a:solidFill>
              </a:rPr>
              <a:t>mins</a:t>
            </a:r>
            <a:endParaRPr lang="en-GB" sz="2800" b="1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36507" y="132695"/>
            <a:ext cx="33874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5400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Activity </a:t>
            </a:r>
            <a:r>
              <a:rPr lang="en-GB" sz="5400" b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10 </a:t>
            </a:r>
            <a:endParaRPr lang="en-GB" sz="54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0356" y="2940306"/>
            <a:ext cx="5035034" cy="332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96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4637" y="200986"/>
            <a:ext cx="9164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Elasticity - Aims </a:t>
            </a: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and objectives </a:t>
            </a:r>
          </a:p>
        </p:txBody>
      </p:sp>
      <p:sp>
        <p:nvSpPr>
          <p:cNvPr id="5" name="Rectangle 4"/>
          <p:cNvSpPr/>
          <p:nvPr/>
        </p:nvSpPr>
        <p:spPr>
          <a:xfrm>
            <a:off x="825664" y="1124316"/>
            <a:ext cx="1026288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Discuss in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groups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using A3 paper and pens the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factors that affect supply and demand.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Express on a graph what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happens to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equilibrium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price when supply and demand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shifts, using the scenarios provided.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Show a YouTube video – Supply and demand crash course.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Analyse the impact of price elastic and inelastic goods on supply and demand.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Arrange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price elastic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price inelastic example cards. </a:t>
            </a: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Discuss income elasticity of demand as a group.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Complete the supply and demand multiple choice task.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 past paper questions on elasticity of demand.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6525" y="4061834"/>
            <a:ext cx="19240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24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4530" y="251507"/>
            <a:ext cx="84312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Activity 2 - Demand 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example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9880" y="1050443"/>
            <a:ext cx="92659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 smtClean="0"/>
              <a:t>Task: </a:t>
            </a:r>
          </a:p>
          <a:p>
            <a:endParaRPr lang="en-GB" sz="2800" dirty="0"/>
          </a:p>
          <a:p>
            <a:pPr marL="514350" indent="-514350">
              <a:buFont typeface="+mj-lt"/>
              <a:buAutoNum type="arabicPeriod"/>
            </a:pPr>
            <a:r>
              <a:rPr lang="en-GB" sz="2800" b="1" dirty="0" smtClean="0">
                <a:solidFill>
                  <a:srgbClr val="FF0000"/>
                </a:solidFill>
              </a:rPr>
              <a:t>Express on the graph </a:t>
            </a:r>
            <a:r>
              <a:rPr lang="en-GB" sz="2800" dirty="0" smtClean="0"/>
              <a:t>- What </a:t>
            </a:r>
            <a:r>
              <a:rPr lang="en-GB" sz="2800" dirty="0"/>
              <a:t>would you expect to happen to the demand </a:t>
            </a:r>
            <a:r>
              <a:rPr lang="en-GB" sz="2800" dirty="0" smtClean="0"/>
              <a:t>curve, price and quantity? </a:t>
            </a:r>
            <a:endParaRPr lang="en-GB" sz="2800" dirty="0"/>
          </a:p>
          <a:p>
            <a:endParaRPr lang="en-GB" sz="2800" b="1" dirty="0" smtClean="0">
              <a:solidFill>
                <a:srgbClr val="FF0000"/>
              </a:solidFill>
            </a:endParaRPr>
          </a:p>
          <a:p>
            <a:endParaRPr lang="en-GB" sz="2800" b="1" dirty="0">
              <a:solidFill>
                <a:srgbClr val="FF0000"/>
              </a:solidFill>
            </a:endParaRPr>
          </a:p>
          <a:p>
            <a:endParaRPr lang="en-GB" sz="2800" b="1" dirty="0" smtClean="0">
              <a:solidFill>
                <a:srgbClr val="FF0000"/>
              </a:solidFill>
            </a:endParaRPr>
          </a:p>
          <a:p>
            <a:endParaRPr lang="en-GB" sz="2800" b="1" dirty="0">
              <a:solidFill>
                <a:srgbClr val="FF0000"/>
              </a:solidFill>
            </a:endParaRPr>
          </a:p>
          <a:p>
            <a:r>
              <a:rPr lang="en-GB" sz="2800" b="1" dirty="0" smtClean="0">
                <a:solidFill>
                  <a:srgbClr val="FF0000"/>
                </a:solidFill>
              </a:rPr>
              <a:t>2. Explain in your own words </a:t>
            </a:r>
            <a:r>
              <a:rPr lang="en-GB" sz="2800" dirty="0"/>
              <a:t>- What would you expect to happen to the demand curve, price and quantity? </a:t>
            </a:r>
          </a:p>
          <a:p>
            <a:endParaRPr lang="en-GB" sz="2800" b="1" dirty="0"/>
          </a:p>
          <a:p>
            <a:r>
              <a:rPr lang="en-GB" sz="2800" b="1" dirty="0" smtClean="0"/>
              <a:t>Time: 10 </a:t>
            </a:r>
            <a:r>
              <a:rPr lang="en-GB" sz="2800" b="1" dirty="0" err="1" smtClean="0"/>
              <a:t>mins</a:t>
            </a:r>
            <a:r>
              <a:rPr lang="en-GB" sz="2800" b="1" dirty="0" smtClean="0"/>
              <a:t> - DRAW IN YOUR BOOKS! </a:t>
            </a:r>
            <a:endParaRPr lang="en-GB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323" y="3030582"/>
            <a:ext cx="3130765" cy="1351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6713" y="4382282"/>
            <a:ext cx="2219325" cy="2057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794" y="3030582"/>
            <a:ext cx="4030904" cy="1302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3825" y="2744317"/>
            <a:ext cx="2699473" cy="151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99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7596" y="0"/>
            <a:ext cx="84312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Activity 3 - Demand </a:t>
            </a: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example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0217" y="766652"/>
            <a:ext cx="925287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800" b="1" u="sng" dirty="0">
                <a:solidFill>
                  <a:prstClr val="black"/>
                </a:solidFill>
              </a:rPr>
              <a:t>Task: 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GB" sz="2800" dirty="0" smtClean="0">
                <a:solidFill>
                  <a:prstClr val="black"/>
                </a:solidFill>
              </a:rPr>
              <a:t>The </a:t>
            </a:r>
            <a:r>
              <a:rPr lang="en-GB" sz="2800" b="1" dirty="0" smtClean="0">
                <a:solidFill>
                  <a:srgbClr val="FF0000"/>
                </a:solidFill>
              </a:rPr>
              <a:t>demand for CD players has decreased </a:t>
            </a:r>
            <a:r>
              <a:rPr lang="en-GB" sz="2800" b="1" dirty="0" smtClean="0">
                <a:solidFill>
                  <a:srgbClr val="7030A0"/>
                </a:solidFill>
              </a:rPr>
              <a:t>(Due to changes in tastes and fashion/ technology)</a:t>
            </a:r>
            <a:r>
              <a:rPr lang="en-GB" sz="2800" dirty="0" smtClean="0">
                <a:solidFill>
                  <a:prstClr val="black"/>
                </a:solidFill>
              </a:rPr>
              <a:t>, therefore the </a:t>
            </a:r>
            <a:r>
              <a:rPr lang="en-GB" sz="2800" b="1" dirty="0" smtClean="0">
                <a:solidFill>
                  <a:srgbClr val="FF0000"/>
                </a:solidFill>
              </a:rPr>
              <a:t>demand for CD’s has decreased. 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GB" sz="2800" b="1" dirty="0" smtClean="0">
                <a:solidFill>
                  <a:srgbClr val="FF0000"/>
                </a:solidFill>
              </a:rPr>
              <a:t>1. Express </a:t>
            </a:r>
            <a:r>
              <a:rPr lang="en-GB" sz="2800" b="1" dirty="0">
                <a:solidFill>
                  <a:srgbClr val="FF0000"/>
                </a:solidFill>
              </a:rPr>
              <a:t>on the graph </a:t>
            </a:r>
            <a:r>
              <a:rPr lang="en-GB" sz="2800" dirty="0">
                <a:solidFill>
                  <a:prstClr val="black"/>
                </a:solidFill>
              </a:rPr>
              <a:t>- What would you expect to happen to the demand curve, price and quantity? 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GB" sz="2800" b="1" dirty="0">
                <a:solidFill>
                  <a:srgbClr val="FF0000"/>
                </a:solidFill>
              </a:rPr>
              <a:t>2. Explain in your own words </a:t>
            </a:r>
            <a:r>
              <a:rPr lang="en-GB" sz="2800" dirty="0">
                <a:solidFill>
                  <a:prstClr val="black"/>
                </a:solidFill>
              </a:rPr>
              <a:t>- What would you expect to happen to the demand curve, price and quantity? 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GB" sz="2800" b="1" dirty="0">
                <a:solidFill>
                  <a:prstClr val="black"/>
                </a:solidFill>
              </a:rPr>
              <a:t>Time: 10 </a:t>
            </a:r>
            <a:r>
              <a:rPr lang="en-GB" sz="2800" b="1" dirty="0" err="1">
                <a:solidFill>
                  <a:prstClr val="black"/>
                </a:solidFill>
              </a:rPr>
              <a:t>mins</a:t>
            </a:r>
            <a:r>
              <a:rPr lang="en-GB" sz="2800" b="1" dirty="0">
                <a:solidFill>
                  <a:prstClr val="black"/>
                </a:solidFill>
              </a:rPr>
              <a:t> - DRAW IN YOUR BOOKS!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9030" y="1227908"/>
            <a:ext cx="1757362" cy="17573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6820" y="4859383"/>
            <a:ext cx="1783812" cy="16011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9030" y="3289848"/>
            <a:ext cx="1575785" cy="118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82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9153" y="0"/>
            <a:ext cx="809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Activity 4 - Supply 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example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2832" y="906134"/>
            <a:ext cx="9871957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 smtClean="0"/>
              <a:t>Task:</a:t>
            </a:r>
          </a:p>
          <a:p>
            <a:endParaRPr lang="en-GB" sz="2800" dirty="0" smtClean="0"/>
          </a:p>
          <a:p>
            <a:r>
              <a:rPr lang="en-GB" sz="2800" dirty="0" smtClean="0"/>
              <a:t>The </a:t>
            </a:r>
            <a:r>
              <a:rPr lang="en-GB" sz="2800" b="1" dirty="0" smtClean="0">
                <a:solidFill>
                  <a:srgbClr val="FF0000"/>
                </a:solidFill>
              </a:rPr>
              <a:t>supply of welsh lamb has decreased </a:t>
            </a:r>
            <a:r>
              <a:rPr lang="en-GB" sz="2800" dirty="0" smtClean="0"/>
              <a:t>(</a:t>
            </a:r>
            <a:r>
              <a:rPr lang="en-GB" sz="2800" b="1" dirty="0" smtClean="0">
                <a:solidFill>
                  <a:srgbClr val="7030A0"/>
                </a:solidFill>
              </a:rPr>
              <a:t>due to an unexpected change in the climate)</a:t>
            </a:r>
            <a:r>
              <a:rPr lang="en-GB" sz="2800" dirty="0" smtClean="0"/>
              <a:t>, a </a:t>
            </a:r>
            <a:r>
              <a:rPr lang="en-GB" sz="2800" b="1" dirty="0" smtClean="0">
                <a:solidFill>
                  <a:srgbClr val="FF0000"/>
                </a:solidFill>
              </a:rPr>
              <a:t>snow storm hitting Wales in the spring.</a:t>
            </a:r>
            <a:endParaRPr lang="en-GB" sz="2800" b="1" dirty="0">
              <a:solidFill>
                <a:srgbClr val="FF0000"/>
              </a:solidFill>
            </a:endParaRPr>
          </a:p>
          <a:p>
            <a:endParaRPr lang="en-GB" sz="2800" b="1" dirty="0">
              <a:solidFill>
                <a:srgbClr val="FF0000"/>
              </a:solidFill>
            </a:endParaRPr>
          </a:p>
          <a:p>
            <a:pPr lvl="0">
              <a:defRPr/>
            </a:pPr>
            <a:r>
              <a:rPr lang="en-GB" sz="2800" b="1" dirty="0" smtClean="0">
                <a:solidFill>
                  <a:srgbClr val="FF0000"/>
                </a:solidFill>
              </a:rPr>
              <a:t>1. Express on the graph </a:t>
            </a:r>
            <a:r>
              <a:rPr lang="en-GB" sz="2800" dirty="0" smtClean="0">
                <a:solidFill>
                  <a:prstClr val="black"/>
                </a:solidFill>
              </a:rPr>
              <a:t>- What would you expect to happen to the demand curve, price and quantity? </a:t>
            </a:r>
          </a:p>
          <a:p>
            <a:pPr lvl="0">
              <a:defRPr/>
            </a:pPr>
            <a:endParaRPr lang="en-GB" sz="2800" dirty="0" smtClean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GB" sz="2800" b="1" dirty="0" smtClean="0">
                <a:solidFill>
                  <a:srgbClr val="FF0000"/>
                </a:solidFill>
              </a:rPr>
              <a:t>2. Explain in your own words </a:t>
            </a:r>
            <a:r>
              <a:rPr lang="en-GB" sz="2800" dirty="0" smtClean="0">
                <a:solidFill>
                  <a:prstClr val="black"/>
                </a:solidFill>
              </a:rPr>
              <a:t>- What would you expect to happen to the demand curve, price and quantity? </a:t>
            </a:r>
          </a:p>
          <a:p>
            <a:pPr lvl="0">
              <a:defRPr/>
            </a:pPr>
            <a:endParaRPr lang="en-GB" sz="2800" dirty="0" smtClean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GB" sz="2800" b="1" dirty="0" smtClean="0">
                <a:solidFill>
                  <a:prstClr val="black"/>
                </a:solidFill>
              </a:rPr>
              <a:t>Time: 10 </a:t>
            </a:r>
            <a:r>
              <a:rPr lang="en-GB" sz="2800" b="1" dirty="0" err="1" smtClean="0">
                <a:solidFill>
                  <a:prstClr val="black"/>
                </a:solidFill>
              </a:rPr>
              <a:t>mins</a:t>
            </a:r>
            <a:r>
              <a:rPr lang="en-GB" sz="2800" b="1" dirty="0" smtClean="0">
                <a:solidFill>
                  <a:prstClr val="black"/>
                </a:solidFill>
              </a:rPr>
              <a:t> - DRAW IN YOUR BOOKS! 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b="1" dirty="0"/>
              <a:t>DRAW ON BOARD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4023" y="5006837"/>
            <a:ext cx="3224940" cy="15530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1096" y="1146030"/>
            <a:ext cx="1604725" cy="13888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4789" y="2994482"/>
            <a:ext cx="1461032" cy="155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80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7495" y="0"/>
            <a:ext cx="809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Activity 5 - Supply </a:t>
            </a: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example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7928" y="923330"/>
            <a:ext cx="962929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u="sng" dirty="0" smtClean="0">
                <a:solidFill>
                  <a:prstClr val="black"/>
                </a:solidFill>
                <a:latin typeface="Calibri" panose="020F0502020204030204"/>
              </a:rPr>
              <a:t>Task: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supply of</a:t>
            </a:r>
            <a:r>
              <a:rPr kumimoji="0" lang="en-GB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cars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has</a:t>
            </a:r>
            <a:r>
              <a:rPr kumimoji="0" lang="en-GB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increased due to a surplus</a:t>
            </a:r>
            <a:r>
              <a:rPr lang="en-GB" sz="2800" b="1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GB" sz="2800" b="1" dirty="0" smtClean="0">
                <a:solidFill>
                  <a:srgbClr val="FF0000"/>
                </a:solidFill>
                <a:latin typeface="Calibri" panose="020F0502020204030204"/>
              </a:rPr>
              <a:t>of materials</a:t>
            </a:r>
            <a:r>
              <a:rPr lang="en-GB" sz="2800" dirty="0" smtClean="0">
                <a:solidFill>
                  <a:prstClr val="black"/>
                </a:solidFill>
                <a:latin typeface="Calibri" panose="020F0502020204030204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d</a:t>
            </a:r>
            <a:r>
              <a:rPr lang="en-GB" sz="2800" dirty="0" smtClean="0">
                <a:solidFill>
                  <a:prstClr val="black"/>
                </a:solidFill>
                <a:latin typeface="Calibri" panose="020F0502020204030204"/>
              </a:rPr>
              <a:t>uring the pandemic, </a:t>
            </a:r>
            <a:r>
              <a:rPr lang="en-GB" sz="2800" b="1" dirty="0" smtClean="0">
                <a:solidFill>
                  <a:srgbClr val="7030A0"/>
                </a:solidFill>
                <a:latin typeface="Calibri" panose="020F0502020204030204"/>
              </a:rPr>
              <a:t>less cars were produced leaving a surplus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materials.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>
              <a:defRPr/>
            </a:pPr>
            <a:r>
              <a:rPr lang="en-GB" sz="2800" b="1" dirty="0">
                <a:solidFill>
                  <a:srgbClr val="FF0000"/>
                </a:solidFill>
              </a:rPr>
              <a:t>1. Express on the graph </a:t>
            </a:r>
            <a:r>
              <a:rPr lang="en-GB" sz="2800" dirty="0">
                <a:solidFill>
                  <a:prstClr val="black"/>
                </a:solidFill>
              </a:rPr>
              <a:t>- What would you expect to happen to the demand curve, price and quantity? 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GB" sz="2800" b="1" dirty="0">
                <a:solidFill>
                  <a:srgbClr val="FF0000"/>
                </a:solidFill>
              </a:rPr>
              <a:t>2. Explain in your own words </a:t>
            </a:r>
            <a:r>
              <a:rPr lang="en-GB" sz="2800" dirty="0">
                <a:solidFill>
                  <a:prstClr val="black"/>
                </a:solidFill>
              </a:rPr>
              <a:t>- What would you expect to happen to the demand curve, price and quantity? 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GB" sz="2800" b="1" dirty="0">
                <a:solidFill>
                  <a:prstClr val="black"/>
                </a:solidFill>
              </a:rPr>
              <a:t>Time: 10 </a:t>
            </a:r>
            <a:r>
              <a:rPr lang="en-GB" sz="2800" b="1" dirty="0" err="1">
                <a:solidFill>
                  <a:prstClr val="black"/>
                </a:solidFill>
              </a:rPr>
              <a:t>mins</a:t>
            </a:r>
            <a:r>
              <a:rPr lang="en-GB" sz="2800" b="1" dirty="0">
                <a:solidFill>
                  <a:prstClr val="black"/>
                </a:solidFill>
              </a:rPr>
              <a:t> - DRAW IN YOUR BOOKS!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8100" y="4676503"/>
            <a:ext cx="2411009" cy="150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33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8963" y="341696"/>
            <a:ext cx="77541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Activity 6 - YouTube video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30650" y="1437818"/>
            <a:ext cx="7370736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u="sng" dirty="0" smtClean="0"/>
              <a:t>Supply and demand crash course: </a:t>
            </a:r>
          </a:p>
          <a:p>
            <a:endParaRPr lang="en-GB" sz="2800" dirty="0"/>
          </a:p>
          <a:p>
            <a:r>
              <a:rPr lang="en-GB" sz="2800" dirty="0" smtClean="0"/>
              <a:t>https</a:t>
            </a:r>
            <a:r>
              <a:rPr lang="en-GB" sz="2800" dirty="0"/>
              <a:t>://www.youtube.com/watch?v=g9aDizJpd_s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56" y="3073982"/>
            <a:ext cx="3776236" cy="26998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4284" y="2995605"/>
            <a:ext cx="3660457" cy="30590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8862" y="2995605"/>
            <a:ext cx="2875052" cy="269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98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8652" y="923330"/>
            <a:ext cx="1015841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Price elasticity of demand measures the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responsiveness of demand to a change in price.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Understanding price elasticity of demand is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very important to business managers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who n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eed to know the impact of changes in price on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likely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levels of demand.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They need to know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sensitive the demand for their good or service is to a change in price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b="1" dirty="0">
              <a:solidFill>
                <a:srgbClr val="FF00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 – How</a:t>
            </a:r>
            <a:r>
              <a:rPr kumimoji="0" lang="en-GB" sz="28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is the demand for cigarettes, bread, milk impacted by a change in price? 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62267" y="0"/>
            <a:ext cx="61726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Concept of elasticity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5418" y="2213652"/>
            <a:ext cx="2962275" cy="19533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877" y="2790735"/>
            <a:ext cx="2892779" cy="13763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6136" y="2790735"/>
            <a:ext cx="2734709" cy="142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62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</TotalTime>
  <Words>1961</Words>
  <Application>Microsoft Office PowerPoint</Application>
  <PresentationFormat>Widescreen</PresentationFormat>
  <Paragraphs>314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 Tregoning</dc:creator>
  <cp:lastModifiedBy>Tregoning, Daniel</cp:lastModifiedBy>
  <cp:revision>35</cp:revision>
  <cp:lastPrinted>2018-06-11T08:55:03Z</cp:lastPrinted>
  <dcterms:created xsi:type="dcterms:W3CDTF">2016-09-17T19:49:17Z</dcterms:created>
  <dcterms:modified xsi:type="dcterms:W3CDTF">2020-09-14T16:52:58Z</dcterms:modified>
</cp:coreProperties>
</file>