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37AFE-B97E-424E-ACD9-1D9A9A0917CA}" v="1" dt="2020-09-22T14:22:53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keys, Naomi" userId="458de1cb-bcc4-43a9-9eaf-06a2f6acbf6f" providerId="ADAL" clId="{AA537AFE-B97E-424E-ACD9-1D9A9A0917CA}"/>
    <pc:docChg chg="custSel mod addSld delSld modSld">
      <pc:chgData name="Watkeys, Naomi" userId="458de1cb-bcc4-43a9-9eaf-06a2f6acbf6f" providerId="ADAL" clId="{AA537AFE-B97E-424E-ACD9-1D9A9A0917CA}" dt="2020-09-22T20:30:19.112" v="91" actId="2696"/>
      <pc:docMkLst>
        <pc:docMk/>
      </pc:docMkLst>
      <pc:sldChg chg="modSp mod">
        <pc:chgData name="Watkeys, Naomi" userId="458de1cb-bcc4-43a9-9eaf-06a2f6acbf6f" providerId="ADAL" clId="{AA537AFE-B97E-424E-ACD9-1D9A9A0917CA}" dt="2020-09-22T14:24:01.166" v="83" actId="20577"/>
        <pc:sldMkLst>
          <pc:docMk/>
          <pc:sldMk cId="878315730" sldId="257"/>
        </pc:sldMkLst>
        <pc:spChg chg="mod">
          <ac:chgData name="Watkeys, Naomi" userId="458de1cb-bcc4-43a9-9eaf-06a2f6acbf6f" providerId="ADAL" clId="{AA537AFE-B97E-424E-ACD9-1D9A9A0917CA}" dt="2020-09-22T14:24:01.166" v="83" actId="20577"/>
          <ac:spMkLst>
            <pc:docMk/>
            <pc:sldMk cId="878315730" sldId="257"/>
            <ac:spMk id="5" creationId="{FD7B6D47-949C-4B26-818F-46ED29D6BDE2}"/>
          </ac:spMkLst>
        </pc:spChg>
      </pc:sldChg>
      <pc:sldChg chg="del">
        <pc:chgData name="Watkeys, Naomi" userId="458de1cb-bcc4-43a9-9eaf-06a2f6acbf6f" providerId="ADAL" clId="{AA537AFE-B97E-424E-ACD9-1D9A9A0917CA}" dt="2020-09-22T19:35:45.364" v="84" actId="2696"/>
        <pc:sldMkLst>
          <pc:docMk/>
          <pc:sldMk cId="498007213" sldId="267"/>
        </pc:sldMkLst>
      </pc:sldChg>
      <pc:sldChg chg="addSp delSp modSp mod">
        <pc:chgData name="Watkeys, Naomi" userId="458de1cb-bcc4-43a9-9eaf-06a2f6acbf6f" providerId="ADAL" clId="{AA537AFE-B97E-424E-ACD9-1D9A9A0917CA}" dt="2020-09-22T12:48:11.677" v="2" actId="478"/>
        <pc:sldMkLst>
          <pc:docMk/>
          <pc:sldMk cId="2479547548" sldId="268"/>
        </pc:sldMkLst>
        <pc:spChg chg="add del mod">
          <ac:chgData name="Watkeys, Naomi" userId="458de1cb-bcc4-43a9-9eaf-06a2f6acbf6f" providerId="ADAL" clId="{AA537AFE-B97E-424E-ACD9-1D9A9A0917CA}" dt="2020-09-22T12:48:11.677" v="2" actId="478"/>
          <ac:spMkLst>
            <pc:docMk/>
            <pc:sldMk cId="2479547548" sldId="268"/>
            <ac:spMk id="5" creationId="{40786F42-D29E-4A6A-91B6-D2625B2657EF}"/>
          </ac:spMkLst>
        </pc:spChg>
      </pc:sldChg>
      <pc:sldChg chg="addSp delSp modSp mod setBg">
        <pc:chgData name="Watkeys, Naomi" userId="458de1cb-bcc4-43a9-9eaf-06a2f6acbf6f" providerId="ADAL" clId="{AA537AFE-B97E-424E-ACD9-1D9A9A0917CA}" dt="2020-09-22T20:29:53.483" v="90" actId="27636"/>
        <pc:sldMkLst>
          <pc:docMk/>
          <pc:sldMk cId="2860905121" sldId="269"/>
        </pc:sldMkLst>
        <pc:spChg chg="mo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2" creationId="{C5435BEC-CA3F-4254-BD37-A6F4850F20AB}"/>
          </ac:spMkLst>
        </pc:spChg>
        <pc:spChg chg="mod">
          <ac:chgData name="Watkeys, Naomi" userId="458de1cb-bcc4-43a9-9eaf-06a2f6acbf6f" providerId="ADAL" clId="{AA537AFE-B97E-424E-ACD9-1D9A9A0917CA}" dt="2020-09-22T20:29:53.483" v="90" actId="27636"/>
          <ac:spMkLst>
            <pc:docMk/>
            <pc:sldMk cId="2860905121" sldId="269"/>
            <ac:spMk id="3" creationId="{7ADBBB0A-EE41-45D1-8F94-19EA36C536CB}"/>
          </ac:spMkLst>
        </pc:spChg>
        <pc:spChg chg="add del mod">
          <ac:chgData name="Watkeys, Naomi" userId="458de1cb-bcc4-43a9-9eaf-06a2f6acbf6f" providerId="ADAL" clId="{AA537AFE-B97E-424E-ACD9-1D9A9A0917CA}" dt="2020-09-22T14:22:59.552" v="9" actId="478"/>
          <ac:spMkLst>
            <pc:docMk/>
            <pc:sldMk cId="2860905121" sldId="269"/>
            <ac:spMk id="6" creationId="{52657447-610A-437C-9C81-377F1F2C6A2B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10" creationId="{DBC44137-B240-488D-B88F-9D266FACAA4F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12" creationId="{70FFA344-365C-4944-848F-8B966C335657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14" creationId="{D73EBEE6-2E8A-47F3-ADCA-5C0A95C36366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16" creationId="{47525714-3E1C-46F0-A17D-D3BE3D221F0D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18" creationId="{B178D758-A5E1-416F-9966-F71730470AE4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22" creationId="{A601F395-3079-4179-84BA-6654D9F8258F}"/>
          </ac:spMkLst>
        </pc:spChg>
        <pc:spChg chg="add">
          <ac:chgData name="Watkeys, Naomi" userId="458de1cb-bcc4-43a9-9eaf-06a2f6acbf6f" providerId="ADAL" clId="{AA537AFE-B97E-424E-ACD9-1D9A9A0917CA}" dt="2020-09-22T14:23:05.403" v="10" actId="26606"/>
          <ac:spMkLst>
            <pc:docMk/>
            <pc:sldMk cId="2860905121" sldId="269"/>
            <ac:spMk id="24" creationId="{B15DEAD7-09E6-42D9-9D03-43E6EA3E0564}"/>
          </ac:spMkLst>
        </pc:spChg>
        <pc:picChg chg="add del mod">
          <ac:chgData name="Watkeys, Naomi" userId="458de1cb-bcc4-43a9-9eaf-06a2f6acbf6f" providerId="ADAL" clId="{AA537AFE-B97E-424E-ACD9-1D9A9A0917CA}" dt="2020-09-22T14:22:59.552" v="9" actId="478"/>
          <ac:picMkLst>
            <pc:docMk/>
            <pc:sldMk cId="2860905121" sldId="269"/>
            <ac:picMk id="5" creationId="{52894C37-64A4-4E62-AC74-C579D95342F7}"/>
          </ac:picMkLst>
        </pc:picChg>
        <pc:picChg chg="add">
          <ac:chgData name="Watkeys, Naomi" userId="458de1cb-bcc4-43a9-9eaf-06a2f6acbf6f" providerId="ADAL" clId="{AA537AFE-B97E-424E-ACD9-1D9A9A0917CA}" dt="2020-09-22T14:23:05.403" v="10" actId="26606"/>
          <ac:picMkLst>
            <pc:docMk/>
            <pc:sldMk cId="2860905121" sldId="269"/>
            <ac:picMk id="8" creationId="{01A8CDCA-EC58-40B4-9F17-A7B613A32F58}"/>
          </ac:picMkLst>
        </pc:picChg>
        <pc:picChg chg="add">
          <ac:chgData name="Watkeys, Naomi" userId="458de1cb-bcc4-43a9-9eaf-06a2f6acbf6f" providerId="ADAL" clId="{AA537AFE-B97E-424E-ACD9-1D9A9A0917CA}" dt="2020-09-22T14:23:05.403" v="10" actId="26606"/>
          <ac:picMkLst>
            <pc:docMk/>
            <pc:sldMk cId="2860905121" sldId="269"/>
            <ac:picMk id="20" creationId="{BB28D430-56EA-45B9-8632-927BEBF02975}"/>
          </ac:picMkLst>
        </pc:picChg>
      </pc:sldChg>
      <pc:sldChg chg="del">
        <pc:chgData name="Watkeys, Naomi" userId="458de1cb-bcc4-43a9-9eaf-06a2f6acbf6f" providerId="ADAL" clId="{AA537AFE-B97E-424E-ACD9-1D9A9A0917CA}" dt="2020-09-22T19:35:53.571" v="85" actId="2696"/>
        <pc:sldMkLst>
          <pc:docMk/>
          <pc:sldMk cId="856003837" sldId="271"/>
        </pc:sldMkLst>
      </pc:sldChg>
      <pc:sldChg chg="new del">
        <pc:chgData name="Watkeys, Naomi" userId="458de1cb-bcc4-43a9-9eaf-06a2f6acbf6f" providerId="ADAL" clId="{AA537AFE-B97E-424E-ACD9-1D9A9A0917CA}" dt="2020-09-22T20:30:19.112" v="91" actId="2696"/>
        <pc:sldMkLst>
          <pc:docMk/>
          <pc:sldMk cId="51615925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7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6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3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10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1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9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9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1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3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8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1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9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6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3604C3-5CC8-4172-AD39-FBD46E199B2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5ABAF1-032B-4245-80D3-671B201D4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5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wl.excelsior.edu/writing-process/prewriting-strategies/prewriting-strategies-asking-defining-questions/" TargetMode="Externa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6r2AX5v55ds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8962-FECF-487E-9A87-7F35ECD70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Iaith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br>
              <a:rPr lang="en-GB" dirty="0"/>
            </a:br>
            <a:r>
              <a:rPr lang="en-GB" dirty="0"/>
              <a:t>Work welsh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1722E-26E6-4059-A46C-95A51A3ED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1800" dirty="0"/>
          </a:p>
          <a:p>
            <a:r>
              <a:rPr lang="en-GB" sz="1800" dirty="0" err="1"/>
              <a:t>Sesiwn</a:t>
            </a:r>
            <a:r>
              <a:rPr lang="en-GB" sz="1800" dirty="0"/>
              <a:t> 1 – </a:t>
            </a:r>
            <a:r>
              <a:rPr lang="en-GB" sz="1800" dirty="0" err="1"/>
              <a:t>Yr</a:t>
            </a:r>
            <a:r>
              <a:rPr lang="en-GB" sz="1800" dirty="0"/>
              <a:t> </a:t>
            </a:r>
            <a:r>
              <a:rPr lang="en-GB" sz="1800" dirty="0" err="1"/>
              <a:t>wyddor</a:t>
            </a:r>
            <a:r>
              <a:rPr lang="en-GB" sz="1800" dirty="0"/>
              <a:t> a </a:t>
            </a:r>
            <a:r>
              <a:rPr lang="en-GB" sz="1800" dirty="0" err="1"/>
              <a:t>Chyfarfod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Naomi Watkeys</a:t>
            </a:r>
          </a:p>
        </p:txBody>
      </p:sp>
    </p:spTree>
    <p:extLst>
      <p:ext uri="{BB962C8B-B14F-4D97-AF65-F5344CB8AC3E}">
        <p14:creationId xmlns:p14="http://schemas.microsoft.com/office/powerpoint/2010/main" val="18939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2A84-1B14-4AD9-B569-C543E935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556591"/>
            <a:ext cx="3500828" cy="425314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Enwau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llefydd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names of places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B33472-7624-456B-826B-86453324BB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638169"/>
              </p:ext>
            </p:extLst>
          </p:nvPr>
        </p:nvGraphicFramePr>
        <p:xfrm>
          <a:off x="4323478" y="718526"/>
          <a:ext cx="6957392" cy="41876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4048">
                  <a:extLst>
                    <a:ext uri="{9D8B030D-6E8A-4147-A177-3AD203B41FA5}">
                      <a16:colId xmlns:a16="http://schemas.microsoft.com/office/drawing/2014/main" val="6418569"/>
                    </a:ext>
                  </a:extLst>
                </a:gridCol>
                <a:gridCol w="2641672">
                  <a:extLst>
                    <a:ext uri="{9D8B030D-6E8A-4147-A177-3AD203B41FA5}">
                      <a16:colId xmlns:a16="http://schemas.microsoft.com/office/drawing/2014/main" val="3357965493"/>
                    </a:ext>
                  </a:extLst>
                </a:gridCol>
                <a:gridCol w="2641672">
                  <a:extLst>
                    <a:ext uri="{9D8B030D-6E8A-4147-A177-3AD203B41FA5}">
                      <a16:colId xmlns:a16="http://schemas.microsoft.com/office/drawing/2014/main" val="1533048824"/>
                    </a:ext>
                  </a:extLst>
                </a:gridCol>
              </a:tblGrid>
              <a:tr h="655983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07370"/>
                  </a:ext>
                </a:extLst>
              </a:tr>
              <a:tr h="655983">
                <a:tc>
                  <a:txBody>
                    <a:bodyPr/>
                    <a:lstStyle/>
                    <a:p>
                      <a:r>
                        <a:rPr lang="en-GB" dirty="0"/>
                        <a:t>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Mouth of a river or estuary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Abertawe</a:t>
                      </a:r>
                    </a:p>
                    <a:p>
                      <a:r>
                        <a:rPr lang="en-GB" dirty="0" err="1"/>
                        <a:t>Aberafon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3996"/>
                  </a:ext>
                </a:extLst>
              </a:tr>
              <a:tr h="655983">
                <a:tc>
                  <a:txBody>
                    <a:bodyPr/>
                    <a:lstStyle/>
                    <a:p>
                      <a:r>
                        <a:rPr lang="en-GB" dirty="0" err="1"/>
                        <a:t>Caer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fort – sign that the romans were once 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Caerdydd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 err="1"/>
                        <a:t>Caerffili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7453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r>
                        <a:rPr lang="en-GB" dirty="0"/>
                        <a:t>Porth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Port or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Porthcawl </a:t>
                      </a:r>
                    </a:p>
                    <a:p>
                      <a:r>
                        <a:rPr lang="en-GB" dirty="0"/>
                        <a:t>Porth </a:t>
                      </a:r>
                      <a:r>
                        <a:rPr lang="en-GB" dirty="0" err="1"/>
                        <a:t>tywyn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57216"/>
                  </a:ext>
                </a:extLst>
              </a:tr>
              <a:tr h="655983">
                <a:tc>
                  <a:txBody>
                    <a:bodyPr/>
                    <a:lstStyle/>
                    <a:p>
                      <a:r>
                        <a:rPr lang="en-GB" dirty="0"/>
                        <a:t>Pont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Pontypridd</a:t>
                      </a:r>
                    </a:p>
                    <a:p>
                      <a:r>
                        <a:rPr lang="en-GB" dirty="0" err="1"/>
                        <a:t>Ponterdawe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64252"/>
                  </a:ext>
                </a:extLst>
              </a:tr>
              <a:tr h="655983">
                <a:tc>
                  <a:txBody>
                    <a:bodyPr/>
                    <a:lstStyle/>
                    <a:p>
                      <a:r>
                        <a:rPr lang="en-GB" dirty="0" err="1"/>
                        <a:t>Llan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Parish or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Llanelli </a:t>
                      </a:r>
                    </a:p>
                    <a:p>
                      <a:r>
                        <a:rPr lang="en-GB" dirty="0"/>
                        <a:t>Llandeilo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9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11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35BEC-CA3F-4254-BD37-A6F4850F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accent1"/>
                </a:solidFill>
              </a:rPr>
              <a:t>Tasg</a:t>
            </a:r>
            <a:br>
              <a:rPr lang="en-US" sz="6000" dirty="0">
                <a:solidFill>
                  <a:schemeClr val="accent1"/>
                </a:solidFill>
              </a:rPr>
            </a:b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BB0A-EE41-45D1-8F94-19EA36C53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407" y="4058557"/>
            <a:ext cx="9841575" cy="19068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 these places in welsh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https://forms.office.com/Pages/ResponsePage.aspx?id=cYpHzTswzE6x6k40RHNiVMvhjUXEvKlDnq8Govasv29URDJMNFRWUDNWUFVNWENQUDMzMVJQMzQ2Uy4u</a:t>
            </a:r>
          </a:p>
        </p:txBody>
      </p:sp>
    </p:spTree>
    <p:extLst>
      <p:ext uri="{BB962C8B-B14F-4D97-AF65-F5344CB8AC3E}">
        <p14:creationId xmlns:p14="http://schemas.microsoft.com/office/powerpoint/2010/main" val="286090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53C8BF-9653-4474-9153-4FE835420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C08F021-28CE-479A-B96B-5252A9DDF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9507514-A010-4863-8E99-AB3983760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84139-9E42-49A7-B89A-DC43755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4" y="1304458"/>
            <a:ext cx="5778684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800">
                <a:solidFill>
                  <a:schemeClr val="accent1"/>
                </a:solidFill>
              </a:rPr>
              <a:t>Lliwiau </a:t>
            </a:r>
            <a:br>
              <a:rPr lang="en-US" sz="6800">
                <a:solidFill>
                  <a:schemeClr val="accent1"/>
                </a:solidFill>
              </a:rPr>
            </a:br>
            <a:br>
              <a:rPr lang="en-US" sz="6800">
                <a:solidFill>
                  <a:schemeClr val="accent1"/>
                </a:solidFill>
              </a:rPr>
            </a:br>
            <a:r>
              <a:rPr lang="en-US" sz="6800">
                <a:solidFill>
                  <a:schemeClr val="accent1"/>
                </a:solidFill>
              </a:rPr>
              <a:t>Colours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15C3BB-3CA4-4964-8FB4-7DA3FBB63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8" y="0"/>
            <a:ext cx="6720840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41F53E-EAF1-4AF0-9386-A74DFBA20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08" y="5762147"/>
            <a:ext cx="6720840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10737-D731-4ED9-8D08-A238C71D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6A87C33-BDA1-49A1-9BA3-1B6C1F2B51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" b="3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7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FFB7-F61E-4206-A181-5E59654F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52" y="1372260"/>
            <a:ext cx="3500828" cy="2470065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Tasg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0FCE-BE25-4661-9F21-570DB6825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378" y="45073"/>
            <a:ext cx="6269591" cy="2382651"/>
          </a:xfrm>
        </p:spPr>
        <p:txBody>
          <a:bodyPr/>
          <a:lstStyle/>
          <a:p>
            <a:r>
              <a:rPr lang="en-GB" dirty="0"/>
              <a:t>Match the colours with the correct welsh name</a:t>
            </a:r>
          </a:p>
        </p:txBody>
      </p:sp>
    </p:spTree>
    <p:extLst>
      <p:ext uri="{BB962C8B-B14F-4D97-AF65-F5344CB8AC3E}">
        <p14:creationId xmlns:p14="http://schemas.microsoft.com/office/powerpoint/2010/main" val="247954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28D57-2C04-4AC8-9793-94947896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>
                <a:solidFill>
                  <a:schemeClr val="accent1"/>
                </a:solidFill>
              </a:rPr>
              <a:t>Beth ydych wedi dysgu heddiw?</a:t>
            </a:r>
            <a:br>
              <a:rPr lang="en-US" sz="4400">
                <a:solidFill>
                  <a:schemeClr val="accent1"/>
                </a:solidFill>
              </a:rPr>
            </a:br>
            <a:br>
              <a:rPr lang="en-US" sz="4400">
                <a:solidFill>
                  <a:schemeClr val="accent1"/>
                </a:solidFill>
              </a:rPr>
            </a:br>
            <a:r>
              <a:rPr lang="en-US" sz="4400">
                <a:solidFill>
                  <a:schemeClr val="accent1"/>
                </a:solidFill>
              </a:rPr>
              <a:t>What have you Learnt today?</a:t>
            </a:r>
          </a:p>
        </p:txBody>
      </p:sp>
      <p:pic>
        <p:nvPicPr>
          <p:cNvPr id="9" name="Content Placeholder 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E0A42501-18E0-4091-8952-ED887B56CB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632" r="14918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9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ED8CD-563A-4810-8741-408869349A3E}"/>
              </a:ext>
            </a:extLst>
          </p:cNvPr>
          <p:cNvSpPr txBox="1"/>
          <p:nvPr/>
        </p:nvSpPr>
        <p:spPr>
          <a:xfrm>
            <a:off x="10034037" y="6657945"/>
            <a:ext cx="2157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owl.excelsior.edu/writing-process/prewriting-strategies/prewriting-strategies-asking-defining-ques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5B69-25E4-44A9-B8AB-53C1F464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65" y="1597547"/>
            <a:ext cx="3500828" cy="2470065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Amcanion</a:t>
            </a:r>
            <a:r>
              <a:rPr lang="en-GB" dirty="0">
                <a:solidFill>
                  <a:srgbClr val="FF0000"/>
                </a:solidFill>
              </a:rPr>
              <a:t>/Objectives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45F76-9E65-4BEF-B705-1681AC5C2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llythrennau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wyddor</a:t>
            </a:r>
            <a:r>
              <a:rPr lang="en-GB" dirty="0"/>
              <a:t> </a:t>
            </a:r>
            <a:r>
              <a:rPr lang="en-GB" dirty="0" err="1"/>
              <a:t>Gymraeg</a:t>
            </a:r>
            <a:endParaRPr lang="en-GB" dirty="0"/>
          </a:p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ynganu</a:t>
            </a:r>
            <a:r>
              <a:rPr lang="en-GB" dirty="0"/>
              <a:t> </a:t>
            </a:r>
            <a:r>
              <a:rPr lang="en-GB" dirty="0" err="1"/>
              <a:t>llythrennau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wyddor</a:t>
            </a:r>
            <a:r>
              <a:rPr lang="en-GB" dirty="0"/>
              <a:t> </a:t>
            </a:r>
            <a:r>
              <a:rPr lang="en-GB" dirty="0" err="1"/>
              <a:t>Gymraeg</a:t>
            </a:r>
            <a:r>
              <a:rPr lang="en-GB" dirty="0"/>
              <a:t>.</a:t>
            </a:r>
          </a:p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adnabod</a:t>
            </a:r>
            <a:r>
              <a:rPr lang="en-GB" dirty="0"/>
              <a:t> ac </a:t>
            </a:r>
            <a:r>
              <a:rPr lang="en-GB" dirty="0" err="1"/>
              <a:t>enwi</a:t>
            </a:r>
            <a:r>
              <a:rPr lang="en-GB" dirty="0"/>
              <a:t> </a:t>
            </a:r>
            <a:r>
              <a:rPr lang="en-GB" dirty="0" err="1"/>
              <a:t>llefydd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endParaRPr lang="en-GB" dirty="0"/>
          </a:p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adnoabod</a:t>
            </a:r>
            <a:r>
              <a:rPr lang="en-GB" dirty="0"/>
              <a:t> </a:t>
            </a:r>
            <a:r>
              <a:rPr lang="en-GB" dirty="0" err="1"/>
              <a:t>lliwiau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gymraeg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7B6D47-949C-4B26-818F-46ED29D6B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3443563"/>
            <a:ext cx="6272022" cy="2383586"/>
          </a:xfrm>
        </p:spPr>
        <p:txBody>
          <a:bodyPr/>
          <a:lstStyle/>
          <a:p>
            <a:r>
              <a:rPr lang="en-GB" dirty="0"/>
              <a:t>Recognise letters of the welsh alphabet</a:t>
            </a:r>
          </a:p>
          <a:p>
            <a:r>
              <a:rPr lang="en-GB" dirty="0"/>
              <a:t>Able to pronounce letters of the welsh alphabet</a:t>
            </a:r>
          </a:p>
          <a:p>
            <a:r>
              <a:rPr lang="en-GB" dirty="0"/>
              <a:t>Can recognise and name places in wales</a:t>
            </a:r>
          </a:p>
          <a:p>
            <a:r>
              <a:rPr lang="en-GB" dirty="0"/>
              <a:t>Recognise colours in welsh</a:t>
            </a:r>
          </a:p>
        </p:txBody>
      </p:sp>
    </p:spTree>
    <p:extLst>
      <p:ext uri="{BB962C8B-B14F-4D97-AF65-F5344CB8AC3E}">
        <p14:creationId xmlns:p14="http://schemas.microsoft.com/office/powerpoint/2010/main" val="8783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0206-E082-4A53-ABCE-7EBA61F7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237" y="23018"/>
            <a:ext cx="6586928" cy="13255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Yr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wyddor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540F-EE10-437A-B9E6-56E5BE9B6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165" y="1348581"/>
            <a:ext cx="5181600" cy="947555"/>
          </a:xfrm>
        </p:spPr>
        <p:txBody>
          <a:bodyPr/>
          <a:lstStyle/>
          <a:p>
            <a:r>
              <a:rPr lang="en-GB" dirty="0"/>
              <a:t>Mae 29 </a:t>
            </a:r>
            <a:r>
              <a:rPr lang="en-GB" dirty="0" err="1"/>
              <a:t>llythyren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wyddor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CC73E-F0F0-4EE2-9715-B2D75A31E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88620"/>
            <a:ext cx="5181600" cy="1067477"/>
          </a:xfrm>
        </p:spPr>
        <p:txBody>
          <a:bodyPr/>
          <a:lstStyle/>
          <a:p>
            <a:r>
              <a:rPr lang="en-GB" dirty="0"/>
              <a:t>There are 29 letters in the welsh alphabet.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A5F0CE9-3299-4C7F-998E-EC1613F3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06245"/>
              </p:ext>
            </p:extLst>
          </p:nvPr>
        </p:nvGraphicFramePr>
        <p:xfrm>
          <a:off x="1441672" y="2550909"/>
          <a:ext cx="873218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437">
                  <a:extLst>
                    <a:ext uri="{9D8B030D-6E8A-4147-A177-3AD203B41FA5}">
                      <a16:colId xmlns:a16="http://schemas.microsoft.com/office/drawing/2014/main" val="780388587"/>
                    </a:ext>
                  </a:extLst>
                </a:gridCol>
                <a:gridCol w="1746437">
                  <a:extLst>
                    <a:ext uri="{9D8B030D-6E8A-4147-A177-3AD203B41FA5}">
                      <a16:colId xmlns:a16="http://schemas.microsoft.com/office/drawing/2014/main" val="138774340"/>
                    </a:ext>
                  </a:extLst>
                </a:gridCol>
                <a:gridCol w="1746437">
                  <a:extLst>
                    <a:ext uri="{9D8B030D-6E8A-4147-A177-3AD203B41FA5}">
                      <a16:colId xmlns:a16="http://schemas.microsoft.com/office/drawing/2014/main" val="1163598893"/>
                    </a:ext>
                  </a:extLst>
                </a:gridCol>
                <a:gridCol w="1746437">
                  <a:extLst>
                    <a:ext uri="{9D8B030D-6E8A-4147-A177-3AD203B41FA5}">
                      <a16:colId xmlns:a16="http://schemas.microsoft.com/office/drawing/2014/main" val="3952425643"/>
                    </a:ext>
                  </a:extLst>
                </a:gridCol>
                <a:gridCol w="1746437">
                  <a:extLst>
                    <a:ext uri="{9D8B030D-6E8A-4147-A177-3AD203B41FA5}">
                      <a16:colId xmlns:a16="http://schemas.microsoft.com/office/drawing/2014/main" val="1852655318"/>
                    </a:ext>
                  </a:extLst>
                </a:gridCol>
              </a:tblGrid>
              <a:tr h="44033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239103"/>
                  </a:ext>
                </a:extLst>
              </a:tr>
              <a:tr h="44033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09938"/>
                  </a:ext>
                </a:extLst>
              </a:tr>
              <a:tr h="44033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41036"/>
                  </a:ext>
                </a:extLst>
              </a:tr>
              <a:tr h="44033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56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5878"/>
                  </a:ext>
                </a:extLst>
              </a:tr>
              <a:tr h="44033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9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06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26DF-9C33-462E-8B90-9B6920B7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nline Media 4" title="3. Consonants - Welsh Pronunciation (Series 1)">
            <a:hlinkClick r:id="" action="ppaction://media"/>
            <a:extLst>
              <a:ext uri="{FF2B5EF4-FFF2-40B4-BE49-F238E27FC236}">
                <a16:creationId xmlns:a16="http://schemas.microsoft.com/office/drawing/2014/main" id="{33395183-BD0A-44E3-81B4-C7E9B4B0649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3212" y="572726"/>
            <a:ext cx="9289513" cy="52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749D-4BB9-4667-84DE-6909A008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4" y="166313"/>
            <a:ext cx="8322364" cy="2470065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Llafariad</a:t>
            </a:r>
            <a:r>
              <a:rPr lang="en-GB" dirty="0">
                <a:solidFill>
                  <a:srgbClr val="FF0000"/>
                </a:solidFill>
              </a:rPr>
              <a:t>                        vowels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637727-631A-41F4-AF73-3766A51C5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07209"/>
              </p:ext>
            </p:extLst>
          </p:nvPr>
        </p:nvGraphicFramePr>
        <p:xfrm>
          <a:off x="1091095" y="3058159"/>
          <a:ext cx="9205847" cy="171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21">
                  <a:extLst>
                    <a:ext uri="{9D8B030D-6E8A-4147-A177-3AD203B41FA5}">
                      <a16:colId xmlns:a16="http://schemas.microsoft.com/office/drawing/2014/main" val="2466316632"/>
                    </a:ext>
                  </a:extLst>
                </a:gridCol>
                <a:gridCol w="1315121">
                  <a:extLst>
                    <a:ext uri="{9D8B030D-6E8A-4147-A177-3AD203B41FA5}">
                      <a16:colId xmlns:a16="http://schemas.microsoft.com/office/drawing/2014/main" val="917977096"/>
                    </a:ext>
                  </a:extLst>
                </a:gridCol>
                <a:gridCol w="1315121">
                  <a:extLst>
                    <a:ext uri="{9D8B030D-6E8A-4147-A177-3AD203B41FA5}">
                      <a16:colId xmlns:a16="http://schemas.microsoft.com/office/drawing/2014/main" val="516971608"/>
                    </a:ext>
                  </a:extLst>
                </a:gridCol>
                <a:gridCol w="1315121">
                  <a:extLst>
                    <a:ext uri="{9D8B030D-6E8A-4147-A177-3AD203B41FA5}">
                      <a16:colId xmlns:a16="http://schemas.microsoft.com/office/drawing/2014/main" val="925251515"/>
                    </a:ext>
                  </a:extLst>
                </a:gridCol>
                <a:gridCol w="1315121">
                  <a:extLst>
                    <a:ext uri="{9D8B030D-6E8A-4147-A177-3AD203B41FA5}">
                      <a16:colId xmlns:a16="http://schemas.microsoft.com/office/drawing/2014/main" val="3851952095"/>
                    </a:ext>
                  </a:extLst>
                </a:gridCol>
                <a:gridCol w="1315121">
                  <a:extLst>
                    <a:ext uri="{9D8B030D-6E8A-4147-A177-3AD203B41FA5}">
                      <a16:colId xmlns:a16="http://schemas.microsoft.com/office/drawing/2014/main" val="75768842"/>
                    </a:ext>
                  </a:extLst>
                </a:gridCol>
                <a:gridCol w="1315121">
                  <a:extLst>
                    <a:ext uri="{9D8B030D-6E8A-4147-A177-3AD203B41FA5}">
                      <a16:colId xmlns:a16="http://schemas.microsoft.com/office/drawing/2014/main" val="4267651803"/>
                    </a:ext>
                  </a:extLst>
                </a:gridCol>
              </a:tblGrid>
              <a:tr h="1712623"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87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6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A1BC-4150-41A3-B7FF-964C482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931" y="0"/>
            <a:ext cx="3500828" cy="247006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FE2CB-85C4-413B-B5C0-76367B518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3713" y="432126"/>
            <a:ext cx="6269591" cy="2382651"/>
          </a:xfrm>
        </p:spPr>
        <p:txBody>
          <a:bodyPr/>
          <a:lstStyle/>
          <a:p>
            <a:r>
              <a:rPr lang="en-GB" dirty="0"/>
              <a:t>S and I next to </a:t>
            </a:r>
            <a:r>
              <a:rPr lang="en-GB" dirty="0" err="1"/>
              <a:t>eachother</a:t>
            </a:r>
            <a:r>
              <a:rPr lang="en-GB" dirty="0"/>
              <a:t> in welsh make a sound like the English “shh” sound.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22E8A5-E9BA-4DF9-8F12-69BE9324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85622"/>
              </p:ext>
            </p:extLst>
          </p:nvPr>
        </p:nvGraphicFramePr>
        <p:xfrm>
          <a:off x="2429565" y="3429000"/>
          <a:ext cx="8569740" cy="1095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948">
                  <a:extLst>
                    <a:ext uri="{9D8B030D-6E8A-4147-A177-3AD203B41FA5}">
                      <a16:colId xmlns:a16="http://schemas.microsoft.com/office/drawing/2014/main" val="3567535119"/>
                    </a:ext>
                  </a:extLst>
                </a:gridCol>
                <a:gridCol w="1713948">
                  <a:extLst>
                    <a:ext uri="{9D8B030D-6E8A-4147-A177-3AD203B41FA5}">
                      <a16:colId xmlns:a16="http://schemas.microsoft.com/office/drawing/2014/main" val="2539819172"/>
                    </a:ext>
                  </a:extLst>
                </a:gridCol>
                <a:gridCol w="1713948">
                  <a:extLst>
                    <a:ext uri="{9D8B030D-6E8A-4147-A177-3AD203B41FA5}">
                      <a16:colId xmlns:a16="http://schemas.microsoft.com/office/drawing/2014/main" val="2393017109"/>
                    </a:ext>
                  </a:extLst>
                </a:gridCol>
                <a:gridCol w="1713948">
                  <a:extLst>
                    <a:ext uri="{9D8B030D-6E8A-4147-A177-3AD203B41FA5}">
                      <a16:colId xmlns:a16="http://schemas.microsoft.com/office/drawing/2014/main" val="1630974593"/>
                    </a:ext>
                  </a:extLst>
                </a:gridCol>
                <a:gridCol w="1713948">
                  <a:extLst>
                    <a:ext uri="{9D8B030D-6E8A-4147-A177-3AD203B41FA5}">
                      <a16:colId xmlns:a16="http://schemas.microsoft.com/office/drawing/2014/main" val="1728044902"/>
                    </a:ext>
                  </a:extLst>
                </a:gridCol>
              </a:tblGrid>
              <a:tr h="1095882">
                <a:tc>
                  <a:txBody>
                    <a:bodyPr/>
                    <a:lstStyle/>
                    <a:p>
                      <a:r>
                        <a:rPr lang="en-GB" sz="3600" dirty="0"/>
                        <a:t>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err="1"/>
                        <a:t>Siarad</a:t>
                      </a:r>
                      <a:r>
                        <a:rPr lang="en-GB" sz="3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err="1"/>
                        <a:t>Siwan</a:t>
                      </a:r>
                      <a:r>
                        <a:rPr lang="en-GB" sz="3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9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8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392A-8817-423B-BAF0-32FA28AA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6" y="0"/>
            <a:ext cx="3948043" cy="247006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To </a:t>
            </a:r>
            <a:r>
              <a:rPr lang="en-GB" dirty="0" err="1">
                <a:solidFill>
                  <a:srgbClr val="FF0000"/>
                </a:solidFill>
              </a:rPr>
              <a:t>bach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Circumflex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43C1-8917-4066-8FF0-9C68E2AD1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4477" y="87414"/>
            <a:ext cx="6269591" cy="2382651"/>
          </a:xfrm>
        </p:spPr>
        <p:txBody>
          <a:bodyPr/>
          <a:lstStyle/>
          <a:p>
            <a:r>
              <a:rPr lang="en-GB" dirty="0"/>
              <a:t>The circumflex produces a long vowel as well as differentiates between words that are spelt the same.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DBA6C-478E-4016-8092-D64495152EA4}"/>
              </a:ext>
            </a:extLst>
          </p:cNvPr>
          <p:cNvSpPr txBox="1"/>
          <p:nvPr/>
        </p:nvSpPr>
        <p:spPr>
          <a:xfrm>
            <a:off x="1258957" y="2345635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CCB03-933B-4D96-9AE9-F7283CADDF72}"/>
              </a:ext>
            </a:extLst>
          </p:cNvPr>
          <p:cNvSpPr txBox="1"/>
          <p:nvPr/>
        </p:nvSpPr>
        <p:spPr>
          <a:xfrm>
            <a:off x="3763618" y="3181012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- until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2E3E2-D14F-4A17-A205-D0B956EC1707}"/>
              </a:ext>
            </a:extLst>
          </p:cNvPr>
          <p:cNvSpPr txBox="1"/>
          <p:nvPr/>
        </p:nvSpPr>
        <p:spPr>
          <a:xfrm>
            <a:off x="6388852" y="2319546"/>
            <a:ext cx="286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Tȃl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59531-7119-45FC-8660-49D311CA0D1C}"/>
              </a:ext>
            </a:extLst>
          </p:cNvPr>
          <p:cNvSpPr txBox="1"/>
          <p:nvPr/>
        </p:nvSpPr>
        <p:spPr>
          <a:xfrm>
            <a:off x="985982" y="4259378"/>
            <a:ext cx="254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Dŵr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E8CB4-9F8C-49E5-B904-A63CC8A3A099}"/>
              </a:ext>
            </a:extLst>
          </p:cNvPr>
          <p:cNvSpPr txBox="1"/>
          <p:nvPr/>
        </p:nvSpPr>
        <p:spPr>
          <a:xfrm>
            <a:off x="1198670" y="3203139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B1E33-8EC5-4FAA-BD7C-917B70E40176}"/>
              </a:ext>
            </a:extLst>
          </p:cNvPr>
          <p:cNvSpPr txBox="1"/>
          <p:nvPr/>
        </p:nvSpPr>
        <p:spPr>
          <a:xfrm>
            <a:off x="3823905" y="2373207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Tȃn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ED82DC-7A0E-4CF3-BD73-2408F08AC893}"/>
              </a:ext>
            </a:extLst>
          </p:cNvPr>
          <p:cNvSpPr txBox="1"/>
          <p:nvPr/>
        </p:nvSpPr>
        <p:spPr>
          <a:xfrm>
            <a:off x="6388852" y="3174099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- tall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A898F-D91B-405A-A10B-18A94CD92E15}"/>
              </a:ext>
            </a:extLst>
          </p:cNvPr>
          <p:cNvSpPr txBox="1"/>
          <p:nvPr/>
        </p:nvSpPr>
        <p:spPr>
          <a:xfrm>
            <a:off x="3867304" y="4226430"/>
            <a:ext cx="34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Ffon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telephone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E62BBA-0A64-4332-B1A0-5F7F7B280F24}"/>
              </a:ext>
            </a:extLst>
          </p:cNvPr>
          <p:cNvSpPr txBox="1"/>
          <p:nvPr/>
        </p:nvSpPr>
        <p:spPr>
          <a:xfrm>
            <a:off x="7555042" y="4226429"/>
            <a:ext cx="431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Ffon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Walking Stick</a:t>
            </a:r>
          </a:p>
        </p:txBody>
      </p:sp>
    </p:spTree>
    <p:extLst>
      <p:ext uri="{BB962C8B-B14F-4D97-AF65-F5344CB8AC3E}">
        <p14:creationId xmlns:p14="http://schemas.microsoft.com/office/powerpoint/2010/main" val="65627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82CD-FCFB-4A12-8163-6F8C4B0A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31" y="1385513"/>
            <a:ext cx="3500828" cy="2470065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Enwau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merched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girls names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2D994F-0873-42B2-B0B9-E8FF4B87B1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1389674"/>
              </p:ext>
            </p:extLst>
          </p:nvPr>
        </p:nvGraphicFramePr>
        <p:xfrm>
          <a:off x="5121275" y="803274"/>
          <a:ext cx="6090064" cy="435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032">
                  <a:extLst>
                    <a:ext uri="{9D8B030D-6E8A-4147-A177-3AD203B41FA5}">
                      <a16:colId xmlns:a16="http://schemas.microsoft.com/office/drawing/2014/main" val="1277818319"/>
                    </a:ext>
                  </a:extLst>
                </a:gridCol>
                <a:gridCol w="3045032">
                  <a:extLst>
                    <a:ext uri="{9D8B030D-6E8A-4147-A177-3AD203B41FA5}">
                      <a16:colId xmlns:a16="http://schemas.microsoft.com/office/drawing/2014/main" val="3675188000"/>
                    </a:ext>
                  </a:extLst>
                </a:gridCol>
              </a:tblGrid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Eleri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Rhian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66918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Sioned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Siriol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6466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Ffion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Fflur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25895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Lleucu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Lluan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58111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Meinir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Gwawr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4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89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82CD-FCFB-4A12-8163-6F8C4B0A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31" y="1385513"/>
            <a:ext cx="3500828" cy="2470065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Enwau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Bechgyn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boys names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2D994F-0873-42B2-B0B9-E8FF4B87B1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6341491"/>
              </p:ext>
            </p:extLst>
          </p:nvPr>
        </p:nvGraphicFramePr>
        <p:xfrm>
          <a:off x="5121275" y="803274"/>
          <a:ext cx="6090064" cy="435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032">
                  <a:extLst>
                    <a:ext uri="{9D8B030D-6E8A-4147-A177-3AD203B41FA5}">
                      <a16:colId xmlns:a16="http://schemas.microsoft.com/office/drawing/2014/main" val="1277818319"/>
                    </a:ext>
                  </a:extLst>
                </a:gridCol>
                <a:gridCol w="3045032">
                  <a:extLst>
                    <a:ext uri="{9D8B030D-6E8A-4147-A177-3AD203B41FA5}">
                      <a16:colId xmlns:a16="http://schemas.microsoft.com/office/drawing/2014/main" val="3675188000"/>
                    </a:ext>
                  </a:extLst>
                </a:gridCol>
              </a:tblGrid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Eirian</a:t>
                      </a:r>
                      <a:r>
                        <a:rPr lang="en-GB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Dafydd</a:t>
                      </a:r>
                      <a:r>
                        <a:rPr lang="en-GB" sz="2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66918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Osian</a:t>
                      </a:r>
                      <a:r>
                        <a:rPr lang="en-GB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Cellan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6466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Rhodri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Geraint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25895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Ll</a:t>
                      </a:r>
                      <a:r>
                        <a:rPr lang="cy-GB" sz="2800" dirty="0"/>
                        <a:t>ŷ</a:t>
                      </a:r>
                      <a:r>
                        <a:rPr lang="en-GB" sz="2800" dirty="0"/>
                        <a:t>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Siôn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58111"/>
                  </a:ext>
                </a:extLst>
              </a:tr>
              <a:tr h="8703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Owain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Dewi</a:t>
                      </a:r>
                      <a:r>
                        <a:rPr lang="en-GB" sz="2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4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691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30D4A1E83644A8C92FE5220527795" ma:contentTypeVersion="13" ma:contentTypeDescription="Create a new document." ma:contentTypeScope="" ma:versionID="c1c5c92442187d9fbe838a25e81ee939">
  <xsd:schema xmlns:xsd="http://www.w3.org/2001/XMLSchema" xmlns:xs="http://www.w3.org/2001/XMLSchema" xmlns:p="http://schemas.microsoft.com/office/2006/metadata/properties" xmlns:ns3="12a154f4-3017-4a09-825d-ab19a18ae871" xmlns:ns4="c101d6e0-e74c-4764-83c7-84cb70589f2f" targetNamespace="http://schemas.microsoft.com/office/2006/metadata/properties" ma:root="true" ma:fieldsID="2312d88694d20bb6d56213c0bf3d0533" ns3:_="" ns4:_="">
    <xsd:import namespace="12a154f4-3017-4a09-825d-ab19a18ae871"/>
    <xsd:import namespace="c101d6e0-e74c-4764-83c7-84cb70589f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54f4-3017-4a09-825d-ab19a18ae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1d6e0-e74c-4764-83c7-84cb70589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29F84F-C73E-4D55-89E7-A8220EE59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154f4-3017-4a09-825d-ab19a18ae871"/>
    <ds:schemaRef ds:uri="c101d6e0-e74c-4764-83c7-84cb70589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0EBBC-4297-4F2E-9825-4E0B5A40FEF9}">
  <ds:schemaRefs>
    <ds:schemaRef ds:uri="http://purl.org/dc/terms/"/>
    <ds:schemaRef ds:uri="http://www.w3.org/XML/1998/namespace"/>
    <ds:schemaRef ds:uri="http://purl.org/dc/dcmitype/"/>
    <ds:schemaRef ds:uri="12a154f4-3017-4a09-825d-ab19a18ae87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101d6e0-e74c-4764-83c7-84cb70589f2f"/>
  </ds:schemaRefs>
</ds:datastoreItem>
</file>

<file path=customXml/itemProps3.xml><?xml version="1.0" encoding="utf-8"?>
<ds:datastoreItem xmlns:ds="http://schemas.openxmlformats.org/officeDocument/2006/customXml" ds:itemID="{16373F74-6655-4465-94EE-3190F48C85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349</Words>
  <Application>Microsoft Office PowerPoint</Application>
  <PresentationFormat>Widescreen</PresentationFormat>
  <Paragraphs>126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Main Event</vt:lpstr>
      <vt:lpstr>Yr Iaith ar Waith Work welsh</vt:lpstr>
      <vt:lpstr>Amcanion/Objectives</vt:lpstr>
      <vt:lpstr>Yr wyddor</vt:lpstr>
      <vt:lpstr>PowerPoint Presentation</vt:lpstr>
      <vt:lpstr>Llafariad                        vowels</vt:lpstr>
      <vt:lpstr>Si</vt:lpstr>
      <vt:lpstr>To bach  Circumflex</vt:lpstr>
      <vt:lpstr>Enwau merched  girls names</vt:lpstr>
      <vt:lpstr>Enwau Bechgyn  boys names</vt:lpstr>
      <vt:lpstr>Enwau llefydd  names of places</vt:lpstr>
      <vt:lpstr>Tasg  Task</vt:lpstr>
      <vt:lpstr>Lliwiau   Colours</vt:lpstr>
      <vt:lpstr>Tasg  Task</vt:lpstr>
      <vt:lpstr>Beth ydych wedi dysgu heddiw?  What have you Learnt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Iaith ar Waith Work welsh</dc:title>
  <dc:creator>naomi watkeys</dc:creator>
  <cp:lastModifiedBy>naomi watkeys</cp:lastModifiedBy>
  <cp:revision>1</cp:revision>
  <dcterms:created xsi:type="dcterms:W3CDTF">2020-09-22T14:23:04Z</dcterms:created>
  <dcterms:modified xsi:type="dcterms:W3CDTF">2020-09-22T20:30:28Z</dcterms:modified>
</cp:coreProperties>
</file>