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3" r:id="rId7"/>
    <p:sldId id="281" r:id="rId8"/>
    <p:sldId id="277" r:id="rId9"/>
    <p:sldId id="282" r:id="rId10"/>
    <p:sldId id="291" r:id="rId11"/>
    <p:sldId id="292" r:id="rId12"/>
    <p:sldId id="285" r:id="rId13"/>
    <p:sldId id="284" r:id="rId14"/>
    <p:sldId id="293" r:id="rId15"/>
    <p:sldId id="286" r:id="rId16"/>
    <p:sldId id="287" r:id="rId17"/>
    <p:sldId id="288" r:id="rId18"/>
    <p:sldId id="290" r:id="rId19"/>
    <p:sldId id="289" r:id="rId20"/>
    <p:sldId id="283" r:id="rId21"/>
    <p:sldId id="279" r:id="rId22"/>
    <p:sldId id="280" r:id="rId23"/>
    <p:sldId id="295" r:id="rId24"/>
    <p:sldId id="296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6AB1E-6860-4A82-972F-F8AEED354718}" v="85" dt="2020-10-13T12:11:09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819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2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4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45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8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9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7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5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2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9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0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5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0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6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4695BE-DFEB-4612-9F14-FA163EA22D8E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FA2A94-1F4B-4202-8505-E612E3A07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7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://www.telesgop.co.uk/clicclonc/games/swansea/unit_3/unit_3_ex1(lotto)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irgomerry/11227682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sgop.co.uk/clicclonc/SEW/U-03/unit3-a2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lesgop.co.uk/clicclonc/games/swansea/unit_3/unit_3_ex3(wdSch).sw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dysgucymraeg.cymru/dysgu/adnoddau-digidol/mynedi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pictures.net/view-image.php?image=41872&amp;picture=quotation-mark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ccpixs.com/ccimages/vector-hot-temperatures/1158/" TargetMode="Externa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hyperlink" Target="https://pixabay.com/en/weather-the-sun-cloud-graphics-201751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.xunta.es/espazoAbalar/sites/espazoAbalar/files/datos/1496406932/contido/learning-about-town-cities/weather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://a-underground.deviantart.com/art/sunny-days-11530826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wsblog.blogspot.com/2012_10_01_archive.html" TargetMode="External"/><Relationship Id="rId3" Type="http://schemas.openxmlformats.org/officeDocument/2006/relationships/hyperlink" Target="https://pixabay.com/en/daily-daily-sketch-lightning-rain-1295622/" TargetMode="External"/><Relationship Id="rId7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Weather-heavy-overcast.svg" TargetMode="External"/><Relationship Id="rId10" Type="http://schemas.openxmlformats.org/officeDocument/2006/relationships/hyperlink" Target="https://commons.wikimedia.org/wiki/File:Rain01.svg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ud-snow-flakes-winter-weather-306404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nglish.stackexchange.com/questions/254220/what-do-you-call-it-when-its-not-raining-but-the-atmosphere-causes-everything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sgop.co.uk/clicclonc/SEW/U-03/unit3-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79D5-5924-4562-8FEF-8FC14EA75E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work welsh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AF551-E317-4C63-A14B-53DB86923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225620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F20D-8F4D-4EA8-8F48-111A1F59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59" y="109817"/>
            <a:ext cx="10396882" cy="1151965"/>
          </a:xfrm>
        </p:spPr>
        <p:txBody>
          <a:bodyPr/>
          <a:lstStyle/>
          <a:p>
            <a:r>
              <a:rPr lang="en-GB" dirty="0" err="1"/>
              <a:t>Loto</a:t>
            </a:r>
            <a:r>
              <a:rPr lang="en-GB" dirty="0"/>
              <a:t>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5B42D-4785-437D-B61F-A6F0B948901C}"/>
              </a:ext>
            </a:extLst>
          </p:cNvPr>
          <p:cNvSpPr txBox="1"/>
          <p:nvPr/>
        </p:nvSpPr>
        <p:spPr>
          <a:xfrm>
            <a:off x="1285461" y="1191399"/>
            <a:ext cx="901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http://www.telesgop.co.uk/clicclonc/games/swansea/unit_3/unit_3_ex1(lotto).swf</a:t>
            </a:r>
            <a:r>
              <a:rPr lang="en-GB" dirty="0"/>
              <a:t> 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496D553-B20A-4F74-A6F2-C9D7BCCD3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8" y="1723413"/>
            <a:ext cx="5838824" cy="39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784-4655-476D-8554-9CA03EEA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Tasg</a:t>
            </a:r>
            <a:r>
              <a:rPr lang="en-GB" dirty="0"/>
              <a:t> </a:t>
            </a:r>
            <a:r>
              <a:rPr lang="en-GB" dirty="0" err="1"/>
              <a:t>unigol</a:t>
            </a:r>
            <a:r>
              <a:rPr lang="en-GB" dirty="0"/>
              <a:t>/individual task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590F2-5317-4282-A6B3-D82D2A4F8D1D}"/>
              </a:ext>
            </a:extLst>
          </p:cNvPr>
          <p:cNvSpPr txBox="1"/>
          <p:nvPr/>
        </p:nvSpPr>
        <p:spPr>
          <a:xfrm>
            <a:off x="1457739" y="1705244"/>
            <a:ext cx="82826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find the translations to these weather descriptions: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Misty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Freezing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Hail 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Thunder and lightening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67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BE54-F10E-4639-A1E5-1352C5F6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Cwetiwwn</a:t>
            </a:r>
            <a:r>
              <a:rPr lang="en-GB" dirty="0"/>
              <a:t>/question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759E5-E3A6-465B-BF11-B9E0DD64154D}"/>
              </a:ext>
            </a:extLst>
          </p:cNvPr>
          <p:cNvSpPr txBox="1"/>
          <p:nvPr/>
        </p:nvSpPr>
        <p:spPr>
          <a:xfrm>
            <a:off x="795130" y="2649974"/>
            <a:ext cx="3644348" cy="1558052"/>
          </a:xfrm>
          <a:prstGeom prst="wedgeEllipseCallout">
            <a:avLst>
              <a:gd name="adj1" fmla="val 68985"/>
              <a:gd name="adj2" fmla="val 29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Ydy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braf</a:t>
            </a:r>
            <a:r>
              <a:rPr lang="en-GB" sz="2400" dirty="0">
                <a:effectLst/>
                <a:latin typeface="Arial" panose="020B0604020202020204" pitchFamily="34" charset="0"/>
              </a:rPr>
              <a:t>?</a:t>
            </a: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</a:rPr>
              <a:t>Is it fine?</a:t>
            </a: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47971-E251-4430-9E18-9FF765C89365}"/>
              </a:ext>
            </a:extLst>
          </p:cNvPr>
          <p:cNvSpPr txBox="1"/>
          <p:nvPr/>
        </p:nvSpPr>
        <p:spPr>
          <a:xfrm>
            <a:off x="6904381" y="2354087"/>
            <a:ext cx="3922645" cy="1168539"/>
          </a:xfrm>
          <a:prstGeom prst="wedgeEllipseCallout">
            <a:avLst>
              <a:gd name="adj1" fmla="val -86852"/>
              <a:gd name="adj2" fmla="val -31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Ydy</a:t>
            </a:r>
            <a:r>
              <a:rPr lang="en-GB" sz="2400" dirty="0">
                <a:effectLst/>
                <a:latin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mae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braf</a:t>
            </a:r>
            <a:r>
              <a:rPr lang="en-GB" sz="2400" dirty="0">
                <a:effectLst/>
                <a:latin typeface="Arial" panose="020B0604020202020204" pitchFamily="34" charset="0"/>
              </a:rPr>
              <a:t>  </a:t>
            </a: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</a:rPr>
              <a:t>Yes, it’s fine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F6173-4345-44AD-902E-BE18143C3BD2}"/>
              </a:ext>
            </a:extLst>
          </p:cNvPr>
          <p:cNvSpPr txBox="1"/>
          <p:nvPr/>
        </p:nvSpPr>
        <p:spPr>
          <a:xfrm>
            <a:off x="6096000" y="3997044"/>
            <a:ext cx="4419599" cy="1168539"/>
          </a:xfrm>
          <a:prstGeom prst="wedgeEllipseCallout">
            <a:avLst>
              <a:gd name="adj1" fmla="val -62302"/>
              <a:gd name="adj2" fmla="val -611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Nac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ydy</a:t>
            </a:r>
            <a:r>
              <a:rPr lang="en-GB" sz="2400" dirty="0">
                <a:effectLst/>
                <a:latin typeface="Arial" panose="020B0604020202020204" pitchFamily="34" charset="0"/>
              </a:rPr>
              <a:t>, so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braf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</a:rPr>
              <a:t>No, it’s not fine</a:t>
            </a:r>
            <a:endParaRPr lang="en-GB" sz="2400" dirty="0"/>
          </a:p>
        </p:txBody>
      </p:sp>
      <p:pic>
        <p:nvPicPr>
          <p:cNvPr id="10" name="Picture 9" descr="A cloud in a blue cloudy sky&#10;&#10;Description automatically generated">
            <a:extLst>
              <a:ext uri="{FF2B5EF4-FFF2-40B4-BE49-F238E27FC236}">
                <a16:creationId xmlns:a16="http://schemas.microsoft.com/office/drawing/2014/main" id="{7AC4AB04-5C07-474D-950E-F75ED7D22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74371" y="261183"/>
            <a:ext cx="1908312" cy="14312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AFDA12-7DFF-4EFB-87BD-2570A5DAABBB}"/>
              </a:ext>
            </a:extLst>
          </p:cNvPr>
          <p:cNvSpPr txBox="1"/>
          <p:nvPr/>
        </p:nvSpPr>
        <p:spPr>
          <a:xfrm>
            <a:off x="9092569" y="1548676"/>
            <a:ext cx="20719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3" tooltip="https://www.flickr.com/photos/virgomerry/11227682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4" tooltip="https://creativecommons.org/licenses/by-nc-sa/3.0/"/>
              </a:rPr>
              <a:t>CC BY-SA-NC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58869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2D363F-529D-4F67-9F1E-B281AC163878}"/>
              </a:ext>
            </a:extLst>
          </p:cNvPr>
          <p:cNvSpPr txBox="1"/>
          <p:nvPr/>
        </p:nvSpPr>
        <p:spPr>
          <a:xfrm>
            <a:off x="887896" y="814576"/>
            <a:ext cx="799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effectLst/>
                <a:latin typeface="Arial" panose="020B0604020202020204" pitchFamily="34" charset="0"/>
              </a:rPr>
              <a:t>Weithiau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dyn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ni’n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dweud</a:t>
            </a:r>
            <a:r>
              <a:rPr lang="en-GB" sz="2800" dirty="0">
                <a:effectLst/>
                <a:latin typeface="Arial" panose="020B0604020202020204" pitchFamily="34" charset="0"/>
              </a:rPr>
              <a:t> “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dyw</a:t>
            </a:r>
            <a:r>
              <a:rPr lang="en-GB" sz="2800" dirty="0">
                <a:effectLst/>
                <a:latin typeface="Arial" panose="020B0604020202020204" pitchFamily="34" charset="0"/>
              </a:rPr>
              <a:t> hi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ddim</a:t>
            </a:r>
            <a:r>
              <a:rPr lang="en-GB" sz="2800" dirty="0">
                <a:effectLst/>
                <a:latin typeface="Arial" panose="020B0604020202020204" pitchFamily="34" charset="0"/>
              </a:rPr>
              <a:t>…”</a:t>
            </a:r>
          </a:p>
          <a:p>
            <a:r>
              <a:rPr lang="en-GB" sz="2800" dirty="0">
                <a:latin typeface="Arial" panose="020B0604020202020204" pitchFamily="34" charset="0"/>
              </a:rPr>
              <a:t>We sometimes say “it’s not…”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4ABF4-F960-4F87-B25C-0887B51079C3}"/>
              </a:ext>
            </a:extLst>
          </p:cNvPr>
          <p:cNvSpPr txBox="1"/>
          <p:nvPr/>
        </p:nvSpPr>
        <p:spPr>
          <a:xfrm>
            <a:off x="722244" y="2121212"/>
            <a:ext cx="6135756" cy="1341656"/>
          </a:xfrm>
          <a:prstGeom prst="wedgeEllipseCallout">
            <a:avLst>
              <a:gd name="adj1" fmla="val 35754"/>
              <a:gd name="adj2" fmla="val 794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>
                <a:effectLst/>
                <a:latin typeface="Arial" panose="020B0604020202020204" pitchFamily="34" charset="0"/>
              </a:rPr>
              <a:t>Dyw</a:t>
            </a:r>
            <a:r>
              <a:rPr lang="en-GB" sz="2800" dirty="0">
                <a:effectLst/>
                <a:latin typeface="Arial" panose="020B0604020202020204" pitchFamily="34" charset="0"/>
              </a:rPr>
              <a:t> hi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ddim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yn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braf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GB" sz="2800" dirty="0">
                <a:effectLst/>
                <a:latin typeface="Arial" panose="020B0604020202020204" pitchFamily="34" charset="0"/>
              </a:rPr>
              <a:t>It's not fine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B7F81-3840-4346-83B3-4214AF758CB4}"/>
              </a:ext>
            </a:extLst>
          </p:cNvPr>
          <p:cNvSpPr txBox="1"/>
          <p:nvPr/>
        </p:nvSpPr>
        <p:spPr>
          <a:xfrm>
            <a:off x="5539409" y="4036151"/>
            <a:ext cx="6135756" cy="1341656"/>
          </a:xfrm>
          <a:prstGeom prst="wedgeEllipseCallout">
            <a:avLst>
              <a:gd name="adj1" fmla="val -29257"/>
              <a:gd name="adj2" fmla="val -815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>
                <a:effectLst/>
                <a:latin typeface="Arial" panose="020B0604020202020204" pitchFamily="34" charset="0"/>
              </a:rPr>
              <a:t>Nac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ydy</a:t>
            </a:r>
            <a:endParaRPr lang="en-GB" sz="280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</a:rPr>
              <a:t>No it’s not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542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3A59D-F571-43A8-9A86-D3F8C42FFC78}"/>
              </a:ext>
            </a:extLst>
          </p:cNvPr>
          <p:cNvSpPr txBox="1"/>
          <p:nvPr/>
        </p:nvSpPr>
        <p:spPr>
          <a:xfrm>
            <a:off x="1033670" y="702365"/>
            <a:ext cx="8878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</a:rPr>
              <a:t>I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sôn</a:t>
            </a:r>
            <a:r>
              <a:rPr lang="en-GB" sz="2800" dirty="0">
                <a:effectLst/>
                <a:latin typeface="Arial" panose="020B0604020202020204" pitchFamily="34" charset="0"/>
              </a:rPr>
              <a:t> am y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tywydd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ddoe</a:t>
            </a:r>
            <a:r>
              <a:rPr lang="en-GB" sz="2800" dirty="0">
                <a:effectLst/>
                <a:latin typeface="Arial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dyn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ni’n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defnyddio</a:t>
            </a:r>
            <a:r>
              <a:rPr lang="en-GB" sz="2800" dirty="0">
                <a:effectLst/>
                <a:latin typeface="Arial" panose="020B0604020202020204" pitchFamily="34" charset="0"/>
              </a:rPr>
              <a:t> ‘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oedd</a:t>
            </a:r>
            <a:r>
              <a:rPr lang="en-GB" sz="2800" dirty="0">
                <a:effectLst/>
                <a:latin typeface="Arial" panose="020B0604020202020204" pitchFamily="34" charset="0"/>
              </a:rPr>
              <a:t>’’. 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</a:rPr>
              <a:t>To talk about the weather yesterday we use ‘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oedd</a:t>
            </a:r>
            <a:r>
              <a:rPr lang="en-GB" sz="2800" dirty="0">
                <a:effectLst/>
                <a:latin typeface="Arial" panose="020B0604020202020204" pitchFamily="34" charset="0"/>
              </a:rPr>
              <a:t>’.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62CAD-B295-4904-8938-EE6CE46D6089}"/>
              </a:ext>
            </a:extLst>
          </p:cNvPr>
          <p:cNvSpPr txBox="1"/>
          <p:nvPr/>
        </p:nvSpPr>
        <p:spPr>
          <a:xfrm>
            <a:off x="503583" y="2110601"/>
            <a:ext cx="6135756" cy="1168539"/>
          </a:xfrm>
          <a:prstGeom prst="wedgeEllipseCallout">
            <a:avLst>
              <a:gd name="adj1" fmla="val 44394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Roedd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braf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ddoe</a:t>
            </a:r>
            <a:r>
              <a:rPr lang="en-GB" sz="2400" dirty="0">
                <a:effectLst/>
                <a:latin typeface="Arial" panose="020B0604020202020204" pitchFamily="34" charset="0"/>
              </a:rPr>
              <a:t>. </a:t>
            </a: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</a:rPr>
              <a:t>It was fine yesterday.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CB629-5B61-4030-A079-C3E06C6A1FCB}"/>
              </a:ext>
            </a:extLst>
          </p:cNvPr>
          <p:cNvSpPr txBox="1"/>
          <p:nvPr/>
        </p:nvSpPr>
        <p:spPr>
          <a:xfrm>
            <a:off x="5267740" y="4070364"/>
            <a:ext cx="6135756" cy="1168539"/>
          </a:xfrm>
          <a:prstGeom prst="wedgeEllipseCallout">
            <a:avLst>
              <a:gd name="adj1" fmla="val -40055"/>
              <a:gd name="adj2" fmla="val -724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Oedd</a:t>
            </a:r>
            <a:r>
              <a:rPr lang="en-GB" sz="2400" dirty="0"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</a:rPr>
              <a:t>It was.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504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3A59D-F571-43A8-9A86-D3F8C42FFC78}"/>
              </a:ext>
            </a:extLst>
          </p:cNvPr>
          <p:cNvSpPr txBox="1"/>
          <p:nvPr/>
        </p:nvSpPr>
        <p:spPr>
          <a:xfrm>
            <a:off x="1033670" y="702365"/>
            <a:ext cx="8878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</a:rPr>
              <a:t>I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sôn</a:t>
            </a:r>
            <a:r>
              <a:rPr lang="en-GB" sz="2800" dirty="0">
                <a:effectLst/>
                <a:latin typeface="Arial" panose="020B0604020202020204" pitchFamily="34" charset="0"/>
              </a:rPr>
              <a:t> am y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tywydd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yfory</a:t>
            </a:r>
            <a:r>
              <a:rPr lang="en-GB" sz="2800" dirty="0">
                <a:effectLst/>
                <a:latin typeface="Arial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dyn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ni’n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defnyddio</a:t>
            </a:r>
            <a:r>
              <a:rPr lang="en-GB" sz="2800" dirty="0">
                <a:effectLst/>
                <a:latin typeface="Arial" panose="020B0604020202020204" pitchFamily="34" charset="0"/>
              </a:rPr>
              <a:t> ‘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bydd</a:t>
            </a:r>
            <a:r>
              <a:rPr lang="en-GB" sz="2800" dirty="0">
                <a:effectLst/>
                <a:latin typeface="Arial" panose="020B0604020202020204" pitchFamily="34" charset="0"/>
              </a:rPr>
              <a:t>’’. 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</a:rPr>
              <a:t>To talk about the weather tomorrow we use ‘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bydd</a:t>
            </a:r>
            <a:r>
              <a:rPr lang="en-GB" sz="2800" dirty="0">
                <a:effectLst/>
                <a:latin typeface="Arial" panose="020B0604020202020204" pitchFamily="34" charset="0"/>
              </a:rPr>
              <a:t>’.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62CAD-B295-4904-8938-EE6CE46D6089}"/>
              </a:ext>
            </a:extLst>
          </p:cNvPr>
          <p:cNvSpPr txBox="1"/>
          <p:nvPr/>
        </p:nvSpPr>
        <p:spPr>
          <a:xfrm>
            <a:off x="503583" y="2110601"/>
            <a:ext cx="6135756" cy="1168539"/>
          </a:xfrm>
          <a:prstGeom prst="wedgeEllipseCallout">
            <a:avLst>
              <a:gd name="adj1" fmla="val 44394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Bydd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oer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yfory</a:t>
            </a:r>
            <a:r>
              <a:rPr lang="en-GB" sz="2400" dirty="0"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</a:rPr>
              <a:t>It will be cold tomorrow.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CB629-5B61-4030-A079-C3E06C6A1FCB}"/>
              </a:ext>
            </a:extLst>
          </p:cNvPr>
          <p:cNvSpPr txBox="1"/>
          <p:nvPr/>
        </p:nvSpPr>
        <p:spPr>
          <a:xfrm>
            <a:off x="5267740" y="4070364"/>
            <a:ext cx="6135756" cy="1168539"/>
          </a:xfrm>
          <a:prstGeom prst="wedgeEllipseCallout">
            <a:avLst>
              <a:gd name="adj1" fmla="val -40055"/>
              <a:gd name="adj2" fmla="val -724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Bydd</a:t>
            </a:r>
            <a:r>
              <a:rPr lang="en-GB" sz="2400" dirty="0"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</a:rPr>
              <a:t>It will.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057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F7FA2-E728-4CF1-A714-3DA7457DA5CB}"/>
              </a:ext>
            </a:extLst>
          </p:cNvPr>
          <p:cNvSpPr txBox="1"/>
          <p:nvPr/>
        </p:nvSpPr>
        <p:spPr>
          <a:xfrm>
            <a:off x="689113" y="1166192"/>
            <a:ext cx="5075583" cy="1168539"/>
          </a:xfrm>
          <a:prstGeom prst="wedgeEllipseCallout">
            <a:avLst>
              <a:gd name="adj1" fmla="val 51491"/>
              <a:gd name="adj2" fmla="val 639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Fydd</a:t>
            </a:r>
            <a:r>
              <a:rPr lang="en-GB" sz="2400" dirty="0">
                <a:effectLst/>
                <a:latin typeface="Arial" panose="020B0604020202020204" pitchFamily="34" charset="0"/>
              </a:rPr>
              <a:t> hi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ddim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yn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dwym</a:t>
            </a:r>
            <a:r>
              <a:rPr lang="en-GB" sz="2400" dirty="0"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</a:rPr>
              <a:t> It won't be warm.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95F33-C2DA-4239-997E-FFE3221CB189}"/>
              </a:ext>
            </a:extLst>
          </p:cNvPr>
          <p:cNvSpPr txBox="1"/>
          <p:nvPr/>
        </p:nvSpPr>
        <p:spPr>
          <a:xfrm>
            <a:off x="967408" y="3592203"/>
            <a:ext cx="4797288" cy="1168539"/>
          </a:xfrm>
          <a:prstGeom prst="wedgeEllipseCallout">
            <a:avLst>
              <a:gd name="adj1" fmla="val 53465"/>
              <a:gd name="adj2" fmla="val -672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Fydd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hi'n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sych</a:t>
            </a:r>
            <a:r>
              <a:rPr lang="en-GB" sz="2400" dirty="0">
                <a:effectLst/>
                <a:latin typeface="Arial" panose="020B0604020202020204" pitchFamily="34" charset="0"/>
              </a:rPr>
              <a:t>? </a:t>
            </a: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</a:rPr>
              <a:t>Will it be dry?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F0E1F-40A0-4F18-A673-6DA0A0406A71}"/>
              </a:ext>
            </a:extLst>
          </p:cNvPr>
          <p:cNvSpPr txBox="1"/>
          <p:nvPr/>
        </p:nvSpPr>
        <p:spPr>
          <a:xfrm>
            <a:off x="6427306" y="3756992"/>
            <a:ext cx="5075583" cy="1168539"/>
          </a:xfrm>
          <a:prstGeom prst="wedgeEllipseCallout">
            <a:avLst>
              <a:gd name="adj1" fmla="val -54776"/>
              <a:gd name="adj2" fmla="val -585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effectLst/>
                <a:latin typeface="Arial" panose="020B0604020202020204" pitchFamily="34" charset="0"/>
              </a:rPr>
              <a:t>Bydd</a:t>
            </a:r>
            <a:r>
              <a:rPr lang="en-GB" sz="2400" dirty="0"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</a:rPr>
              <a:t>It will.</a:t>
            </a:r>
            <a:endParaRPr lang="en-GB" sz="24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359AE-7931-4AA8-B5DF-83FBE72F1832}"/>
              </a:ext>
            </a:extLst>
          </p:cNvPr>
          <p:cNvSpPr txBox="1"/>
          <p:nvPr/>
        </p:nvSpPr>
        <p:spPr>
          <a:xfrm>
            <a:off x="6533321" y="1166191"/>
            <a:ext cx="5075583" cy="1168539"/>
          </a:xfrm>
          <a:prstGeom prst="wedgeEllipseCallout">
            <a:avLst>
              <a:gd name="adj1" fmla="val -53471"/>
              <a:gd name="adj2" fmla="val 707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ffectLst/>
                <a:latin typeface="Arial" panose="020B0604020202020204" pitchFamily="34" charset="0"/>
              </a:rPr>
              <a:t>Na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fydd</a:t>
            </a:r>
            <a:r>
              <a:rPr lang="en-GB" sz="2400" dirty="0"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</a:rPr>
              <a:t>It won’t be.</a:t>
            </a:r>
            <a:endParaRPr lang="en-GB" sz="2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D5C1-4BB8-42C2-BC22-4E00B179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Task In breakout rooms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8B7CA-2080-4955-AAD1-97235BA51448}"/>
              </a:ext>
            </a:extLst>
          </p:cNvPr>
          <p:cNvSpPr txBox="1"/>
          <p:nvPr/>
        </p:nvSpPr>
        <p:spPr>
          <a:xfrm>
            <a:off x="954157" y="1837765"/>
            <a:ext cx="9157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effectLst/>
                <a:latin typeface="Arial" panose="020B0604020202020204" pitchFamily="34" charset="0"/>
              </a:rPr>
              <a:t>Tasg</a:t>
            </a:r>
            <a:r>
              <a:rPr lang="en-GB" dirty="0">
                <a:effectLst/>
                <a:latin typeface="Arial" panose="020B0604020202020204" pitchFamily="34" charset="0"/>
              </a:rPr>
              <a:t> sain 2/ Audiotask2</a:t>
            </a:r>
          </a:p>
          <a:p>
            <a:r>
              <a:rPr lang="en-GB" dirty="0" err="1">
                <a:effectLst/>
                <a:latin typeface="Arial" panose="020B0604020202020204" pitchFamily="34" charset="0"/>
              </a:rPr>
              <a:t>Llenwch</a:t>
            </a:r>
            <a:r>
              <a:rPr lang="en-GB" dirty="0">
                <a:effectLst/>
                <a:latin typeface="Arial" panose="020B0604020202020204" pitchFamily="34" charset="0"/>
              </a:rPr>
              <a:t> y </a:t>
            </a:r>
            <a:r>
              <a:rPr lang="en-GB" dirty="0" err="1">
                <a:effectLst/>
                <a:latin typeface="Arial" panose="020B0604020202020204" pitchFamily="34" charset="0"/>
              </a:rPr>
              <a:t>bylchau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Fill the gaps.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 1. </a:t>
            </a:r>
            <a:r>
              <a:rPr lang="en-GB" dirty="0" err="1">
                <a:effectLst/>
                <a:latin typeface="Arial" panose="020B0604020202020204" pitchFamily="34" charset="0"/>
              </a:rPr>
              <a:t>Roedd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hi'n</a:t>
            </a:r>
            <a:r>
              <a:rPr lang="en-GB" dirty="0">
                <a:effectLst/>
                <a:latin typeface="Arial" panose="020B0604020202020204" pitchFamily="34" charset="0"/>
              </a:rPr>
              <a:t> ________ </a:t>
            </a:r>
            <a:r>
              <a:rPr lang="en-GB" dirty="0" err="1">
                <a:effectLst/>
                <a:latin typeface="Arial" panose="020B0604020202020204" pitchFamily="34" charset="0"/>
              </a:rPr>
              <a:t>ddoe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 2. Mae </a:t>
            </a:r>
            <a:r>
              <a:rPr lang="en-GB" dirty="0" err="1">
                <a:effectLst/>
                <a:latin typeface="Arial" panose="020B0604020202020204" pitchFamily="34" charset="0"/>
              </a:rPr>
              <a:t>hi'n</a:t>
            </a:r>
            <a:r>
              <a:rPr lang="en-GB" dirty="0">
                <a:effectLst/>
                <a:latin typeface="Arial" panose="020B0604020202020204" pitchFamily="34" charset="0"/>
              </a:rPr>
              <a:t> ________ ac </a:t>
            </a:r>
            <a:r>
              <a:rPr lang="en-GB" dirty="0" err="1">
                <a:effectLst/>
                <a:latin typeface="Arial" panose="020B0604020202020204" pitchFamily="34" charset="0"/>
              </a:rPr>
              <a:t>yn</a:t>
            </a:r>
            <a:r>
              <a:rPr lang="en-GB" dirty="0">
                <a:effectLst/>
                <a:latin typeface="Arial" panose="020B0604020202020204" pitchFamily="34" charset="0"/>
              </a:rPr>
              <a:t> ________ </a:t>
            </a:r>
            <a:r>
              <a:rPr lang="en-GB" dirty="0" err="1">
                <a:effectLst/>
                <a:latin typeface="Arial" panose="020B0604020202020204" pitchFamily="34" charset="0"/>
              </a:rPr>
              <a:t>yng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Nghaerdydd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 3. Mae </a:t>
            </a:r>
            <a:r>
              <a:rPr lang="en-GB" dirty="0" err="1">
                <a:effectLst/>
                <a:latin typeface="Arial" panose="020B0604020202020204" pitchFamily="34" charset="0"/>
              </a:rPr>
              <a:t>hi'n</a:t>
            </a:r>
            <a:r>
              <a:rPr lang="en-GB" dirty="0">
                <a:effectLst/>
                <a:latin typeface="Arial" panose="020B0604020202020204" pitchFamily="34" charset="0"/>
              </a:rPr>
              <a:t> ________ </a:t>
            </a:r>
            <a:r>
              <a:rPr lang="en-GB" dirty="0" err="1">
                <a:effectLst/>
                <a:latin typeface="Arial" panose="020B0604020202020204" pitchFamily="34" charset="0"/>
              </a:rPr>
              <a:t>yn</a:t>
            </a:r>
            <a:r>
              <a:rPr lang="en-GB" dirty="0">
                <a:effectLst/>
                <a:latin typeface="Arial" panose="020B0604020202020204" pitchFamily="34" charset="0"/>
              </a:rPr>
              <a:t> y </a:t>
            </a:r>
            <a:r>
              <a:rPr lang="en-GB" dirty="0" err="1">
                <a:effectLst/>
                <a:latin typeface="Arial" panose="020B0604020202020204" pitchFamily="34" charset="0"/>
              </a:rPr>
              <a:t>Gogledd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 4. Mae </a:t>
            </a:r>
            <a:r>
              <a:rPr lang="en-GB" dirty="0" err="1">
                <a:effectLst/>
                <a:latin typeface="Arial" panose="020B0604020202020204" pitchFamily="34" charset="0"/>
              </a:rPr>
              <a:t>hi'n</a:t>
            </a:r>
            <a:r>
              <a:rPr lang="en-GB" dirty="0">
                <a:effectLst/>
                <a:latin typeface="Arial" panose="020B0604020202020204" pitchFamily="34" charset="0"/>
              </a:rPr>
              <a:t> ________ ________ </a:t>
            </a:r>
            <a:r>
              <a:rPr lang="en-GB" dirty="0" err="1">
                <a:effectLst/>
                <a:latin typeface="Arial" panose="020B0604020202020204" pitchFamily="34" charset="0"/>
              </a:rPr>
              <a:t>yn</a:t>
            </a:r>
            <a:r>
              <a:rPr lang="en-GB" dirty="0">
                <a:effectLst/>
                <a:latin typeface="Arial" panose="020B0604020202020204" pitchFamily="34" charset="0"/>
              </a:rPr>
              <a:t> Sir </a:t>
            </a:r>
            <a:r>
              <a:rPr lang="en-GB" dirty="0" err="1">
                <a:effectLst/>
                <a:latin typeface="Arial" panose="020B0604020202020204" pitchFamily="34" charset="0"/>
              </a:rPr>
              <a:t>Fôn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 5. </a:t>
            </a:r>
            <a:r>
              <a:rPr lang="en-GB" dirty="0" err="1">
                <a:effectLst/>
                <a:latin typeface="Arial" panose="020B0604020202020204" pitchFamily="34" charset="0"/>
              </a:rPr>
              <a:t>Bydd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hi'n</a:t>
            </a:r>
            <a:r>
              <a:rPr lang="en-GB" dirty="0">
                <a:effectLst/>
                <a:latin typeface="Arial" panose="020B0604020202020204" pitchFamily="34" charset="0"/>
              </a:rPr>
              <a:t> ________ </a:t>
            </a:r>
            <a:r>
              <a:rPr lang="en-GB" dirty="0" err="1">
                <a:effectLst/>
                <a:latin typeface="Arial" panose="020B0604020202020204" pitchFamily="34" charset="0"/>
              </a:rPr>
              <a:t>yn</a:t>
            </a:r>
            <a:r>
              <a:rPr lang="en-GB" dirty="0">
                <a:effectLst/>
                <a:latin typeface="Arial" panose="020B0604020202020204" pitchFamily="34" charset="0"/>
              </a:rPr>
              <a:t> y De </a:t>
            </a:r>
            <a:r>
              <a:rPr lang="en-GB" dirty="0" err="1">
                <a:effectLst/>
                <a:latin typeface="Arial" panose="020B0604020202020204" pitchFamily="34" charset="0"/>
              </a:rPr>
              <a:t>yfory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>
                <a:effectLst/>
                <a:latin typeface="Arial" panose="020B0604020202020204" pitchFamily="34" charset="0"/>
              </a:rPr>
              <a:t>6. </a:t>
            </a:r>
            <a:r>
              <a:rPr lang="en-GB" dirty="0" err="1">
                <a:effectLst/>
                <a:latin typeface="Arial" panose="020B0604020202020204" pitchFamily="34" charset="0"/>
              </a:rPr>
              <a:t>Bydd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hi'n</a:t>
            </a:r>
            <a:r>
              <a:rPr lang="en-GB" dirty="0">
                <a:effectLst/>
                <a:latin typeface="Arial" panose="020B0604020202020204" pitchFamily="34" charset="0"/>
              </a:rPr>
              <a:t> ________ ac </a:t>
            </a:r>
            <a:r>
              <a:rPr lang="en-GB" dirty="0" err="1">
                <a:effectLst/>
                <a:latin typeface="Arial" panose="020B0604020202020204" pitchFamily="34" charset="0"/>
              </a:rPr>
              <a:t>yn</a:t>
            </a:r>
            <a:r>
              <a:rPr lang="en-GB" dirty="0">
                <a:effectLst/>
                <a:latin typeface="Arial" panose="020B0604020202020204" pitchFamily="34" charset="0"/>
              </a:rPr>
              <a:t> ________ </a:t>
            </a:r>
            <a:r>
              <a:rPr lang="en-GB" dirty="0" err="1">
                <a:effectLst/>
                <a:latin typeface="Arial" panose="020B0604020202020204" pitchFamily="34" charset="0"/>
              </a:rPr>
              <a:t>yn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Eryri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yfory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 7. </a:t>
            </a:r>
            <a:r>
              <a:rPr lang="en-GB" dirty="0" err="1">
                <a:effectLst/>
                <a:latin typeface="Arial" panose="020B0604020202020204" pitchFamily="34" charset="0"/>
              </a:rPr>
              <a:t>Efallai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bydd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hi'n</a:t>
            </a:r>
            <a:r>
              <a:rPr lang="en-GB" dirty="0">
                <a:effectLst/>
                <a:latin typeface="Arial" panose="020B0604020202020204" pitchFamily="34" charset="0"/>
              </a:rPr>
              <a:t> ________ ________.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 8. </a:t>
            </a:r>
            <a:r>
              <a:rPr lang="en-GB" dirty="0" err="1">
                <a:effectLst/>
                <a:latin typeface="Arial" panose="020B0604020202020204" pitchFamily="34" charset="0"/>
              </a:rPr>
              <a:t>Dros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ypenwythnos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bydd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hi'n</a:t>
            </a:r>
            <a:r>
              <a:rPr lang="en-GB" dirty="0">
                <a:effectLst/>
                <a:latin typeface="Arial" panose="020B0604020202020204" pitchFamily="34" charset="0"/>
              </a:rPr>
              <a:t> ________.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E9445-2367-42BB-9780-8B76F524DF7D}"/>
              </a:ext>
            </a:extLst>
          </p:cNvPr>
          <p:cNvSpPr txBox="1"/>
          <p:nvPr/>
        </p:nvSpPr>
        <p:spPr>
          <a:xfrm>
            <a:off x="7554351" y="1837765"/>
            <a:ext cx="341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http://www.telesgop.co.uk/clicclonc/SEW/U-03/unit3-a2.html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25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EAF7-8EB7-4B8E-ACED-977D6937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 able to explain that your learning welsh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32D1A-4FD6-4A4A-8B9D-D2029B31A9A8}"/>
              </a:ext>
            </a:extLst>
          </p:cNvPr>
          <p:cNvSpPr txBox="1"/>
          <p:nvPr/>
        </p:nvSpPr>
        <p:spPr>
          <a:xfrm>
            <a:off x="841827" y="2770138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Dw</a:t>
            </a:r>
            <a:r>
              <a:rPr lang="en-GB" sz="3600" dirty="0"/>
              <a:t> </a:t>
            </a:r>
            <a:r>
              <a:rPr lang="en-GB" sz="3600" dirty="0" err="1"/>
              <a:t>i’n</a:t>
            </a:r>
            <a:r>
              <a:rPr lang="en-GB" sz="3600" dirty="0"/>
              <a:t> </a:t>
            </a:r>
            <a:r>
              <a:rPr lang="en-GB" sz="3600" dirty="0" err="1"/>
              <a:t>dysgu</a:t>
            </a:r>
            <a:r>
              <a:rPr lang="en-GB" sz="3600" dirty="0"/>
              <a:t> Cymraeg – I’m learning welsh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BE041-C531-4501-8684-DBE4C3D8C3C1}"/>
              </a:ext>
            </a:extLst>
          </p:cNvPr>
          <p:cNvSpPr txBox="1"/>
          <p:nvPr/>
        </p:nvSpPr>
        <p:spPr>
          <a:xfrm>
            <a:off x="2002971" y="4207250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Dysgwr</a:t>
            </a:r>
            <a:r>
              <a:rPr lang="en-GB" sz="3600" dirty="0"/>
              <a:t> </a:t>
            </a:r>
            <a:r>
              <a:rPr lang="en-GB" sz="3600" dirty="0" err="1"/>
              <a:t>dw</a:t>
            </a:r>
            <a:r>
              <a:rPr lang="en-GB" sz="3600" dirty="0"/>
              <a:t> i – I’m a learner</a:t>
            </a:r>
          </a:p>
        </p:txBody>
      </p:sp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71746E0-8CC4-4CC7-9C41-0D1246138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78" y="2859023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1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EF60B4-20BD-494B-8AAF-2492655B653B}"/>
              </a:ext>
            </a:extLst>
          </p:cNvPr>
          <p:cNvSpPr txBox="1"/>
          <p:nvPr/>
        </p:nvSpPr>
        <p:spPr>
          <a:xfrm>
            <a:off x="1067114" y="451007"/>
            <a:ext cx="954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Dw</a:t>
            </a:r>
            <a:r>
              <a:rPr lang="en-GB" sz="3600" dirty="0"/>
              <a:t> </a:t>
            </a:r>
            <a:r>
              <a:rPr lang="en-GB" sz="3600" dirty="0" err="1"/>
              <a:t>i’n</a:t>
            </a:r>
            <a:r>
              <a:rPr lang="en-GB" sz="3600" dirty="0"/>
              <a:t> </a:t>
            </a:r>
            <a:r>
              <a:rPr lang="en-GB" sz="3600" dirty="0" err="1"/>
              <a:t>siarad</a:t>
            </a:r>
            <a:r>
              <a:rPr lang="en-GB" sz="3600" dirty="0"/>
              <a:t> </a:t>
            </a:r>
            <a:r>
              <a:rPr lang="en-GB" sz="3600" dirty="0" err="1"/>
              <a:t>tipyn</a:t>
            </a:r>
            <a:r>
              <a:rPr lang="en-GB" sz="3600" dirty="0"/>
              <a:t> </a:t>
            </a:r>
            <a:r>
              <a:rPr lang="en-GB" sz="3600" dirty="0" err="1"/>
              <a:t>bach</a:t>
            </a:r>
            <a:r>
              <a:rPr lang="en-GB" sz="3600" dirty="0"/>
              <a:t> – I can speak a little 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FC699-05D4-4987-8D1A-4A99A45858EB}"/>
              </a:ext>
            </a:extLst>
          </p:cNvPr>
          <p:cNvSpPr txBox="1"/>
          <p:nvPr/>
        </p:nvSpPr>
        <p:spPr>
          <a:xfrm>
            <a:off x="3330075" y="1835282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Dw</a:t>
            </a:r>
            <a:r>
              <a:rPr lang="en-GB" sz="3600" dirty="0"/>
              <a:t> </a:t>
            </a:r>
            <a:r>
              <a:rPr lang="en-GB" sz="3600" dirty="0" err="1"/>
              <a:t>i’n</a:t>
            </a:r>
            <a:r>
              <a:rPr lang="en-GB" sz="3600" dirty="0"/>
              <a:t> </a:t>
            </a:r>
            <a:r>
              <a:rPr lang="en-GB" sz="3600" dirty="0" err="1"/>
              <a:t>deall</a:t>
            </a:r>
            <a:r>
              <a:rPr lang="en-GB" sz="3600" dirty="0"/>
              <a:t>– I understand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AB6F8-E5C1-4115-9B81-9C4525E99D7B}"/>
              </a:ext>
            </a:extLst>
          </p:cNvPr>
          <p:cNvSpPr txBox="1"/>
          <p:nvPr/>
        </p:nvSpPr>
        <p:spPr>
          <a:xfrm>
            <a:off x="3346486" y="3219557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Eto</a:t>
            </a:r>
            <a:r>
              <a:rPr lang="en-GB" sz="3600" dirty="0"/>
              <a:t> </a:t>
            </a:r>
            <a:r>
              <a:rPr lang="en-GB" sz="3600" dirty="0" err="1"/>
              <a:t>plîs</a:t>
            </a:r>
            <a:r>
              <a:rPr lang="en-GB" sz="3600" dirty="0"/>
              <a:t> –  repeat please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C57D2-C3A0-45F4-8B9C-699E31F61792}"/>
              </a:ext>
            </a:extLst>
          </p:cNvPr>
          <p:cNvSpPr txBox="1"/>
          <p:nvPr/>
        </p:nvSpPr>
        <p:spPr>
          <a:xfrm>
            <a:off x="3112996" y="4490110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Yn</a:t>
            </a:r>
            <a:r>
              <a:rPr lang="en-GB" sz="3600" dirty="0"/>
              <a:t> </a:t>
            </a:r>
            <a:r>
              <a:rPr lang="en-GB" sz="3600" dirty="0" err="1"/>
              <a:t>araf</a:t>
            </a:r>
            <a:r>
              <a:rPr lang="en-GB" sz="3600" dirty="0"/>
              <a:t> </a:t>
            </a:r>
            <a:r>
              <a:rPr lang="en-GB" sz="3600" dirty="0" err="1"/>
              <a:t>plîs</a:t>
            </a:r>
            <a:r>
              <a:rPr lang="en-GB" sz="3600" dirty="0"/>
              <a:t> – slowly please</a:t>
            </a:r>
          </a:p>
        </p:txBody>
      </p:sp>
    </p:spTree>
    <p:extLst>
      <p:ext uri="{BB962C8B-B14F-4D97-AF65-F5344CB8AC3E}">
        <p14:creationId xmlns:p14="http://schemas.microsoft.com/office/powerpoint/2010/main" val="300893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00CC-F08E-4020-B6FE-07A124C7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1974"/>
            <a:ext cx="6397155" cy="1151965"/>
          </a:xfrm>
        </p:spPr>
        <p:txBody>
          <a:bodyPr>
            <a:normAutofit/>
          </a:bodyPr>
          <a:lstStyle/>
          <a:p>
            <a:r>
              <a:rPr lang="en-GB" sz="3800" dirty="0"/>
              <a:t>Aim</a:t>
            </a:r>
            <a:br>
              <a:rPr lang="en-GB" sz="3800" dirty="0"/>
            </a:br>
            <a:endParaRPr lang="en-GB" sz="3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F03A9-4FD1-45C8-9FAD-AEEEE8C8D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95" r="21601" b="-1"/>
          <a:stretch/>
        </p:blipFill>
        <p:spPr>
          <a:xfrm>
            <a:off x="7568124" y="10"/>
            <a:ext cx="3836475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B63F4-1968-4512-B3E2-65F0BA18DAE1}"/>
              </a:ext>
            </a:extLst>
          </p:cNvPr>
          <p:cNvSpPr txBox="1"/>
          <p:nvPr/>
        </p:nvSpPr>
        <p:spPr>
          <a:xfrm>
            <a:off x="685799" y="797956"/>
            <a:ext cx="6397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By the end of the session you will be able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Talk a little bit about the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explain that your learning welsh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ACB93E-7CA2-4C29-96B2-CE6468F89DEE}"/>
              </a:ext>
            </a:extLst>
          </p:cNvPr>
          <p:cNvSpPr txBox="1">
            <a:spLocks/>
          </p:cNvSpPr>
          <p:nvPr/>
        </p:nvSpPr>
        <p:spPr>
          <a:xfrm>
            <a:off x="587324" y="2275283"/>
            <a:ext cx="6397155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/>
              <a:t>Objective</a:t>
            </a:r>
            <a:br>
              <a:rPr lang="en-GB" sz="3800" dirty="0"/>
            </a:br>
            <a:endParaRPr lang="en-GB" sz="3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9A47A-3A70-4434-8C49-B16171C1F177}"/>
              </a:ext>
            </a:extLst>
          </p:cNvPr>
          <p:cNvSpPr txBox="1"/>
          <p:nvPr/>
        </p:nvSpPr>
        <p:spPr>
          <a:xfrm>
            <a:off x="685799" y="2831928"/>
            <a:ext cx="6397155" cy="2726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Provide information to customers orally in a familiar situation, consistently using relevant Welsh vocabulary and phrases correctly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Form and use a variety of relevant and standard Welsh questions when responding to a customer's request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0D04-6076-4263-ACD4-8C747365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3" y="113375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dirty="0" err="1"/>
              <a:t>Chwilair</a:t>
            </a:r>
            <a:r>
              <a:rPr lang="en-US" sz="2100" dirty="0"/>
              <a:t>/wordsearch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1CCC3E3-2A3F-4E30-9452-28A08C4C3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3" y="689358"/>
            <a:ext cx="6491744" cy="4219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F897B-88F3-44E0-8AE3-BCF49CB8110D}"/>
              </a:ext>
            </a:extLst>
          </p:cNvPr>
          <p:cNvSpPr txBox="1"/>
          <p:nvPr/>
        </p:nvSpPr>
        <p:spPr>
          <a:xfrm>
            <a:off x="8009813" y="1413823"/>
            <a:ext cx="3076090" cy="3072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700" cap="all" dirty="0"/>
              <a:t>Follow the link to complete the wordsearch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700" cap="all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700" cap="all" dirty="0">
                <a:hlinkClick r:id="rId4"/>
              </a:rPr>
              <a:t>http://www.telesgop.co.uk/clicclonc/games/swansea/unit_3/unit_3_ex3(wdSch).swf</a:t>
            </a:r>
            <a:endParaRPr lang="en-US" sz="1700" cap="all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700" cap="all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700" cap="all" dirty="0"/>
              <a:t>Once complete screen shot your completed wordsearch</a:t>
            </a:r>
          </a:p>
        </p:txBody>
      </p:sp>
    </p:spTree>
    <p:extLst>
      <p:ext uri="{BB962C8B-B14F-4D97-AF65-F5344CB8AC3E}">
        <p14:creationId xmlns:p14="http://schemas.microsoft.com/office/powerpoint/2010/main" val="91492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00CC-F08E-4020-B6FE-07A124C7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32" y="1550305"/>
            <a:ext cx="6397155" cy="1151965"/>
          </a:xfrm>
        </p:spPr>
        <p:txBody>
          <a:bodyPr>
            <a:normAutofit/>
          </a:bodyPr>
          <a:lstStyle/>
          <a:p>
            <a:r>
              <a:rPr lang="en-GB" sz="3800"/>
              <a:t>Aim</a:t>
            </a:r>
            <a:br>
              <a:rPr lang="en-GB" sz="3800"/>
            </a:br>
            <a:endParaRPr lang="en-GB" sz="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B63F4-1968-4512-B3E2-65F0BA18DAE1}"/>
              </a:ext>
            </a:extLst>
          </p:cNvPr>
          <p:cNvSpPr txBox="1"/>
          <p:nvPr/>
        </p:nvSpPr>
        <p:spPr>
          <a:xfrm>
            <a:off x="518680" y="2029560"/>
            <a:ext cx="6397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/>
              <a:t>By the end of the session you will be able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Talk a little bit about the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explain that your learning welsh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ACB93E-7CA2-4C29-96B2-CE6468F89DEE}"/>
              </a:ext>
            </a:extLst>
          </p:cNvPr>
          <p:cNvSpPr txBox="1">
            <a:spLocks/>
          </p:cNvSpPr>
          <p:nvPr/>
        </p:nvSpPr>
        <p:spPr>
          <a:xfrm>
            <a:off x="474784" y="3176627"/>
            <a:ext cx="6397155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/>
              <a:t>Objective</a:t>
            </a:r>
            <a:br>
              <a:rPr lang="en-GB" sz="3800"/>
            </a:br>
            <a:endParaRPr lang="en-GB" sz="3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9A47A-3A70-4434-8C49-B16171C1F177}"/>
              </a:ext>
            </a:extLst>
          </p:cNvPr>
          <p:cNvSpPr txBox="1"/>
          <p:nvPr/>
        </p:nvSpPr>
        <p:spPr>
          <a:xfrm>
            <a:off x="474784" y="3704246"/>
            <a:ext cx="6397155" cy="178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Provide information to customers orally in a familiar situation, consistently using relevant Welsh vocabulary and phrases correctly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Form and use a variety of relevant and standard Welsh questions when responding to a customer's request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B159A-C504-4879-9FDB-61365C6BCB2D}"/>
              </a:ext>
            </a:extLst>
          </p:cNvPr>
          <p:cNvSpPr txBox="1"/>
          <p:nvPr/>
        </p:nvSpPr>
        <p:spPr>
          <a:xfrm>
            <a:off x="474784" y="478302"/>
            <a:ext cx="562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What have we learnt?</a:t>
            </a:r>
            <a:endParaRPr lang="en-GB" sz="4000" dirty="0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AF9A195B-7F98-4A73-AC89-33F1DE58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1939" y="458513"/>
            <a:ext cx="4801381" cy="4936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226F1B-ABC2-4417-A44B-68642D2C3732}"/>
              </a:ext>
            </a:extLst>
          </p:cNvPr>
          <p:cNvSpPr txBox="1"/>
          <p:nvPr/>
        </p:nvSpPr>
        <p:spPr>
          <a:xfrm>
            <a:off x="9530884" y="5828831"/>
            <a:ext cx="218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owl.excelsior.edu/writing-process/prewriting-strategies/prewriting-strategies-asking-defining-questions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/3.0/"/>
              </a:rPr>
              <a:t>CC BY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9000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5A63-DCB9-46EF-8EA8-4979CC79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Tro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 / Next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FB51D-D60A-4CBF-BE48-CC2926040BCE}"/>
              </a:ext>
            </a:extLst>
          </p:cNvPr>
          <p:cNvSpPr txBox="1"/>
          <p:nvPr/>
        </p:nvSpPr>
        <p:spPr>
          <a:xfrm>
            <a:off x="784275" y="2543116"/>
            <a:ext cx="9105900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Learn job titles in the social care sector are in welsh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Learn what some service user groups are in welsh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y-GB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Discuss some conditions specifically relating to social care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1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1CA50-7506-4467-9161-68687C3A4F31}"/>
              </a:ext>
            </a:extLst>
          </p:cNvPr>
          <p:cNvSpPr txBox="1"/>
          <p:nvPr/>
        </p:nvSpPr>
        <p:spPr>
          <a:xfrm>
            <a:off x="5456742" y="1204814"/>
            <a:ext cx="4075359" cy="1947565"/>
          </a:xfrm>
          <a:prstGeom prst="wedgeEllipseCallout">
            <a:avLst>
              <a:gd name="adj1" fmla="val -48148"/>
              <a:gd name="adj2" fmla="val 759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Who can tell me the date in full today?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2711C-7DE0-4E56-A59C-04C6E91855FB}"/>
              </a:ext>
            </a:extLst>
          </p:cNvPr>
          <p:cNvSpPr txBox="1"/>
          <p:nvPr/>
        </p:nvSpPr>
        <p:spPr>
          <a:xfrm>
            <a:off x="7859321" y="3650941"/>
            <a:ext cx="4075359" cy="2553474"/>
          </a:xfrm>
          <a:prstGeom prst="wedgeEllipseCallout">
            <a:avLst>
              <a:gd name="adj1" fmla="val -56928"/>
              <a:gd name="adj2" fmla="val -63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Who can introduce themselves to the class?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EE011-8A8E-43BB-AF22-52995B901E74}"/>
              </a:ext>
            </a:extLst>
          </p:cNvPr>
          <p:cNvSpPr txBox="1"/>
          <p:nvPr/>
        </p:nvSpPr>
        <p:spPr>
          <a:xfrm>
            <a:off x="529454" y="1430604"/>
            <a:ext cx="4075359" cy="2553474"/>
          </a:xfrm>
          <a:prstGeom prst="wedgeEllipseCallout">
            <a:avLst>
              <a:gd name="adj1" fmla="val 76070"/>
              <a:gd name="adj2" fmla="val 151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How can we welcome everyone to the session?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4239F-B244-4A09-A9A0-5FCBC120F454}"/>
              </a:ext>
            </a:extLst>
          </p:cNvPr>
          <p:cNvSpPr txBox="1"/>
          <p:nvPr/>
        </p:nvSpPr>
        <p:spPr>
          <a:xfrm>
            <a:off x="1510748" y="463826"/>
            <a:ext cx="971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Let’s re-cap on what we have learnt so far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13486-3B6F-4406-9B12-70F6EADA8CF5}"/>
              </a:ext>
            </a:extLst>
          </p:cNvPr>
          <p:cNvSpPr txBox="1"/>
          <p:nvPr/>
        </p:nvSpPr>
        <p:spPr>
          <a:xfrm>
            <a:off x="119029" y="4256850"/>
            <a:ext cx="4075359" cy="1341656"/>
          </a:xfrm>
          <a:prstGeom prst="wedgeEllipseCallout">
            <a:avLst>
              <a:gd name="adj1" fmla="val 47455"/>
              <a:gd name="adj2" fmla="val 561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What time does our session start?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561083-E48C-44CA-836C-C7BF0FD6423E}"/>
              </a:ext>
            </a:extLst>
          </p:cNvPr>
          <p:cNvSpPr txBox="1"/>
          <p:nvPr/>
        </p:nvSpPr>
        <p:spPr>
          <a:xfrm>
            <a:off x="4161257" y="5361321"/>
            <a:ext cx="4075359" cy="1341656"/>
          </a:xfrm>
          <a:prstGeom prst="wedgeEllipseCallout">
            <a:avLst>
              <a:gd name="adj1" fmla="val -46847"/>
              <a:gd name="adj2" fmla="val -584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What time does our session end?</a:t>
            </a:r>
          </a:p>
        </p:txBody>
      </p:sp>
    </p:spTree>
    <p:extLst>
      <p:ext uri="{BB962C8B-B14F-4D97-AF65-F5344CB8AC3E}">
        <p14:creationId xmlns:p14="http://schemas.microsoft.com/office/powerpoint/2010/main" val="111034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47CC30-8F9B-4768-BDCA-9C8B6A6C0C68}"/>
              </a:ext>
            </a:extLst>
          </p:cNvPr>
          <p:cNvSpPr txBox="1"/>
          <p:nvPr/>
        </p:nvSpPr>
        <p:spPr>
          <a:xfrm>
            <a:off x="821635" y="675861"/>
            <a:ext cx="9939130" cy="560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Listen to this conversation. 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Take notes of what is being said.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Can you put the conversation in the correct order?</a:t>
            </a:r>
          </a:p>
          <a:p>
            <a:endParaRPr lang="en-GB" sz="3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https://dysgucymraeg.cymru/dysgu/adnoddau-digidol/mynediad/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dych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 –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sgwrs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cyntaf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600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A1FE02-93BE-450C-AD01-873914F5D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86399" y="300038"/>
            <a:ext cx="2874366" cy="22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1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10CD-44F8-4CDF-A932-5FEBCD0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7" y="129208"/>
            <a:ext cx="10396882" cy="1151965"/>
          </a:xfrm>
        </p:spPr>
        <p:txBody>
          <a:bodyPr/>
          <a:lstStyle/>
          <a:p>
            <a:pPr algn="ctr"/>
            <a:r>
              <a:rPr lang="en-GB" dirty="0"/>
              <a:t>Y </a:t>
            </a:r>
            <a:r>
              <a:rPr lang="en-GB" dirty="0" err="1"/>
              <a:t>tywydd</a:t>
            </a:r>
            <a:r>
              <a:rPr lang="en-GB" dirty="0"/>
              <a:t> / The weather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4A996-8FF0-482E-B9F6-4DBF54654E0C}"/>
              </a:ext>
            </a:extLst>
          </p:cNvPr>
          <p:cNvSpPr txBox="1"/>
          <p:nvPr/>
        </p:nvSpPr>
        <p:spPr>
          <a:xfrm>
            <a:off x="821635" y="1378226"/>
            <a:ext cx="10115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</a:rPr>
              <a:t>Mae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angen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defnyddio</a:t>
            </a:r>
            <a:r>
              <a:rPr lang="en-GB" sz="2400" dirty="0">
                <a:effectLst/>
                <a:latin typeface="Arial" panose="020B0604020202020204" pitchFamily="34" charset="0"/>
              </a:rPr>
              <a:t> ‘hi’ pan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dyn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ni’n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siarad</a:t>
            </a:r>
            <a:r>
              <a:rPr lang="en-GB" sz="2400" dirty="0">
                <a:effectLst/>
                <a:latin typeface="Arial" panose="020B0604020202020204" pitchFamily="34" charset="0"/>
              </a:rPr>
              <a:t> am y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tywydd</a:t>
            </a:r>
            <a:r>
              <a:rPr lang="en-GB" sz="2400" dirty="0"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</a:rPr>
              <a:t>We use the feminine form when we talk about the weather: 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algn="ctr"/>
            <a:r>
              <a:rPr lang="en-GB" sz="2800" b="1" dirty="0">
                <a:effectLst/>
                <a:latin typeface="Arial" panose="020B0604020202020204" pitchFamily="34" charset="0"/>
              </a:rPr>
              <a:t>Mae </a:t>
            </a:r>
            <a:r>
              <a:rPr lang="en-GB" sz="2800" b="1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sz="28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1" dirty="0" err="1">
                <a:effectLst/>
                <a:latin typeface="Arial" panose="020B0604020202020204" pitchFamily="34" charset="0"/>
              </a:rPr>
              <a:t>heulog</a:t>
            </a:r>
            <a:r>
              <a:rPr lang="en-GB" sz="2800" b="1" dirty="0">
                <a:effectLst/>
                <a:latin typeface="Arial" panose="020B0604020202020204" pitchFamily="34" charset="0"/>
              </a:rPr>
              <a:t> = It’s sunny</a:t>
            </a:r>
          </a:p>
          <a:p>
            <a:pPr algn="ctr"/>
            <a:endParaRPr lang="en-GB" b="1" dirty="0">
              <a:latin typeface="Arial" panose="020B0604020202020204" pitchFamily="34" charset="0"/>
            </a:endParaRPr>
          </a:p>
          <a:p>
            <a:pPr algn="ctr"/>
            <a:endParaRPr lang="en-GB" b="1" dirty="0">
              <a:effectLst/>
              <a:latin typeface="Arial" panose="020B0604020202020204" pitchFamily="34" charset="0"/>
            </a:endParaRPr>
          </a:p>
          <a:p>
            <a:pPr algn="ctr"/>
            <a:endParaRPr lang="en-GB" sz="3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3BB41-7D86-4973-8654-291B851875DF}"/>
              </a:ext>
            </a:extLst>
          </p:cNvPr>
          <p:cNvSpPr txBox="1"/>
          <p:nvPr/>
        </p:nvSpPr>
        <p:spPr>
          <a:xfrm>
            <a:off x="2299251" y="3147005"/>
            <a:ext cx="7361583" cy="1827193"/>
          </a:xfrm>
          <a:prstGeom prst="cloudCallout">
            <a:avLst>
              <a:gd name="adj1" fmla="val -27168"/>
              <a:gd name="adj2" fmla="val 702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dirty="0">
                <a:effectLst/>
                <a:latin typeface="Arial" panose="020B0604020202020204" pitchFamily="34" charset="0"/>
              </a:rPr>
              <a:t>Sut </a:t>
            </a:r>
            <a:r>
              <a:rPr lang="en-GB" sz="3600" dirty="0" err="1">
                <a:effectLst/>
                <a:latin typeface="Arial" panose="020B0604020202020204" pitchFamily="34" charset="0"/>
              </a:rPr>
              <a:t>mae’r</a:t>
            </a:r>
            <a:r>
              <a:rPr lang="en-GB" sz="3600" dirty="0">
                <a:effectLst/>
                <a:latin typeface="Arial" panose="020B0604020202020204" pitchFamily="34" charset="0"/>
              </a:rPr>
              <a:t> </a:t>
            </a:r>
            <a:r>
              <a:rPr lang="en-GB" sz="3600" dirty="0" err="1">
                <a:effectLst/>
                <a:latin typeface="Arial" panose="020B0604020202020204" pitchFamily="34" charset="0"/>
              </a:rPr>
              <a:t>tywydd</a:t>
            </a:r>
            <a:r>
              <a:rPr lang="en-GB" sz="3600" dirty="0">
                <a:effectLst/>
                <a:latin typeface="Arial" panose="020B0604020202020204" pitchFamily="34" charset="0"/>
              </a:rPr>
              <a:t>?</a:t>
            </a:r>
          </a:p>
          <a:p>
            <a:pPr algn="ctr"/>
            <a:r>
              <a:rPr lang="en-GB" sz="3600" dirty="0">
                <a:effectLst/>
                <a:latin typeface="Arial" panose="020B0604020202020204" pitchFamily="34" charset="0"/>
              </a:rPr>
              <a:t>How is the weather?</a:t>
            </a:r>
            <a:r>
              <a:rPr lang="en-GB" sz="3600" b="1" dirty="0">
                <a:effectLst/>
                <a:latin typeface="Arial" panose="020B0604020202020204" pitchFamily="34" charset="0"/>
              </a:rPr>
              <a:t>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5009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4F4C-6A63-48CE-9141-F5E64EDA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 </a:t>
            </a:r>
            <a:r>
              <a:rPr lang="en-GB" dirty="0" err="1"/>
              <a:t>tywydd</a:t>
            </a:r>
            <a:r>
              <a:rPr lang="en-GB" dirty="0"/>
              <a:t> / The weather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486DF-5D4B-4B3B-BD53-2835EF79F42C}"/>
              </a:ext>
            </a:extLst>
          </p:cNvPr>
          <p:cNvSpPr txBox="1"/>
          <p:nvPr/>
        </p:nvSpPr>
        <p:spPr>
          <a:xfrm>
            <a:off x="-384317" y="4060187"/>
            <a:ext cx="4200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braf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fine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EE6E2-886D-4EFE-932C-DD890E73E3A9}"/>
              </a:ext>
            </a:extLst>
          </p:cNvPr>
          <p:cNvSpPr txBox="1"/>
          <p:nvPr/>
        </p:nvSpPr>
        <p:spPr>
          <a:xfrm>
            <a:off x="3432312" y="4096906"/>
            <a:ext cx="186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heulog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sunny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26A66-323D-438F-8502-BEB11FAEEB39}"/>
              </a:ext>
            </a:extLst>
          </p:cNvPr>
          <p:cNvSpPr txBox="1"/>
          <p:nvPr/>
        </p:nvSpPr>
        <p:spPr>
          <a:xfrm>
            <a:off x="6118561" y="4096903"/>
            <a:ext cx="2071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dwym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warm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94A9B-52CE-43ED-AADD-DFDFA0689967}"/>
              </a:ext>
            </a:extLst>
          </p:cNvPr>
          <p:cNvSpPr txBox="1"/>
          <p:nvPr/>
        </p:nvSpPr>
        <p:spPr>
          <a:xfrm>
            <a:off x="8321006" y="4096903"/>
            <a:ext cx="28525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oer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cold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CE76B42-AEA1-40D4-9A22-1BEF9D244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4214" y="2233359"/>
            <a:ext cx="1825869" cy="14817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5FEAA0-BBDB-4D68-AA36-48246AB62C08}"/>
              </a:ext>
            </a:extLst>
          </p:cNvPr>
          <p:cNvSpPr txBox="1"/>
          <p:nvPr/>
        </p:nvSpPr>
        <p:spPr>
          <a:xfrm>
            <a:off x="6084214" y="-2037036"/>
            <a:ext cx="2852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ccpixs.com/ccimages/vector-hot-temperatures/1158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6AC162A-3B21-4667-BA8F-9AB90EC3F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36744" y="2132312"/>
            <a:ext cx="1621054" cy="15322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0972C4-3A80-42E3-81D2-C97A6BCD80F5}"/>
              </a:ext>
            </a:extLst>
          </p:cNvPr>
          <p:cNvSpPr txBox="1"/>
          <p:nvPr/>
        </p:nvSpPr>
        <p:spPr>
          <a:xfrm>
            <a:off x="8936744" y="3771006"/>
            <a:ext cx="17432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hlinkClick r:id="rId6" tooltip="https://www.edu.xunta.es/espazoAbalar/sites/espazoAbalar/files/datos/1496406932/contido/learning-about-town-cities/weather.html"/>
              </a:rPr>
              <a:t>This Photo</a:t>
            </a:r>
            <a:r>
              <a:rPr lang="en-GB" sz="500" dirty="0"/>
              <a:t> by Unknown Author is licensed under </a:t>
            </a:r>
            <a:r>
              <a:rPr lang="en-GB" sz="500" dirty="0">
                <a:hlinkClick r:id="rId7" tooltip="https://creativecommons.org/licenses/by-sa/3.0/"/>
              </a:rPr>
              <a:t>CC BY-SA</a:t>
            </a:r>
            <a:endParaRPr lang="en-GB" sz="500" dirty="0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A52CC302-CD8B-4FBC-8054-6C965B209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94965" y="2179290"/>
            <a:ext cx="1743250" cy="16135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B35436-9D3C-41D8-85AB-48E175C1D02B}"/>
              </a:ext>
            </a:extLst>
          </p:cNvPr>
          <p:cNvSpPr txBox="1"/>
          <p:nvPr/>
        </p:nvSpPr>
        <p:spPr>
          <a:xfrm>
            <a:off x="2447925" y="6805612"/>
            <a:ext cx="7296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://a-underground.deviantart.com/art/sunny-days-11530826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73FC592D-AF36-4EF7-9C2F-EA0841FA97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42809" y="2015312"/>
            <a:ext cx="2196995" cy="16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6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3A8AC9-C108-40D9-9C40-DEFE0EDF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pPr algn="ctr"/>
            <a:r>
              <a:rPr lang="en-GB" dirty="0"/>
              <a:t>Y </a:t>
            </a:r>
            <a:r>
              <a:rPr lang="en-GB" dirty="0" err="1"/>
              <a:t>tywydd</a:t>
            </a:r>
            <a:r>
              <a:rPr lang="en-GB" dirty="0"/>
              <a:t> / The weather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0BEA8-167F-4ACD-B71C-24ACBE0EE7FB}"/>
              </a:ext>
            </a:extLst>
          </p:cNvPr>
          <p:cNvSpPr txBox="1"/>
          <p:nvPr/>
        </p:nvSpPr>
        <p:spPr>
          <a:xfrm>
            <a:off x="548036" y="4135678"/>
            <a:ext cx="2107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wyntog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windy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1BE8E-3DCB-4F6C-B270-D101956DBF0A}"/>
              </a:ext>
            </a:extLst>
          </p:cNvPr>
          <p:cNvSpPr txBox="1"/>
          <p:nvPr/>
        </p:nvSpPr>
        <p:spPr>
          <a:xfrm>
            <a:off x="3011066" y="4135678"/>
            <a:ext cx="2199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stormus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stormy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12350-1372-4B09-A6F7-F35CF66C2C36}"/>
              </a:ext>
            </a:extLst>
          </p:cNvPr>
          <p:cNvSpPr txBox="1"/>
          <p:nvPr/>
        </p:nvSpPr>
        <p:spPr>
          <a:xfrm>
            <a:off x="5884242" y="4135678"/>
            <a:ext cx="208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gymylog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cloudy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699B6-94C1-49D6-8ACC-3ECE8ED01621}"/>
              </a:ext>
            </a:extLst>
          </p:cNvPr>
          <p:cNvSpPr txBox="1"/>
          <p:nvPr/>
        </p:nvSpPr>
        <p:spPr>
          <a:xfrm>
            <a:off x="8737047" y="4125271"/>
            <a:ext cx="2345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bwrw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glaw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raining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C56A37A-DA00-45CB-9363-7363BF260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0016" y="2271905"/>
            <a:ext cx="1651462" cy="141922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89F3552-71C2-4B79-9F9C-C41558F0A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66410" y="1952257"/>
            <a:ext cx="1875644" cy="1875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40A5F1-8A25-4F92-80B6-8334DD8196FB}"/>
              </a:ext>
            </a:extLst>
          </p:cNvPr>
          <p:cNvSpPr txBox="1"/>
          <p:nvPr/>
        </p:nvSpPr>
        <p:spPr>
          <a:xfrm>
            <a:off x="5824606" y="3691130"/>
            <a:ext cx="2345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hlinkClick r:id="rId5" tooltip="https://commons.wikimedia.org/wiki/File:Weather-heavy-overcast.svg"/>
              </a:rPr>
              <a:t>This Photo</a:t>
            </a:r>
            <a:r>
              <a:rPr lang="en-GB" sz="700" dirty="0"/>
              <a:t> by Unknown Author is licensed under </a:t>
            </a:r>
            <a:r>
              <a:rPr lang="en-GB" sz="700" dirty="0">
                <a:hlinkClick r:id="rId6" tooltip="https://creativecommons.org/licenses/by-sa/3.0/"/>
              </a:rPr>
              <a:t>CC BY-SA</a:t>
            </a:r>
            <a:endParaRPr lang="en-GB" sz="700" dirty="0"/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90BCBCC4-1A36-4649-961E-24332C426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5801" y="2271905"/>
            <a:ext cx="1651462" cy="13978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FB3207-942B-48C0-BF27-1BA3B555D850}"/>
              </a:ext>
            </a:extLst>
          </p:cNvPr>
          <p:cNvSpPr txBox="1"/>
          <p:nvPr/>
        </p:nvSpPr>
        <p:spPr>
          <a:xfrm>
            <a:off x="232516" y="3724014"/>
            <a:ext cx="2857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hlinkClick r:id="rId8" tooltip="http://owsblog.blogspot.com/2012_10_01_archive.html"/>
              </a:rPr>
              <a:t>This Photo</a:t>
            </a:r>
            <a:r>
              <a:rPr lang="en-GB" sz="700" dirty="0"/>
              <a:t> by Unknown Author is licensed under </a:t>
            </a:r>
            <a:r>
              <a:rPr lang="en-GB" sz="700" dirty="0">
                <a:hlinkClick r:id="rId6" tooltip="https://creativecommons.org/licenses/by-sa/3.0/"/>
              </a:rPr>
              <a:t>CC BY-SA</a:t>
            </a:r>
            <a:endParaRPr lang="en-GB" sz="700" dirty="0"/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99B5E726-3344-4089-9B48-8144718501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01274" y="2105781"/>
            <a:ext cx="1722120" cy="17221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4D3268-AC24-447D-80B3-031BE22E0E97}"/>
              </a:ext>
            </a:extLst>
          </p:cNvPr>
          <p:cNvSpPr txBox="1"/>
          <p:nvPr/>
        </p:nvSpPr>
        <p:spPr>
          <a:xfrm>
            <a:off x="9171932" y="3845018"/>
            <a:ext cx="2345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hlinkClick r:id="rId10" tooltip="https://commons.wikimedia.org/wiki/File:Rain01.svg"/>
              </a:rPr>
              <a:t>This Photo</a:t>
            </a:r>
            <a:r>
              <a:rPr lang="en-GB" sz="700" dirty="0"/>
              <a:t> by Unknown Author is licensed under </a:t>
            </a:r>
            <a:r>
              <a:rPr lang="en-GB" sz="700" dirty="0">
                <a:hlinkClick r:id="rId6" tooltip="https://creativecommons.org/licenses/by-sa/3.0/"/>
              </a:rPr>
              <a:t>CC BY-SA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19026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E7BD35-C899-4D5B-9417-BA779204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</p:spPr>
        <p:txBody>
          <a:bodyPr/>
          <a:lstStyle/>
          <a:p>
            <a:pPr algn="ctr"/>
            <a:r>
              <a:rPr lang="en-GB" dirty="0"/>
              <a:t>Y </a:t>
            </a:r>
            <a:r>
              <a:rPr lang="en-GB" dirty="0" err="1"/>
              <a:t>tywydd</a:t>
            </a:r>
            <a:r>
              <a:rPr lang="en-GB" dirty="0"/>
              <a:t> / The weather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60947-1414-4353-9525-074EF012257A}"/>
              </a:ext>
            </a:extLst>
          </p:cNvPr>
          <p:cNvSpPr txBox="1"/>
          <p:nvPr/>
        </p:nvSpPr>
        <p:spPr>
          <a:xfrm>
            <a:off x="2769502" y="4020625"/>
            <a:ext cx="3796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ddiflas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miserable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6CA3D-C391-4FB3-A49D-1660092898E7}"/>
              </a:ext>
            </a:extLst>
          </p:cNvPr>
          <p:cNvSpPr txBox="1"/>
          <p:nvPr/>
        </p:nvSpPr>
        <p:spPr>
          <a:xfrm>
            <a:off x="490314" y="4020625"/>
            <a:ext cx="2146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Mae </a:t>
            </a:r>
            <a:r>
              <a:rPr lang="en-GB" dirty="0" err="1">
                <a:effectLst/>
                <a:latin typeface="Arial" panose="020B0604020202020204" pitchFamily="34" charset="0"/>
              </a:rPr>
              <a:t>hi’n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bwrw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eira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endParaRPr lang="en-GB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GB" dirty="0">
                <a:effectLst/>
                <a:latin typeface="Arial" panose="020B0604020202020204" pitchFamily="34" charset="0"/>
              </a:rPr>
              <a:t>It’s snowing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83BD0-FB6C-42CC-A491-DA06B13BEB41}"/>
              </a:ext>
            </a:extLst>
          </p:cNvPr>
          <p:cNvSpPr txBox="1"/>
          <p:nvPr/>
        </p:nvSpPr>
        <p:spPr>
          <a:xfrm>
            <a:off x="6278424" y="1720032"/>
            <a:ext cx="48039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braf</a:t>
            </a:r>
            <a:r>
              <a:rPr lang="en-GB" sz="2400" dirty="0"/>
              <a:t>   -  It’s fine </a:t>
            </a:r>
          </a:p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heulog</a:t>
            </a:r>
            <a:r>
              <a:rPr lang="en-GB" sz="2400" dirty="0"/>
              <a:t>   -   It’s sunny </a:t>
            </a:r>
          </a:p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dwym</a:t>
            </a:r>
            <a:r>
              <a:rPr lang="en-GB" sz="2400" dirty="0"/>
              <a:t>   -    It’s warm </a:t>
            </a:r>
          </a:p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oer</a:t>
            </a:r>
            <a:r>
              <a:rPr lang="en-GB" sz="2400" dirty="0"/>
              <a:t>   -    It’s cold </a:t>
            </a:r>
          </a:p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wyntog</a:t>
            </a:r>
            <a:r>
              <a:rPr lang="en-GB" sz="2400" dirty="0"/>
              <a:t>   -   It’s windy </a:t>
            </a:r>
          </a:p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stormus</a:t>
            </a:r>
            <a:r>
              <a:rPr lang="en-GB" sz="2400" dirty="0"/>
              <a:t>   -   It’s stormy </a:t>
            </a:r>
          </a:p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gymylog</a:t>
            </a:r>
            <a:r>
              <a:rPr lang="en-GB" sz="2400" dirty="0"/>
              <a:t>   -   It’s cloudy </a:t>
            </a:r>
          </a:p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bwrw</a:t>
            </a:r>
            <a:r>
              <a:rPr lang="en-GB" sz="2400" dirty="0"/>
              <a:t> </a:t>
            </a:r>
            <a:r>
              <a:rPr lang="en-GB" sz="2400" dirty="0" err="1"/>
              <a:t>glaw</a:t>
            </a:r>
            <a:r>
              <a:rPr lang="en-GB" sz="2400" dirty="0"/>
              <a:t>    -   It’s raining </a:t>
            </a:r>
          </a:p>
          <a:p>
            <a:r>
              <a:rPr lang="en-GB" sz="2400" dirty="0"/>
              <a:t>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bwrw</a:t>
            </a:r>
            <a:r>
              <a:rPr lang="en-GB" sz="2400" dirty="0"/>
              <a:t> </a:t>
            </a:r>
            <a:r>
              <a:rPr lang="en-GB" sz="2400" dirty="0" err="1"/>
              <a:t>eira</a:t>
            </a:r>
            <a:r>
              <a:rPr lang="en-GB" sz="2400" dirty="0"/>
              <a:t>    -   It’s snowing  Mae </a:t>
            </a:r>
            <a:r>
              <a:rPr lang="en-GB" sz="2400" dirty="0" err="1"/>
              <a:t>hi’n</a:t>
            </a:r>
            <a:r>
              <a:rPr lang="en-GB" sz="2400" dirty="0"/>
              <a:t> </a:t>
            </a:r>
            <a:r>
              <a:rPr lang="en-GB" sz="2400" dirty="0" err="1"/>
              <a:t>ddiflas</a:t>
            </a:r>
            <a:r>
              <a:rPr lang="en-GB" sz="2400" dirty="0"/>
              <a:t>    -    It’s miserable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C790E3C-0522-4F02-99D8-5E03CB550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722" y="1989027"/>
            <a:ext cx="2146852" cy="1784912"/>
          </a:xfrm>
          <a:prstGeom prst="rect">
            <a:avLst/>
          </a:prstGeom>
        </p:spPr>
      </p:pic>
      <p:pic>
        <p:nvPicPr>
          <p:cNvPr id="7" name="Picture 6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266849C9-05DA-4717-B988-E59488FD0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79824" y="2071861"/>
            <a:ext cx="2733753" cy="165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41529C-3A42-4D50-BFE4-1829F2789A42}"/>
              </a:ext>
            </a:extLst>
          </p:cNvPr>
          <p:cNvSpPr txBox="1"/>
          <p:nvPr/>
        </p:nvSpPr>
        <p:spPr>
          <a:xfrm>
            <a:off x="3528944" y="2031287"/>
            <a:ext cx="2384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hlinkClick r:id="rId5" tooltip="http://english.stackexchange.com/questions/254220/what-do-you-call-it-when-its-not-raining-but-the-atmosphere-causes-everything"/>
              </a:rPr>
              <a:t>This Photo</a:t>
            </a:r>
            <a:r>
              <a:rPr lang="en-GB" sz="700" dirty="0"/>
              <a:t> by Unknown Author is licensed under </a:t>
            </a:r>
            <a:r>
              <a:rPr lang="en-GB" sz="700" dirty="0">
                <a:hlinkClick r:id="rId6" tooltip="https://creativecommons.org/licenses/by-sa/3.0/"/>
              </a:rPr>
              <a:t>CC BY-SA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79915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8D5B-26B7-44CE-A45C-A29FCBDE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25783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Arial" panose="020B0604020202020204" pitchFamily="34" charset="0"/>
              </a:rPr>
              <a:t>Tasg</a:t>
            </a:r>
            <a:r>
              <a:rPr lang="en-GB" dirty="0">
                <a:latin typeface="Arial" panose="020B0604020202020204" pitchFamily="34" charset="0"/>
              </a:rPr>
              <a:t> sain 1 / Audio task1</a:t>
            </a:r>
            <a:br>
              <a:rPr lang="en-GB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546BB-B97E-498F-A4C0-E727B147E690}"/>
              </a:ext>
            </a:extLst>
          </p:cNvPr>
          <p:cNvSpPr txBox="1"/>
          <p:nvPr/>
        </p:nvSpPr>
        <p:spPr>
          <a:xfrm>
            <a:off x="1109317" y="1351508"/>
            <a:ext cx="90114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</a:rPr>
              <a:t>Pa un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o’r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geiriau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hyn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sy</a:t>
            </a:r>
            <a:r>
              <a:rPr lang="en-GB" sz="2400" dirty="0">
                <a:effectLst/>
                <a:latin typeface="Arial" panose="020B0604020202020204" pitchFamily="34" charset="0"/>
              </a:rPr>
              <a:t> DDIM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yn</a:t>
            </a:r>
            <a:r>
              <a:rPr lang="en-GB" sz="2400" dirty="0">
                <a:effectLst/>
                <a:latin typeface="Arial" panose="020B0604020202020204" pitchFamily="34" charset="0"/>
              </a:rPr>
              <a:t> y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ddeialog</a:t>
            </a:r>
            <a:r>
              <a:rPr lang="en-GB" sz="2400" dirty="0"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</a:rPr>
              <a:t>Which one of these words are NOT In the dialogue?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Braf</a:t>
            </a:r>
            <a:endParaRPr lang="en-GB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Twym</a:t>
            </a:r>
            <a:endParaRPr lang="en-GB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Diflas</a:t>
            </a:r>
            <a:endParaRPr lang="en-GB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Oer</a:t>
            </a:r>
            <a:endParaRPr lang="en-GB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Niwlog</a:t>
            </a:r>
            <a:endParaRPr lang="en-GB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bwrw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eira</a:t>
            </a:r>
            <a:endParaRPr lang="en-GB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Cymylog</a:t>
            </a:r>
            <a:endParaRPr lang="en-GB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Gwyntog</a:t>
            </a:r>
            <a:endParaRPr lang="en-GB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effectLst/>
                <a:latin typeface="Arial" panose="020B0604020202020204" pitchFamily="34" charset="0"/>
              </a:rPr>
              <a:t>bwrw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</a:rPr>
              <a:t>glaw</a:t>
            </a:r>
            <a:r>
              <a:rPr lang="en-GB" sz="2400" dirty="0">
                <a:effectLst/>
                <a:latin typeface="Arial" panose="020B0604020202020204" pitchFamily="34" charset="0"/>
              </a:rPr>
              <a:t> 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ACB53-53A8-4A64-A37A-088B11CBB9E8}"/>
              </a:ext>
            </a:extLst>
          </p:cNvPr>
          <p:cNvSpPr txBox="1"/>
          <p:nvPr/>
        </p:nvSpPr>
        <p:spPr>
          <a:xfrm>
            <a:off x="4956517" y="4051496"/>
            <a:ext cx="536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http://www.telesgop.co.uk/clicclonc/SEW/U-03/unit3-a.html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821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30D4A1E83644A8C92FE5220527795" ma:contentTypeVersion="13" ma:contentTypeDescription="Create a new document." ma:contentTypeScope="" ma:versionID="c1c5c92442187d9fbe838a25e81ee939">
  <xsd:schema xmlns:xsd="http://www.w3.org/2001/XMLSchema" xmlns:xs="http://www.w3.org/2001/XMLSchema" xmlns:p="http://schemas.microsoft.com/office/2006/metadata/properties" xmlns:ns3="12a154f4-3017-4a09-825d-ab19a18ae871" xmlns:ns4="c101d6e0-e74c-4764-83c7-84cb70589f2f" targetNamespace="http://schemas.microsoft.com/office/2006/metadata/properties" ma:root="true" ma:fieldsID="2312d88694d20bb6d56213c0bf3d0533" ns3:_="" ns4:_="">
    <xsd:import namespace="12a154f4-3017-4a09-825d-ab19a18ae871"/>
    <xsd:import namespace="c101d6e0-e74c-4764-83c7-84cb70589f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54f4-3017-4a09-825d-ab19a18ae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1d6e0-e74c-4764-83c7-84cb70589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18EFA0-7E91-4CC6-B6E3-7828FAE12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154f4-3017-4a09-825d-ab19a18ae871"/>
    <ds:schemaRef ds:uri="c101d6e0-e74c-4764-83c7-84cb70589f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EA0936-D3A8-4BF2-979A-C1CCF33A2A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05D2E-0E33-4259-B4B8-3769C3806E9D}">
  <ds:schemaRefs>
    <ds:schemaRef ds:uri="12a154f4-3017-4a09-825d-ab19a18ae87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c101d6e0-e74c-4764-83c7-84cb70589f2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2323</TotalTime>
  <Words>1035</Words>
  <Application>Microsoft Office PowerPoint</Application>
  <PresentationFormat>Widescreen</PresentationFormat>
  <Paragraphs>183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Impact</vt:lpstr>
      <vt:lpstr>Symbol</vt:lpstr>
      <vt:lpstr>Main Event</vt:lpstr>
      <vt:lpstr>Yr iaith ar waith  work welsh</vt:lpstr>
      <vt:lpstr>Aim </vt:lpstr>
      <vt:lpstr>PowerPoint Presentation</vt:lpstr>
      <vt:lpstr>PowerPoint Presentation</vt:lpstr>
      <vt:lpstr>Y tywydd / The weather</vt:lpstr>
      <vt:lpstr>Y tywydd / The weather</vt:lpstr>
      <vt:lpstr>Y tywydd / The weather</vt:lpstr>
      <vt:lpstr>Y tywydd / The weather</vt:lpstr>
      <vt:lpstr>Tasg sain 1 / Audio task1 </vt:lpstr>
      <vt:lpstr>Loto game</vt:lpstr>
      <vt:lpstr>Tasg unigol/individual task</vt:lpstr>
      <vt:lpstr>Cwetiwwn/question</vt:lpstr>
      <vt:lpstr>PowerPoint Presentation</vt:lpstr>
      <vt:lpstr>PowerPoint Presentation</vt:lpstr>
      <vt:lpstr>PowerPoint Presentation</vt:lpstr>
      <vt:lpstr>PowerPoint Presentation</vt:lpstr>
      <vt:lpstr>Group Task In breakout rooms</vt:lpstr>
      <vt:lpstr>Be able to explain that your learning welsh</vt:lpstr>
      <vt:lpstr>PowerPoint Presentation</vt:lpstr>
      <vt:lpstr>Chwilair/wordsearch</vt:lpstr>
      <vt:lpstr>Aim </vt:lpstr>
      <vt:lpstr>Tro nesaf / Next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iaith ar waith  work welsh</dc:title>
  <dc:creator>naomi watkeys</dc:creator>
  <cp:lastModifiedBy>Watkeys, Naomi</cp:lastModifiedBy>
  <cp:revision>3</cp:revision>
  <dcterms:created xsi:type="dcterms:W3CDTF">2020-10-07T20:18:50Z</dcterms:created>
  <dcterms:modified xsi:type="dcterms:W3CDTF">2020-10-13T12:11:09Z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0x010100CA930D4A1E83644A8C92FE5220527795</vt:lpwstr>
  </property>
</Properties>
</file>