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3F1AFBE-4DDB-4182-B77C-0C6901E44ACA}" type="datetimeFigureOut">
              <a:rPr lang="en-GB" smtClean="0"/>
              <a:t>05/01/2017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DE1295-97DC-49BE-AB49-B6BADE12C620}" type="slidenum">
              <a:rPr lang="en-GB" smtClean="0"/>
              <a:t>‹#›</a:t>
            </a:fld>
            <a:endParaRPr lang="en-GB"/>
          </a:p>
        </p:txBody>
      </p:sp>
    </p:spTree>
    <p:extLst>
      <p:ext uri="{BB962C8B-B14F-4D97-AF65-F5344CB8AC3E}">
        <p14:creationId xmlns:p14="http://schemas.microsoft.com/office/powerpoint/2010/main" val="329286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F1AFBE-4DDB-4182-B77C-0C6901E44ACA}" type="datetimeFigureOut">
              <a:rPr lang="en-GB" smtClean="0"/>
              <a:t>05/01/2017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DE1295-97DC-49BE-AB49-B6BADE12C620}" type="slidenum">
              <a:rPr lang="en-GB" smtClean="0"/>
              <a:t>‹#›</a:t>
            </a:fld>
            <a:endParaRPr lang="en-GB"/>
          </a:p>
        </p:txBody>
      </p:sp>
    </p:spTree>
    <p:extLst>
      <p:ext uri="{BB962C8B-B14F-4D97-AF65-F5344CB8AC3E}">
        <p14:creationId xmlns:p14="http://schemas.microsoft.com/office/powerpoint/2010/main" val="2909611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F1AFBE-4DDB-4182-B77C-0C6901E44ACA}" type="datetimeFigureOut">
              <a:rPr lang="en-GB" smtClean="0"/>
              <a:t>05/01/2017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DE1295-97DC-49BE-AB49-B6BADE12C620}" type="slidenum">
              <a:rPr lang="en-GB" smtClean="0"/>
              <a:t>‹#›</a:t>
            </a:fld>
            <a:endParaRPr lang="en-GB"/>
          </a:p>
        </p:txBody>
      </p:sp>
    </p:spTree>
    <p:extLst>
      <p:ext uri="{BB962C8B-B14F-4D97-AF65-F5344CB8AC3E}">
        <p14:creationId xmlns:p14="http://schemas.microsoft.com/office/powerpoint/2010/main" val="3065129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F1AFBE-4DDB-4182-B77C-0C6901E44ACA}" type="datetimeFigureOut">
              <a:rPr lang="en-GB" smtClean="0"/>
              <a:t>05/01/2017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DE1295-97DC-49BE-AB49-B6BADE12C620}" type="slidenum">
              <a:rPr lang="en-GB" smtClean="0"/>
              <a:t>‹#›</a:t>
            </a:fld>
            <a:endParaRPr lang="en-GB"/>
          </a:p>
        </p:txBody>
      </p:sp>
    </p:spTree>
    <p:extLst>
      <p:ext uri="{BB962C8B-B14F-4D97-AF65-F5344CB8AC3E}">
        <p14:creationId xmlns:p14="http://schemas.microsoft.com/office/powerpoint/2010/main" val="3348524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F1AFBE-4DDB-4182-B77C-0C6901E44ACA}" type="datetimeFigureOut">
              <a:rPr lang="en-GB" smtClean="0"/>
              <a:t>05/01/2017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DE1295-97DC-49BE-AB49-B6BADE12C620}" type="slidenum">
              <a:rPr lang="en-GB" smtClean="0"/>
              <a:t>‹#›</a:t>
            </a:fld>
            <a:endParaRPr lang="en-GB"/>
          </a:p>
        </p:txBody>
      </p:sp>
    </p:spTree>
    <p:extLst>
      <p:ext uri="{BB962C8B-B14F-4D97-AF65-F5344CB8AC3E}">
        <p14:creationId xmlns:p14="http://schemas.microsoft.com/office/powerpoint/2010/main" val="58557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3F1AFBE-4DDB-4182-B77C-0C6901E44ACA}" type="datetimeFigureOut">
              <a:rPr lang="en-GB" smtClean="0"/>
              <a:t>05/01/2017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DE1295-97DC-49BE-AB49-B6BADE12C620}" type="slidenum">
              <a:rPr lang="en-GB" smtClean="0"/>
              <a:t>‹#›</a:t>
            </a:fld>
            <a:endParaRPr lang="en-GB"/>
          </a:p>
        </p:txBody>
      </p:sp>
    </p:spTree>
    <p:extLst>
      <p:ext uri="{BB962C8B-B14F-4D97-AF65-F5344CB8AC3E}">
        <p14:creationId xmlns:p14="http://schemas.microsoft.com/office/powerpoint/2010/main" val="268329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3F1AFBE-4DDB-4182-B77C-0C6901E44ACA}" type="datetimeFigureOut">
              <a:rPr lang="en-GB" smtClean="0"/>
              <a:t>05/01/2017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DE1295-97DC-49BE-AB49-B6BADE12C620}" type="slidenum">
              <a:rPr lang="en-GB" smtClean="0"/>
              <a:t>‹#›</a:t>
            </a:fld>
            <a:endParaRPr lang="en-GB"/>
          </a:p>
        </p:txBody>
      </p:sp>
    </p:spTree>
    <p:extLst>
      <p:ext uri="{BB962C8B-B14F-4D97-AF65-F5344CB8AC3E}">
        <p14:creationId xmlns:p14="http://schemas.microsoft.com/office/powerpoint/2010/main" val="169791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3F1AFBE-4DDB-4182-B77C-0C6901E44ACA}" type="datetimeFigureOut">
              <a:rPr lang="en-GB" smtClean="0"/>
              <a:t>05/01/2017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DE1295-97DC-49BE-AB49-B6BADE12C620}" type="slidenum">
              <a:rPr lang="en-GB" smtClean="0"/>
              <a:t>‹#›</a:t>
            </a:fld>
            <a:endParaRPr lang="en-GB"/>
          </a:p>
        </p:txBody>
      </p:sp>
    </p:spTree>
    <p:extLst>
      <p:ext uri="{BB962C8B-B14F-4D97-AF65-F5344CB8AC3E}">
        <p14:creationId xmlns:p14="http://schemas.microsoft.com/office/powerpoint/2010/main" val="4186778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1AFBE-4DDB-4182-B77C-0C6901E44ACA}" type="datetimeFigureOut">
              <a:rPr lang="en-GB" smtClean="0"/>
              <a:t>05/01/2017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DE1295-97DC-49BE-AB49-B6BADE12C620}" type="slidenum">
              <a:rPr lang="en-GB" smtClean="0"/>
              <a:t>‹#›</a:t>
            </a:fld>
            <a:endParaRPr lang="en-GB"/>
          </a:p>
        </p:txBody>
      </p:sp>
    </p:spTree>
    <p:extLst>
      <p:ext uri="{BB962C8B-B14F-4D97-AF65-F5344CB8AC3E}">
        <p14:creationId xmlns:p14="http://schemas.microsoft.com/office/powerpoint/2010/main" val="16432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1AFBE-4DDB-4182-B77C-0C6901E44ACA}" type="datetimeFigureOut">
              <a:rPr lang="en-GB" smtClean="0"/>
              <a:t>05/01/2017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DE1295-97DC-49BE-AB49-B6BADE12C620}" type="slidenum">
              <a:rPr lang="en-GB" smtClean="0"/>
              <a:t>‹#›</a:t>
            </a:fld>
            <a:endParaRPr lang="en-GB"/>
          </a:p>
        </p:txBody>
      </p:sp>
    </p:spTree>
    <p:extLst>
      <p:ext uri="{BB962C8B-B14F-4D97-AF65-F5344CB8AC3E}">
        <p14:creationId xmlns:p14="http://schemas.microsoft.com/office/powerpoint/2010/main" val="205180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1AFBE-4DDB-4182-B77C-0C6901E44ACA}" type="datetimeFigureOut">
              <a:rPr lang="en-GB" smtClean="0"/>
              <a:t>05/01/2017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DE1295-97DC-49BE-AB49-B6BADE12C620}" type="slidenum">
              <a:rPr lang="en-GB" smtClean="0"/>
              <a:t>‹#›</a:t>
            </a:fld>
            <a:endParaRPr lang="en-GB"/>
          </a:p>
        </p:txBody>
      </p:sp>
    </p:spTree>
    <p:extLst>
      <p:ext uri="{BB962C8B-B14F-4D97-AF65-F5344CB8AC3E}">
        <p14:creationId xmlns:p14="http://schemas.microsoft.com/office/powerpoint/2010/main" val="3696819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1AFBE-4DDB-4182-B77C-0C6901E44ACA}" type="datetimeFigureOut">
              <a:rPr lang="en-GB" smtClean="0"/>
              <a:t>05/01/2017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E1295-97DC-49BE-AB49-B6BADE12C620}" type="slidenum">
              <a:rPr lang="en-GB" smtClean="0"/>
              <a:t>‹#›</a:t>
            </a:fld>
            <a:endParaRPr lang="en-GB"/>
          </a:p>
        </p:txBody>
      </p:sp>
    </p:spTree>
    <p:extLst>
      <p:ext uri="{BB962C8B-B14F-4D97-AF65-F5344CB8AC3E}">
        <p14:creationId xmlns:p14="http://schemas.microsoft.com/office/powerpoint/2010/main" val="1438630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dirty="0" smtClean="0"/>
              <a:t>M D</a:t>
            </a:r>
            <a:endParaRPr lang="en-GB" dirty="0"/>
          </a:p>
        </p:txBody>
      </p:sp>
      <p:sp>
        <p:nvSpPr>
          <p:cNvPr id="5" name="Content Placeholder 4"/>
          <p:cNvSpPr>
            <a:spLocks noGrp="1"/>
          </p:cNvSpPr>
          <p:nvPr>
            <p:ph idx="1"/>
          </p:nvPr>
        </p:nvSpPr>
        <p:spPr/>
        <p:txBody>
          <a:bodyPr>
            <a:normAutofit/>
          </a:bodyPr>
          <a:lstStyle/>
          <a:p>
            <a:r>
              <a:rPr lang="en-GB" sz="2100" dirty="0" smtClean="0">
                <a:cs typeface="Arial" panose="020B0604020202020204" pitchFamily="34" charset="0"/>
              </a:rPr>
              <a:t>As the managing director of a company, you're the head honcho. You're the one that's in charge of the whole company, from the day to day stuff to the really big picture problems. You'll be held accountable when things go right but also when they go wrong.</a:t>
            </a:r>
          </a:p>
          <a:p>
            <a:endParaRPr lang="en-GB" sz="2100" dirty="0" smtClean="0">
              <a:cs typeface="Arial" panose="020B0604020202020204" pitchFamily="34" charset="0"/>
            </a:endParaRPr>
          </a:p>
          <a:p>
            <a:pPr marL="285750" indent="-285750"/>
            <a:r>
              <a:rPr lang="en-GB" sz="2100" dirty="0" smtClean="0">
                <a:cs typeface="Arial" panose="020B0604020202020204" pitchFamily="34" charset="0"/>
              </a:rPr>
              <a:t>Successfully implementing company policy </a:t>
            </a:r>
          </a:p>
          <a:p>
            <a:pPr marL="285750" indent="-285750"/>
            <a:r>
              <a:rPr lang="en-GB" sz="2100" dirty="0" smtClean="0">
                <a:cs typeface="Arial" panose="020B0604020202020204" pitchFamily="34" charset="0"/>
              </a:rPr>
              <a:t>Developing strategic plans </a:t>
            </a:r>
          </a:p>
          <a:p>
            <a:pPr marL="285750" indent="-285750"/>
            <a:r>
              <a:rPr lang="en-GB" sz="2100" dirty="0" smtClean="0">
                <a:cs typeface="Arial" panose="020B0604020202020204" pitchFamily="34" charset="0"/>
              </a:rPr>
              <a:t>Maintaining a dialogue between shareholders and the board </a:t>
            </a:r>
          </a:p>
          <a:p>
            <a:pPr marL="285750" indent="-285750"/>
            <a:r>
              <a:rPr lang="en-GB" sz="2100" dirty="0" smtClean="0">
                <a:cs typeface="Arial" panose="020B0604020202020204" pitchFamily="34" charset="0"/>
              </a:rPr>
              <a:t>Controlling finance </a:t>
            </a:r>
          </a:p>
          <a:p>
            <a:pPr marL="285750" indent="-285750"/>
            <a:r>
              <a:rPr lang="en-GB" sz="2100" dirty="0" smtClean="0">
                <a:cs typeface="Arial" panose="020B0604020202020204" pitchFamily="34" charset="0"/>
              </a:rPr>
              <a:t>Building and maintaining an effective management team </a:t>
            </a:r>
          </a:p>
          <a:p>
            <a:pPr marL="285750" indent="-285750"/>
            <a:r>
              <a:rPr lang="en-GB" sz="2100" dirty="0" smtClean="0">
                <a:cs typeface="Arial" panose="020B0604020202020204" pitchFamily="34" charset="0"/>
              </a:rPr>
              <a:t>Assuming full accountability for the board for all company operations</a:t>
            </a:r>
          </a:p>
          <a:p>
            <a:r>
              <a:rPr lang="en-GB" sz="2100" dirty="0" smtClean="0"/>
              <a:t> </a:t>
            </a:r>
          </a:p>
          <a:p>
            <a:endParaRPr lang="en-GB" dirty="0"/>
          </a:p>
        </p:txBody>
      </p:sp>
    </p:spTree>
    <p:extLst>
      <p:ext uri="{BB962C8B-B14F-4D97-AF65-F5344CB8AC3E}">
        <p14:creationId xmlns:p14="http://schemas.microsoft.com/office/powerpoint/2010/main" val="2654143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Supervisor</a:t>
            </a:r>
            <a:endParaRPr lang="en-GB" dirty="0"/>
          </a:p>
        </p:txBody>
      </p:sp>
      <p:sp>
        <p:nvSpPr>
          <p:cNvPr id="3" name="Content Placeholder 2"/>
          <p:cNvSpPr>
            <a:spLocks noGrp="1"/>
          </p:cNvSpPr>
          <p:nvPr>
            <p:ph idx="1"/>
          </p:nvPr>
        </p:nvSpPr>
        <p:spPr/>
        <p:txBody>
          <a:bodyPr>
            <a:normAutofit lnSpcReduction="10000"/>
          </a:bodyPr>
          <a:lstStyle/>
          <a:p>
            <a:r>
              <a:rPr lang="en-GB" dirty="0" smtClean="0"/>
              <a:t>Construction supervisors have many responsibilities. They are in charge of the labourers who are working at a construction site. Supervisors also are in contact with the project manager and are responsible for communication between the manager and the work crew. A construction supervisor is usually highly educated and experienced in construction. The supervisor ensures that workers arrive on time, work as they are supposed to, and do not cause problems. The supervisor checks the quality of the work that is being done and ensures that everything is up to code. Supervisors also are in charge of ensuring that the workers do their jobs efficiently enough to bring the project to completion on time and within budget, but supervisors typically do not have to do manual labour themselves.</a:t>
            </a:r>
          </a:p>
          <a:p>
            <a:endParaRPr lang="en-GB" dirty="0"/>
          </a:p>
        </p:txBody>
      </p:sp>
    </p:spTree>
    <p:extLst>
      <p:ext uri="{BB962C8B-B14F-4D97-AF65-F5344CB8AC3E}">
        <p14:creationId xmlns:p14="http://schemas.microsoft.com/office/powerpoint/2010/main" val="1545624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Craft Foreman </a:t>
            </a:r>
            <a:br>
              <a:rPr lang="en-GB" dirty="0" smtClean="0"/>
            </a:br>
            <a:endParaRPr lang="en-GB" dirty="0"/>
          </a:p>
        </p:txBody>
      </p:sp>
      <p:sp>
        <p:nvSpPr>
          <p:cNvPr id="3" name="Content Placeholder 2"/>
          <p:cNvSpPr>
            <a:spLocks noGrp="1"/>
          </p:cNvSpPr>
          <p:nvPr>
            <p:ph idx="1"/>
          </p:nvPr>
        </p:nvSpPr>
        <p:spPr/>
        <p:txBody>
          <a:bodyPr/>
          <a:lstStyle/>
          <a:p>
            <a:r>
              <a:rPr lang="en-GB" dirty="0" smtClean="0"/>
              <a:t>A craft foreman is trade specific and will advise and remind the site manager that the need of resources and materials for that precipice job. As he will have to make sure the right materials and tools are there and there is enough people to do the job. He is also in charge of telling the site manager when they are running out of materials and that they need to order more materials to finish the job. </a:t>
            </a:r>
          </a:p>
          <a:p>
            <a:endParaRPr lang="en-GB" dirty="0"/>
          </a:p>
        </p:txBody>
      </p:sp>
    </p:spTree>
    <p:extLst>
      <p:ext uri="{BB962C8B-B14F-4D97-AF65-F5344CB8AC3E}">
        <p14:creationId xmlns:p14="http://schemas.microsoft.com/office/powerpoint/2010/main" val="2460087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Foreman </a:t>
            </a:r>
            <a:br>
              <a:rPr lang="en-GB" dirty="0" smtClean="0"/>
            </a:br>
            <a:endParaRPr lang="en-GB" dirty="0"/>
          </a:p>
        </p:txBody>
      </p:sp>
      <p:sp>
        <p:nvSpPr>
          <p:cNvPr id="3" name="Content Placeholder 2"/>
          <p:cNvSpPr>
            <a:spLocks noGrp="1"/>
          </p:cNvSpPr>
          <p:nvPr>
            <p:ph idx="1"/>
          </p:nvPr>
        </p:nvSpPr>
        <p:spPr/>
        <p:txBody>
          <a:bodyPr/>
          <a:lstStyle/>
          <a:p>
            <a:r>
              <a:rPr lang="en-GB" dirty="0" smtClean="0"/>
              <a:t>A Foreman is an employee of a company who is assigned the responsibility of overseeing others to ensure that work is done correctly. The Foreman is given limited authority by management. The Foremen reports to his direct supervisor within a company, and he discusses the efficiency and failings of individuals under him.</a:t>
            </a:r>
          </a:p>
          <a:p>
            <a:endParaRPr lang="en-GB" dirty="0"/>
          </a:p>
        </p:txBody>
      </p:sp>
    </p:spTree>
    <p:extLst>
      <p:ext uri="{BB962C8B-B14F-4D97-AF65-F5344CB8AC3E}">
        <p14:creationId xmlns:p14="http://schemas.microsoft.com/office/powerpoint/2010/main" val="365636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Site Manager </a:t>
            </a:r>
            <a:br>
              <a:rPr lang="en-GB" dirty="0" smtClean="0"/>
            </a:br>
            <a:endParaRPr lang="en-GB" dirty="0"/>
          </a:p>
        </p:txBody>
      </p:sp>
      <p:sp>
        <p:nvSpPr>
          <p:cNvPr id="3" name="Content Placeholder 2"/>
          <p:cNvSpPr>
            <a:spLocks noGrp="1"/>
          </p:cNvSpPr>
          <p:nvPr>
            <p:ph idx="1"/>
          </p:nvPr>
        </p:nvSpPr>
        <p:spPr/>
        <p:txBody>
          <a:bodyPr/>
          <a:lstStyle/>
          <a:p>
            <a:r>
              <a:rPr lang="en-GB" dirty="0" smtClean="0"/>
              <a:t>In the construction industry a site manager are responsible for the day to day on site and running of a construction project. Site managers site managers are required to keep with in the timescale and budget of the project. Many site managers will be involved before the site activity takes place and are responsible for managing communications between all parties involved in the on-site development of the project. Also site managers are often required to deal with inquiries and communication with the public. </a:t>
            </a:r>
          </a:p>
          <a:p>
            <a:endParaRPr lang="en-GB" dirty="0"/>
          </a:p>
        </p:txBody>
      </p:sp>
    </p:spTree>
    <p:extLst>
      <p:ext uri="{BB962C8B-B14F-4D97-AF65-F5344CB8AC3E}">
        <p14:creationId xmlns:p14="http://schemas.microsoft.com/office/powerpoint/2010/main" val="1688002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Contractor Manager </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Construction contracts managers help to win building contracts. They also help to control costs and keep construction projects on track. As a construction contracts manager, you might be responsible for a single large contract or a number of smaller ones. You would also be the main point of contracts for clients, site managers and building contractors throughout the project.</a:t>
            </a:r>
          </a:p>
          <a:p>
            <a:r>
              <a:rPr lang="en-GB" dirty="0" smtClean="0"/>
              <a:t> Your main responsibilities would be to:</a:t>
            </a:r>
          </a:p>
          <a:p>
            <a:r>
              <a:rPr lang="en-GB" dirty="0" smtClean="0"/>
              <a:t>Meet with the clients to understand what they want </a:t>
            </a:r>
          </a:p>
          <a:p>
            <a:r>
              <a:rPr lang="en-GB" dirty="0" smtClean="0"/>
              <a:t>Put plans together and estimate the budget and timescale for the project.</a:t>
            </a:r>
          </a:p>
          <a:p>
            <a:r>
              <a:rPr lang="en-GB" dirty="0" smtClean="0"/>
              <a:t>Prepare and present the documents for tenders.</a:t>
            </a:r>
          </a:p>
          <a:p>
            <a:r>
              <a:rPr lang="en-GB" dirty="0" smtClean="0"/>
              <a:t>Contribute to work planning, and brief project teams, contractors and suppliers</a:t>
            </a:r>
          </a:p>
          <a:p>
            <a:r>
              <a:rPr lang="en-GB" dirty="0" smtClean="0"/>
              <a:t>Agree to  any extra work to be done within set timescales.</a:t>
            </a:r>
          </a:p>
          <a:p>
            <a:r>
              <a:rPr lang="en-GB" dirty="0" smtClean="0"/>
              <a:t>Gather all information together for invoicing at the end of the project.</a:t>
            </a:r>
          </a:p>
          <a:p>
            <a:r>
              <a:rPr lang="en-GB" dirty="0" smtClean="0"/>
              <a:t>Supply information to resolve disputes if they arise </a:t>
            </a:r>
          </a:p>
          <a:p>
            <a:r>
              <a:rPr lang="en-GB" dirty="0" smtClean="0"/>
              <a:t>Identify areas for improvement in existing contracting processes</a:t>
            </a:r>
          </a:p>
          <a:p>
            <a:endParaRPr lang="en-GB" dirty="0"/>
          </a:p>
        </p:txBody>
      </p:sp>
    </p:spTree>
    <p:extLst>
      <p:ext uri="{BB962C8B-B14F-4D97-AF65-F5344CB8AC3E}">
        <p14:creationId xmlns:p14="http://schemas.microsoft.com/office/powerpoint/2010/main" val="4057643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Quantity Surveyor </a:t>
            </a:r>
            <a:br>
              <a:rPr lang="en-GB" dirty="0" smtClean="0"/>
            </a:br>
            <a:endParaRPr lang="en-GB" dirty="0"/>
          </a:p>
        </p:txBody>
      </p:sp>
      <p:sp>
        <p:nvSpPr>
          <p:cNvPr id="3" name="Content Placeholder 2"/>
          <p:cNvSpPr>
            <a:spLocks noGrp="1"/>
          </p:cNvSpPr>
          <p:nvPr>
            <p:ph idx="1"/>
          </p:nvPr>
        </p:nvSpPr>
        <p:spPr/>
        <p:txBody>
          <a:bodyPr/>
          <a:lstStyle/>
          <a:p>
            <a:r>
              <a:rPr lang="en-GB" dirty="0" smtClean="0"/>
              <a:t>As a quantity surveyor you would play a key role in a building project, managing the costs from the early design plans, through to the building's completion. You would make sure that projects meet legal and quality standards, and that clients get good value for their money. </a:t>
            </a:r>
          </a:p>
          <a:p>
            <a:endParaRPr lang="en-GB" dirty="0"/>
          </a:p>
        </p:txBody>
      </p:sp>
    </p:spTree>
    <p:extLst>
      <p:ext uri="{BB962C8B-B14F-4D97-AF65-F5344CB8AC3E}">
        <p14:creationId xmlns:p14="http://schemas.microsoft.com/office/powerpoint/2010/main" val="2084428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Purchasing Manager </a:t>
            </a:r>
            <a:endParaRPr lang="en-GB" dirty="0"/>
          </a:p>
        </p:txBody>
      </p:sp>
      <p:sp>
        <p:nvSpPr>
          <p:cNvPr id="3" name="Content Placeholder 2"/>
          <p:cNvSpPr>
            <a:spLocks noGrp="1"/>
          </p:cNvSpPr>
          <p:nvPr>
            <p:ph idx="1"/>
          </p:nvPr>
        </p:nvSpPr>
        <p:spPr/>
        <p:txBody>
          <a:bodyPr/>
          <a:lstStyle/>
          <a:p>
            <a:r>
              <a:rPr lang="en-GB" dirty="0" smtClean="0"/>
              <a:t>A Purchasing Manager is an employee within a company, business or other organization who is responsible at some level for buying or approving the acquisition of goods and services needed by the company. The position responsibilities may be the same as that of a buyer or purchasing agent, or may include wider supervisory or managerial responsibilities. A Purchasing Manager may oversee the acquisition of materials needed for production, general supplies for offices and facilities, equipment, or construction contracts.</a:t>
            </a:r>
          </a:p>
          <a:p>
            <a:endParaRPr lang="en-GB" dirty="0"/>
          </a:p>
        </p:txBody>
      </p:sp>
    </p:spTree>
    <p:extLst>
      <p:ext uri="{BB962C8B-B14F-4D97-AF65-F5344CB8AC3E}">
        <p14:creationId xmlns:p14="http://schemas.microsoft.com/office/powerpoint/2010/main" val="3848178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and Safety Inspector </a:t>
            </a:r>
            <a:br>
              <a:rPr lang="en-GB" dirty="0" smtClean="0"/>
            </a:br>
            <a:endParaRPr lang="en-GB" dirty="0"/>
          </a:p>
        </p:txBody>
      </p:sp>
      <p:sp>
        <p:nvSpPr>
          <p:cNvPr id="3" name="Content Placeholder 2"/>
          <p:cNvSpPr>
            <a:spLocks noGrp="1"/>
          </p:cNvSpPr>
          <p:nvPr>
            <p:ph idx="1"/>
          </p:nvPr>
        </p:nvSpPr>
        <p:spPr/>
        <p:txBody>
          <a:bodyPr/>
          <a:lstStyle/>
          <a:p>
            <a:r>
              <a:rPr lang="en-GB" dirty="0" smtClean="0"/>
              <a:t>Health and safety inspectors work to protect people's health and safety by making sure that risks in the workplace are properly controlled. They ensure employers comply with all aspects of health and safety laws and that workplaces are not the cause of ill health, injury or even death.</a:t>
            </a:r>
          </a:p>
          <a:p>
            <a:endParaRPr lang="en-GB" dirty="0"/>
          </a:p>
        </p:txBody>
      </p:sp>
    </p:spTree>
    <p:extLst>
      <p:ext uri="{BB962C8B-B14F-4D97-AF65-F5344CB8AC3E}">
        <p14:creationId xmlns:p14="http://schemas.microsoft.com/office/powerpoint/2010/main" val="3752617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Contractor</a:t>
            </a:r>
            <a:endParaRPr lang="en-GB" dirty="0"/>
          </a:p>
        </p:txBody>
      </p:sp>
      <p:sp>
        <p:nvSpPr>
          <p:cNvPr id="3" name="Content Placeholder 2"/>
          <p:cNvSpPr>
            <a:spLocks noGrp="1"/>
          </p:cNvSpPr>
          <p:nvPr>
            <p:ph idx="1"/>
          </p:nvPr>
        </p:nvSpPr>
        <p:spPr/>
        <p:txBody>
          <a:bodyPr/>
          <a:lstStyle/>
          <a:p>
            <a:r>
              <a:rPr lang="en-GB" dirty="0" smtClean="0"/>
              <a:t>The general contractor is a manager and possibly a tradesman, employed by the client on the advice of the architect, engineer. A general contractor is responsible for the overall coordination of a project. A general contractor must first assess the project-specific documents. In the case of renovations, a site visit is required to get a better understanding of the project. Depending on the project delivery method, the contractor will submit a fixed price proposal or bid, cost plus price or an estimate. The general contractor considers the cost of home office overhead, general conditions, materials and equipment as well as the cost of labour to provide the owner with a price for the project.</a:t>
            </a:r>
          </a:p>
          <a:p>
            <a:endParaRPr lang="en-GB" dirty="0"/>
          </a:p>
        </p:txBody>
      </p:sp>
    </p:spTree>
    <p:extLst>
      <p:ext uri="{BB962C8B-B14F-4D97-AF65-F5344CB8AC3E}">
        <p14:creationId xmlns:p14="http://schemas.microsoft.com/office/powerpoint/2010/main" val="4094334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Sub-Contractor </a:t>
            </a:r>
            <a:br>
              <a:rPr lang="en-GB" smtClean="0"/>
            </a:br>
            <a:endParaRPr lang="en-GB"/>
          </a:p>
        </p:txBody>
      </p:sp>
      <p:sp>
        <p:nvSpPr>
          <p:cNvPr id="3" name="Content Placeholder 2"/>
          <p:cNvSpPr>
            <a:spLocks noGrp="1"/>
          </p:cNvSpPr>
          <p:nvPr>
            <p:ph idx="1"/>
          </p:nvPr>
        </p:nvSpPr>
        <p:spPr/>
        <p:txBody>
          <a:bodyPr/>
          <a:lstStyle/>
          <a:p>
            <a:r>
              <a:rPr lang="en-GB" dirty="0" smtClean="0"/>
              <a:t>A subcontractor is a person who is hired by a general contractor to perform a specific task as part of the overall project and is normally paid for services provided to the project by the originating general contractor. While the most common concept of a subcontractor is in building works and civil engineering.</a:t>
            </a:r>
          </a:p>
          <a:p>
            <a:endParaRPr lang="en-GB" dirty="0"/>
          </a:p>
        </p:txBody>
      </p:sp>
    </p:spTree>
    <p:extLst>
      <p:ext uri="{BB962C8B-B14F-4D97-AF65-F5344CB8AC3E}">
        <p14:creationId xmlns:p14="http://schemas.microsoft.com/office/powerpoint/2010/main" val="1882524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CM</a:t>
            </a:r>
            <a:endParaRPr lang="en-GB" dirty="0"/>
          </a:p>
        </p:txBody>
      </p:sp>
      <p:sp>
        <p:nvSpPr>
          <p:cNvPr id="3" name="Content Placeholder 2"/>
          <p:cNvSpPr>
            <a:spLocks noGrp="1"/>
          </p:cNvSpPr>
          <p:nvPr>
            <p:ph idx="1"/>
          </p:nvPr>
        </p:nvSpPr>
        <p:spPr/>
        <p:txBody>
          <a:bodyPr>
            <a:normAutofit fontScale="85000" lnSpcReduction="10000"/>
          </a:bodyPr>
          <a:lstStyle/>
          <a:p>
            <a:pPr marL="36576" indent="0">
              <a:buNone/>
            </a:pPr>
            <a:r>
              <a:rPr lang="en-GB" dirty="0" smtClean="0">
                <a:latin typeface="Arial" panose="020B0604020202020204" pitchFamily="34" charset="0"/>
                <a:cs typeface="Arial" panose="020B0604020202020204" pitchFamily="34" charset="0"/>
              </a:rPr>
              <a:t>Contracts Managers work closely with and support Contracts Directors. They sometimes handle the direct management of Contract staff and they delegate assignments. They also assist marketing and sales teams, often giving them guidance and support. These professionals oversee contracts and forms, revising and ensuring all verbiage and statements are correct. </a:t>
            </a:r>
          </a:p>
          <a:p>
            <a:pPr marL="36576" indent="0">
              <a:buNone/>
            </a:pPr>
            <a:r>
              <a:rPr lang="en-GB" dirty="0" smtClean="0">
                <a:latin typeface="Arial" panose="020B0604020202020204" pitchFamily="34" charset="0"/>
                <a:cs typeface="Arial" panose="020B0604020202020204" pitchFamily="34" charset="0"/>
              </a:rPr>
              <a:t>A Contracts Manager usually performs many of the following tasks: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Liaising with customers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Preparing monthly reports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Negotiating contracts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Managing tenders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Monitoring changes or developments within the industry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Evaluating customer needs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Training staff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Conducting employee appraisals</a:t>
            </a:r>
          </a:p>
          <a:p>
            <a:endParaRPr lang="en-GB" dirty="0"/>
          </a:p>
        </p:txBody>
      </p:sp>
    </p:spTree>
    <p:extLst>
      <p:ext uri="{BB962C8B-B14F-4D97-AF65-F5344CB8AC3E}">
        <p14:creationId xmlns:p14="http://schemas.microsoft.com/office/powerpoint/2010/main" val="2306891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Planner</a:t>
            </a:r>
            <a:endParaRPr lang="en-GB" dirty="0"/>
          </a:p>
        </p:txBody>
      </p:sp>
      <p:sp>
        <p:nvSpPr>
          <p:cNvPr id="3" name="Content Placeholder 2"/>
          <p:cNvSpPr>
            <a:spLocks noGrp="1"/>
          </p:cNvSpPr>
          <p:nvPr>
            <p:ph idx="1"/>
          </p:nvPr>
        </p:nvSpPr>
        <p:spPr/>
        <p:txBody>
          <a:bodyPr>
            <a:normAutofit fontScale="92500"/>
          </a:bodyPr>
          <a:lstStyle/>
          <a:p>
            <a:pPr marL="36576" indent="0">
              <a:buNone/>
            </a:pPr>
            <a:r>
              <a:rPr lang="en-GB" dirty="0" smtClean="0">
                <a:latin typeface="Arial" panose="020B0604020202020204" pitchFamily="34" charset="0"/>
                <a:cs typeface="Arial" panose="020B0604020202020204" pitchFamily="34" charset="0"/>
              </a:rPr>
              <a:t>Production planners, also known as production schedulers, managers, controllers and coordinators, are involved in the logistics of supply chain management. Most of their time is spent on business and organizational aspects of producing and distributing products. </a:t>
            </a:r>
          </a:p>
          <a:p>
            <a:pPr marL="36576" indent="0">
              <a:buNone/>
            </a:pPr>
            <a:r>
              <a:rPr lang="en-GB" u="sng" dirty="0" smtClean="0">
                <a:latin typeface="Arial" panose="020B0604020202020204" pitchFamily="34" charset="0"/>
                <a:cs typeface="Arial" panose="020B0604020202020204" pitchFamily="34" charset="0"/>
              </a:rPr>
              <a:t>Duties </a:t>
            </a:r>
          </a:p>
          <a:p>
            <a:r>
              <a:rPr lang="en-GB" dirty="0" smtClean="0"/>
              <a:t>Production planners are in charge of organizing paperwork, such as purchase orders and delivery schedules review orders. Most tasks involve keeping and updating records and information, as well as coordinating purchasing with clients and co-workers. It is the job of the production planner to ensure smooth operations throughout the production and distribution life of a given product. </a:t>
            </a:r>
            <a:endParaRPr lang="en-GB" u="sng" dirty="0" smtClean="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9690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Estimator</a:t>
            </a:r>
            <a:endParaRPr lang="en-GB" dirty="0"/>
          </a:p>
        </p:txBody>
      </p:sp>
      <p:sp>
        <p:nvSpPr>
          <p:cNvPr id="3" name="Content Placeholder 2"/>
          <p:cNvSpPr>
            <a:spLocks noGrp="1"/>
          </p:cNvSpPr>
          <p:nvPr>
            <p:ph idx="1"/>
          </p:nvPr>
        </p:nvSpPr>
        <p:spPr/>
        <p:txBody>
          <a:bodyPr>
            <a:normAutofit fontScale="62500" lnSpcReduction="20000"/>
          </a:bodyPr>
          <a:lstStyle/>
          <a:p>
            <a:pPr marL="36576" indent="0">
              <a:buNone/>
            </a:pPr>
            <a:r>
              <a:rPr lang="en-GB" dirty="0" smtClean="0">
                <a:latin typeface="Arial" panose="020B0604020202020204" pitchFamily="34" charset="0"/>
                <a:cs typeface="Arial" panose="020B0604020202020204" pitchFamily="34" charset="0"/>
              </a:rPr>
              <a:t>Estimators work out how much it is going to cost to supply products and services to their clients.</a:t>
            </a:r>
          </a:p>
          <a:p>
            <a:pPr marL="36576" indent="0">
              <a:buNone/>
            </a:pPr>
            <a:r>
              <a:rPr lang="en-GB" dirty="0" smtClean="0">
                <a:latin typeface="Arial" panose="020B0604020202020204" pitchFamily="34" charset="0"/>
                <a:cs typeface="Arial" panose="020B0604020202020204" pitchFamily="34" charset="0"/>
              </a:rPr>
              <a:t>As an estimator or cost engineer, your job would be to work out how much it costs to supply products or services to a client. Normally working for a manufacturing, engineering or construction company, you could produce estimates for a wide range of products or services. </a:t>
            </a:r>
          </a:p>
          <a:p>
            <a:r>
              <a:rPr lang="en-GB" dirty="0" smtClean="0">
                <a:latin typeface="Arial" panose="020B0604020202020204" pitchFamily="34" charset="0"/>
                <a:cs typeface="Arial" panose="020B0604020202020204" pitchFamily="34" charset="0"/>
              </a:rPr>
              <a:t>finding out what the client wants</a:t>
            </a:r>
          </a:p>
          <a:p>
            <a:r>
              <a:rPr lang="en-GB" dirty="0" smtClean="0">
                <a:latin typeface="Arial" panose="020B0604020202020204" pitchFamily="34" charset="0"/>
                <a:cs typeface="Arial" panose="020B0604020202020204" pitchFamily="34" charset="0"/>
              </a:rPr>
              <a:t> researching materials, equipment and labour costs</a:t>
            </a:r>
          </a:p>
          <a:p>
            <a:r>
              <a:rPr lang="en-GB" dirty="0" smtClean="0">
                <a:latin typeface="Arial" panose="020B0604020202020204" pitchFamily="34" charset="0"/>
                <a:cs typeface="Arial" panose="020B0604020202020204" pitchFamily="34" charset="0"/>
              </a:rPr>
              <a:t> collecting quotes from materials suppliers and sub-contractors </a:t>
            </a:r>
          </a:p>
          <a:p>
            <a:r>
              <a:rPr lang="en-GB" dirty="0" smtClean="0">
                <a:latin typeface="Arial" panose="020B0604020202020204" pitchFamily="34" charset="0"/>
                <a:cs typeface="Arial" panose="020B0604020202020204" pitchFamily="34" charset="0"/>
              </a:rPr>
              <a:t>planning job timescales </a:t>
            </a:r>
          </a:p>
          <a:p>
            <a:r>
              <a:rPr lang="en-GB" dirty="0" smtClean="0">
                <a:latin typeface="Arial" panose="020B0604020202020204" pitchFamily="34" charset="0"/>
                <a:cs typeface="Arial" panose="020B0604020202020204" pitchFamily="34" charset="0"/>
              </a:rPr>
              <a:t>assessing the levels of risk on a project </a:t>
            </a:r>
          </a:p>
          <a:p>
            <a:r>
              <a:rPr lang="en-GB" dirty="0" smtClean="0">
                <a:latin typeface="Arial" panose="020B0604020202020204" pitchFamily="34" charset="0"/>
                <a:cs typeface="Arial" panose="020B0604020202020204" pitchFamily="34" charset="0"/>
              </a:rPr>
              <a:t>analysing company data, exchange rates and prices, using software packages preparing and submitting quotations for work</a:t>
            </a:r>
          </a:p>
          <a:p>
            <a:r>
              <a:rPr lang="en-GB" dirty="0" smtClean="0">
                <a:latin typeface="Arial" panose="020B0604020202020204" pitchFamily="34" charset="0"/>
                <a:cs typeface="Arial" panose="020B0604020202020204" pitchFamily="34" charset="0"/>
              </a:rPr>
              <a:t> helping with bids for new contracts and supporting buying activities </a:t>
            </a:r>
          </a:p>
          <a:p>
            <a:r>
              <a:rPr lang="en-GB" dirty="0" smtClean="0">
                <a:latin typeface="Arial" panose="020B0604020202020204" pitchFamily="34" charset="0"/>
                <a:cs typeface="Arial" panose="020B0604020202020204" pitchFamily="34" charset="0"/>
              </a:rPr>
              <a:t>monitoring the stages of a project to make sure that costs are kept in line with forecasts. </a:t>
            </a:r>
          </a:p>
          <a:p>
            <a:endParaRPr lang="en-GB" dirty="0"/>
          </a:p>
        </p:txBody>
      </p:sp>
    </p:spTree>
    <p:extLst>
      <p:ext uri="{BB962C8B-B14F-4D97-AF65-F5344CB8AC3E}">
        <p14:creationId xmlns:p14="http://schemas.microsoft.com/office/powerpoint/2010/main" val="2083158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Buyer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latin typeface="Arial" panose="020B0604020202020204" pitchFamily="34" charset="0"/>
                <a:cs typeface="Arial" panose="020B0604020202020204" pitchFamily="34" charset="0"/>
              </a:rPr>
              <a:t>Construction buyers are the regulators for the materials required for a construction project, in which they purchase the products in accordance with the established budgets. Buyers are crucial in ensuring that the construction contract maintains profitable, and that the most cost effective materials are used to lower outlays. In the construction industry construction buyers play a key role in the overall profitability of a project, due to fluctuations in the cost of raw materials required. A construction buyer will seek quotes on prices and availability of materials from a variety of suppliers, and manage and report on the accumulative cost of all new purchases. Also required of a buyer is the ensuring that all materials comply with health and safety guidelines, and that the project estimator is fully briefed on the cost of materials.</a:t>
            </a:r>
          </a:p>
          <a:p>
            <a:endParaRPr lang="en-GB" dirty="0"/>
          </a:p>
        </p:txBody>
      </p:sp>
    </p:spTree>
    <p:extLst>
      <p:ext uri="{BB962C8B-B14F-4D97-AF65-F5344CB8AC3E}">
        <p14:creationId xmlns:p14="http://schemas.microsoft.com/office/powerpoint/2010/main" val="3675664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The Production Team</a:t>
            </a:r>
            <a:r>
              <a:rPr lang="en-US"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pitchFamily="34" charset="0"/>
                <a:cs typeface="Arial" pitchFamily="34" charset="0"/>
              </a:rPr>
              <a:t/>
            </a:r>
            <a:br>
              <a:rPr lang="en-US"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pitchFamily="34" charset="0"/>
                <a:cs typeface="Arial" pitchFamily="34" charset="0"/>
              </a:rPr>
            </a:br>
            <a:endParaRPr lang="en-GB" dirty="0"/>
          </a:p>
        </p:txBody>
      </p:sp>
    </p:spTree>
    <p:extLst>
      <p:ext uri="{BB962C8B-B14F-4D97-AF65-F5344CB8AC3E}">
        <p14:creationId xmlns:p14="http://schemas.microsoft.com/office/powerpoint/2010/main" val="347286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Who’s Involved ?</a:t>
            </a:r>
            <a:br>
              <a:rPr lang="en-GB" dirty="0" smtClean="0"/>
            </a:br>
            <a:endParaRPr lang="en-GB" dirty="0"/>
          </a:p>
        </p:txBody>
      </p:sp>
      <p:sp>
        <p:nvSpPr>
          <p:cNvPr id="4" name="Content Placeholder 3"/>
          <p:cNvSpPr>
            <a:spLocks noGrp="1"/>
          </p:cNvSpPr>
          <p:nvPr>
            <p:ph idx="1"/>
          </p:nvPr>
        </p:nvSpPr>
        <p:spPr/>
        <p:txBody>
          <a:bodyPr>
            <a:normAutofit fontScale="77500" lnSpcReduction="20000"/>
          </a:bodyPr>
          <a:lstStyle/>
          <a:p>
            <a:r>
              <a:rPr lang="en-GB" dirty="0" smtClean="0"/>
              <a:t>Site Operatives </a:t>
            </a:r>
          </a:p>
          <a:p>
            <a:r>
              <a:rPr lang="en-GB" dirty="0" smtClean="0"/>
              <a:t>Crafts persons </a:t>
            </a:r>
          </a:p>
          <a:p>
            <a:r>
              <a:rPr lang="en-GB" dirty="0" smtClean="0"/>
              <a:t>Supervisors </a:t>
            </a:r>
          </a:p>
          <a:p>
            <a:r>
              <a:rPr lang="en-GB" dirty="0" smtClean="0"/>
              <a:t>Craft Foreman </a:t>
            </a:r>
          </a:p>
          <a:p>
            <a:r>
              <a:rPr lang="en-GB" dirty="0" smtClean="0"/>
              <a:t>General Forman</a:t>
            </a:r>
          </a:p>
          <a:p>
            <a:r>
              <a:rPr lang="en-GB" dirty="0" smtClean="0"/>
              <a:t>Site manager </a:t>
            </a:r>
          </a:p>
          <a:p>
            <a:r>
              <a:rPr lang="en-GB" dirty="0" smtClean="0"/>
              <a:t>Contractors Manager</a:t>
            </a:r>
          </a:p>
          <a:p>
            <a:r>
              <a:rPr lang="en-GB" dirty="0" smtClean="0"/>
              <a:t>Quantity Surveyor </a:t>
            </a:r>
          </a:p>
          <a:p>
            <a:r>
              <a:rPr lang="en-GB" dirty="0" smtClean="0"/>
              <a:t>The Purchasing Manager </a:t>
            </a:r>
          </a:p>
          <a:p>
            <a:r>
              <a:rPr lang="en-GB" dirty="0" smtClean="0"/>
              <a:t>Health and Safety Inspector</a:t>
            </a:r>
          </a:p>
          <a:p>
            <a:r>
              <a:rPr lang="en-GB" dirty="0" smtClean="0"/>
              <a:t>Contractor</a:t>
            </a:r>
          </a:p>
          <a:p>
            <a:r>
              <a:rPr lang="en-GB" dirty="0" smtClean="0"/>
              <a:t>Sub-Contractor </a:t>
            </a:r>
            <a:endParaRPr lang="en-GB" dirty="0"/>
          </a:p>
        </p:txBody>
      </p:sp>
    </p:spTree>
    <p:extLst>
      <p:ext uri="{BB962C8B-B14F-4D97-AF65-F5344CB8AC3E}">
        <p14:creationId xmlns:p14="http://schemas.microsoft.com/office/powerpoint/2010/main" val="1420483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Operatives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To be a construction operative or site labourer, you will have to have a good level of fitness. You will need to have basic knowledge of building methods and materials. You will also need a good head for heights.</a:t>
            </a:r>
          </a:p>
          <a:p>
            <a:r>
              <a:rPr lang="en-GB" dirty="0" smtClean="0"/>
              <a:t>Ground working – marking out and digging shallow trenches for foundations and drains</a:t>
            </a:r>
          </a:p>
          <a:p>
            <a:r>
              <a:rPr lang="en-GB" dirty="0" smtClean="0"/>
              <a:t>Form working – putting up or dismantling the shuttering that holds setting concrete in place</a:t>
            </a:r>
          </a:p>
          <a:p>
            <a:r>
              <a:rPr lang="en-GB" dirty="0" smtClean="0"/>
              <a:t>Steel fixing – bending and fixing the bars used to reinforce concrete structures</a:t>
            </a:r>
          </a:p>
          <a:p>
            <a:r>
              <a:rPr lang="en-GB" dirty="0" smtClean="0"/>
              <a:t>Steel piling – fixing steel sheets together to form temporary retaining walls for excavation work</a:t>
            </a:r>
          </a:p>
          <a:p>
            <a:r>
              <a:rPr lang="en-GB" dirty="0" smtClean="0"/>
              <a:t>Concreting – layering and smoothing concrete for foundations, floors and beams</a:t>
            </a:r>
          </a:p>
          <a:p>
            <a:r>
              <a:rPr lang="en-GB" dirty="0" smtClean="0"/>
              <a:t>Road working – concreting, laying kerbs, paving and re-surfacing.</a:t>
            </a:r>
          </a:p>
          <a:p>
            <a:endParaRPr lang="en-GB" dirty="0"/>
          </a:p>
        </p:txBody>
      </p:sp>
    </p:spTree>
    <p:extLst>
      <p:ext uri="{BB962C8B-B14F-4D97-AF65-F5344CB8AC3E}">
        <p14:creationId xmlns:p14="http://schemas.microsoft.com/office/powerpoint/2010/main" val="2323057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Craft’s Person </a:t>
            </a:r>
            <a:br>
              <a:rPr lang="en-GB" dirty="0" smtClean="0"/>
            </a:b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Brick layers - Bricklayers build and repair walls, chimney stacks, tunnel linings and decorative stonework. They might also refurbish brickwork and masonry on restoration projects. </a:t>
            </a:r>
          </a:p>
          <a:p>
            <a:r>
              <a:rPr lang="en-GB" dirty="0" smtClean="0"/>
              <a:t>Carpenters/ Joiners - Carpenters and joiners make and install wooden fixtures and fittings. They can work in many areas, for instance on construction sites, fitting out shops and bars, and building sets for film and TV.</a:t>
            </a:r>
          </a:p>
          <a:p>
            <a:r>
              <a:rPr lang="en-GB" dirty="0" smtClean="0"/>
              <a:t>Plasterers - As a plasterer, you apply different kinds of plaster to internal walls and ceilings so that they are ready for decorating. You could also cover outside walls with coatings, such as sand and cement render or pebble-dash. </a:t>
            </a:r>
          </a:p>
          <a:p>
            <a:r>
              <a:rPr lang="en-GB" dirty="0" smtClean="0"/>
              <a:t>Painter and decorator - Painters and decorators use a range of coverings to enhance and protect surfaces. These surfaces could include plaster, metal and wood. </a:t>
            </a:r>
          </a:p>
          <a:p>
            <a:endParaRPr lang="en-GB" dirty="0"/>
          </a:p>
        </p:txBody>
      </p:sp>
    </p:spTree>
    <p:extLst>
      <p:ext uri="{BB962C8B-B14F-4D97-AF65-F5344CB8AC3E}">
        <p14:creationId xmlns:p14="http://schemas.microsoft.com/office/powerpoint/2010/main" val="2891720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1765</Words>
  <Application>Microsoft Office PowerPoint</Application>
  <PresentationFormat>Widescreen</PresentationFormat>
  <Paragraphs>86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M D</vt:lpstr>
      <vt:lpstr>CM</vt:lpstr>
      <vt:lpstr>Planner</vt:lpstr>
      <vt:lpstr>Estimator</vt:lpstr>
      <vt:lpstr>Buyer</vt:lpstr>
      <vt:lpstr>The Production Team </vt:lpstr>
      <vt:lpstr>Who’s Involved ? </vt:lpstr>
      <vt:lpstr>Operatives</vt:lpstr>
      <vt:lpstr>Craft’s Person  </vt:lpstr>
      <vt:lpstr>Supervisor</vt:lpstr>
      <vt:lpstr>Craft Foreman  </vt:lpstr>
      <vt:lpstr>General Foreman  </vt:lpstr>
      <vt:lpstr>Site Manager  </vt:lpstr>
      <vt:lpstr>Contractor Manager  </vt:lpstr>
      <vt:lpstr>Quantity Surveyor  </vt:lpstr>
      <vt:lpstr>The Purchasing Manager </vt:lpstr>
      <vt:lpstr>Health and Safety Inspector  </vt:lpstr>
      <vt:lpstr>Contractor</vt:lpstr>
      <vt:lpstr>Sub-Contractor  </vt:lpstr>
    </vt:vector>
  </TitlesOfParts>
  <Company>NPTC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 D</dc:title>
  <dc:creator>Hughes, Erfyl</dc:creator>
  <cp:lastModifiedBy>Hughes, Erfyl</cp:lastModifiedBy>
  <cp:revision>3</cp:revision>
  <dcterms:created xsi:type="dcterms:W3CDTF">2017-01-05T17:21:23Z</dcterms:created>
  <dcterms:modified xsi:type="dcterms:W3CDTF">2017-01-05T17:39:05Z</dcterms:modified>
</cp:coreProperties>
</file>