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4" r:id="rId8"/>
    <p:sldId id="267" r:id="rId9"/>
    <p:sldId id="266" r:id="rId10"/>
    <p:sldId id="268" r:id="rId11"/>
    <p:sldId id="269" r:id="rId12"/>
    <p:sldId id="270" r:id="rId13"/>
    <p:sldId id="263" r:id="rId14"/>
    <p:sldId id="261" r:id="rId15"/>
    <p:sldId id="262" r:id="rId16"/>
    <p:sldId id="271" r:id="rId17"/>
    <p:sldId id="274" r:id="rId18"/>
    <p:sldId id="273" r:id="rId19"/>
    <p:sldId id="277" r:id="rId20"/>
    <p:sldId id="275" r:id="rId21"/>
    <p:sldId id="276"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DE68B0-5235-45CB-A620-1E2399D98BE3}"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234868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DE68B0-5235-45CB-A620-1E2399D98BE3}"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191532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DE68B0-5235-45CB-A620-1E2399D98BE3}"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335763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DE68B0-5235-45CB-A620-1E2399D98BE3}"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146936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DE68B0-5235-45CB-A620-1E2399D98BE3}"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427842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DE68B0-5235-45CB-A620-1E2399D98BE3}"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12394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DE68B0-5235-45CB-A620-1E2399D98BE3}" type="datetimeFigureOut">
              <a:rPr lang="en-GB" smtClean="0"/>
              <a:t>05/11/2020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274269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DE68B0-5235-45CB-A620-1E2399D98BE3}" type="datetimeFigureOut">
              <a:rPr lang="en-GB" smtClean="0"/>
              <a:t>05/11/2020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111127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E68B0-5235-45CB-A620-1E2399D98BE3}" type="datetimeFigureOut">
              <a:rPr lang="en-GB" smtClean="0"/>
              <a:t>05/11/2020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394434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DE68B0-5235-45CB-A620-1E2399D98BE3}"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76303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DE68B0-5235-45CB-A620-1E2399D98BE3}"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60E038-66E3-4D45-B01B-C44AEDB6D2F4}" type="slidenum">
              <a:rPr lang="en-GB" smtClean="0"/>
              <a:t>‹#›</a:t>
            </a:fld>
            <a:endParaRPr lang="en-GB"/>
          </a:p>
        </p:txBody>
      </p:sp>
    </p:spTree>
    <p:extLst>
      <p:ext uri="{BB962C8B-B14F-4D97-AF65-F5344CB8AC3E}">
        <p14:creationId xmlns:p14="http://schemas.microsoft.com/office/powerpoint/2010/main" val="309548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E68B0-5235-45CB-A620-1E2399D98BE3}" type="datetimeFigureOut">
              <a:rPr lang="en-GB" smtClean="0"/>
              <a:t>05/11/2020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0E038-66E3-4D45-B01B-C44AEDB6D2F4}" type="slidenum">
              <a:rPr lang="en-GB" smtClean="0"/>
              <a:t>‹#›</a:t>
            </a:fld>
            <a:endParaRPr lang="en-GB"/>
          </a:p>
        </p:txBody>
      </p:sp>
    </p:spTree>
    <p:extLst>
      <p:ext uri="{BB962C8B-B14F-4D97-AF65-F5344CB8AC3E}">
        <p14:creationId xmlns:p14="http://schemas.microsoft.com/office/powerpoint/2010/main" val="360587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Explain the techniques applied by a site manager to manage the project.</a:t>
            </a:r>
            <a:endParaRPr lang="en-GB" b="1" dirty="0"/>
          </a:p>
        </p:txBody>
      </p:sp>
      <p:sp>
        <p:nvSpPr>
          <p:cNvPr id="3" name="Subtitle 2"/>
          <p:cNvSpPr>
            <a:spLocks noGrp="1"/>
          </p:cNvSpPr>
          <p:nvPr>
            <p:ph type="subTitle" idx="1"/>
          </p:nvPr>
        </p:nvSpPr>
        <p:spPr/>
        <p:txBody>
          <a:bodyPr/>
          <a:lstStyle/>
          <a:p>
            <a:r>
              <a:rPr lang="en-GB" b="1" dirty="0" smtClean="0"/>
              <a:t>Unit 9 P2. Unit 7 P4 and P5</a:t>
            </a:r>
            <a:endParaRPr lang="en-GB" b="1" dirty="0"/>
          </a:p>
        </p:txBody>
      </p:sp>
    </p:spTree>
    <p:extLst>
      <p:ext uri="{BB962C8B-B14F-4D97-AF65-F5344CB8AC3E}">
        <p14:creationId xmlns:p14="http://schemas.microsoft.com/office/powerpoint/2010/main" val="219098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Critical Path</a:t>
            </a:r>
            <a:endParaRPr lang="en-GB" b="1" dirty="0"/>
          </a:p>
        </p:txBody>
      </p:sp>
      <p:pic>
        <p:nvPicPr>
          <p:cNvPr id="6" name="Content Placeholder 5"/>
          <p:cNvPicPr>
            <a:picLocks noGrp="1" noChangeAspect="1"/>
          </p:cNvPicPr>
          <p:nvPr>
            <p:ph idx="1"/>
          </p:nvPr>
        </p:nvPicPr>
        <p:blipFill>
          <a:blip r:embed="rId2"/>
          <a:stretch>
            <a:fillRect/>
          </a:stretch>
        </p:blipFill>
        <p:spPr>
          <a:xfrm>
            <a:off x="3218213" y="2505693"/>
            <a:ext cx="6115792" cy="3028207"/>
          </a:xfrm>
          <a:prstGeom prst="rect">
            <a:avLst/>
          </a:prstGeom>
        </p:spPr>
      </p:pic>
    </p:spTree>
    <p:extLst>
      <p:ext uri="{BB962C8B-B14F-4D97-AF65-F5344CB8AC3E}">
        <p14:creationId xmlns:p14="http://schemas.microsoft.com/office/powerpoint/2010/main" val="133181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Computer Software</a:t>
            </a:r>
            <a:endParaRPr lang="en-GB" b="1" dirty="0"/>
          </a:p>
        </p:txBody>
      </p:sp>
      <p:pic>
        <p:nvPicPr>
          <p:cNvPr id="4" name="Content Placeholder 3"/>
          <p:cNvPicPr>
            <a:picLocks noGrp="1" noChangeAspect="1"/>
          </p:cNvPicPr>
          <p:nvPr>
            <p:ph idx="1"/>
          </p:nvPr>
        </p:nvPicPr>
        <p:blipFill>
          <a:blip r:embed="rId2"/>
          <a:stretch>
            <a:fillRect/>
          </a:stretch>
        </p:blipFill>
        <p:spPr>
          <a:xfrm>
            <a:off x="3206338" y="2624445"/>
            <a:ext cx="6103917" cy="2897579"/>
          </a:xfrm>
          <a:prstGeom prst="rect">
            <a:avLst/>
          </a:prstGeom>
        </p:spPr>
      </p:pic>
    </p:spTree>
    <p:extLst>
      <p:ext uri="{BB962C8B-B14F-4D97-AF65-F5344CB8AC3E}">
        <p14:creationId xmlns:p14="http://schemas.microsoft.com/office/powerpoint/2010/main" val="160979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RAMS</a:t>
            </a:r>
            <a:endParaRPr lang="en-GB" b="1" dirty="0"/>
          </a:p>
        </p:txBody>
      </p:sp>
      <p:pic>
        <p:nvPicPr>
          <p:cNvPr id="4" name="Content Placeholder 3"/>
          <p:cNvPicPr>
            <a:picLocks noGrp="1" noChangeAspect="1"/>
          </p:cNvPicPr>
          <p:nvPr>
            <p:ph idx="1"/>
          </p:nvPr>
        </p:nvPicPr>
        <p:blipFill>
          <a:blip r:embed="rId2"/>
          <a:stretch>
            <a:fillRect/>
          </a:stretch>
        </p:blipFill>
        <p:spPr>
          <a:xfrm>
            <a:off x="3491345" y="1825624"/>
            <a:ext cx="4987637" cy="4883933"/>
          </a:xfrm>
          <a:prstGeom prst="rect">
            <a:avLst/>
          </a:prstGeom>
        </p:spPr>
      </p:pic>
    </p:spTree>
    <p:extLst>
      <p:ext uri="{BB962C8B-B14F-4D97-AF65-F5344CB8AC3E}">
        <p14:creationId xmlns:p14="http://schemas.microsoft.com/office/powerpoint/2010/main" val="275182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So what about planning and organising the Construction Stage ?</a:t>
            </a:r>
            <a:endParaRPr lang="en-GB" b="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8461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Site Set up</a:t>
            </a:r>
            <a:endParaRPr lang="en-GB" b="1" dirty="0"/>
          </a:p>
        </p:txBody>
      </p:sp>
      <p:sp>
        <p:nvSpPr>
          <p:cNvPr id="3" name="Content Placeholder 2"/>
          <p:cNvSpPr>
            <a:spLocks noGrp="1"/>
          </p:cNvSpPr>
          <p:nvPr>
            <p:ph idx="1"/>
          </p:nvPr>
        </p:nvSpPr>
        <p:spPr/>
        <p:txBody>
          <a:bodyPr/>
          <a:lstStyle/>
          <a:p>
            <a:pPr marL="0" indent="0">
              <a:buNone/>
            </a:pPr>
            <a:r>
              <a:rPr lang="en-GB" dirty="0" smtClean="0"/>
              <a:t>The first thing the project team need to consider is how to set the site up properly to save time, waste and to avoid reorganising the site before completion. For example the administration and welfare facilities should be positioned in a location that will cause minimal disruption to the completion of the project as a whole. These facilities should be located some distance away from the actual building footprint and in a position where they will not have a negative impact on activities crucial to the critical path. If the project involves the creation of car parking facilities then a corner on this designated area should be used. </a:t>
            </a:r>
            <a:endParaRPr lang="en-GB" dirty="0"/>
          </a:p>
        </p:txBody>
      </p:sp>
    </p:spTree>
    <p:extLst>
      <p:ext uri="{BB962C8B-B14F-4D97-AF65-F5344CB8AC3E}">
        <p14:creationId xmlns:p14="http://schemas.microsoft.com/office/powerpoint/2010/main" val="413577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Materials</a:t>
            </a:r>
            <a:endParaRPr lang="en-GB" dirty="0"/>
          </a:p>
        </p:txBody>
      </p:sp>
      <p:sp>
        <p:nvSpPr>
          <p:cNvPr id="3" name="Content Placeholder 2"/>
          <p:cNvSpPr>
            <a:spLocks noGrp="1"/>
          </p:cNvSpPr>
          <p:nvPr>
            <p:ph idx="1"/>
          </p:nvPr>
        </p:nvSpPr>
        <p:spPr/>
        <p:txBody>
          <a:bodyPr/>
          <a:lstStyle/>
          <a:p>
            <a:pPr marL="0" indent="0">
              <a:buNone/>
            </a:pPr>
            <a:r>
              <a:rPr lang="en-GB" dirty="0" smtClean="0"/>
              <a:t>Materials should be ordered and delivered to site with enough time to arrange storage and handling methods. Materials should be readily available but not kept on site longer than necessary to avoid damage, waste, theft and shelf life expiry date of perishable resources such as cement adhesives and finishing materials. A compound and secure unit should be provided for repeat items such as lintels, window and door frames, bricks and expensive ironmongery items which should be stored in secure containers.    </a:t>
            </a:r>
            <a:endParaRPr lang="en-GB" dirty="0"/>
          </a:p>
        </p:txBody>
      </p:sp>
    </p:spTree>
    <p:extLst>
      <p:ext uri="{BB962C8B-B14F-4D97-AF65-F5344CB8AC3E}">
        <p14:creationId xmlns:p14="http://schemas.microsoft.com/office/powerpoint/2010/main" val="375814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Paperwork</a:t>
            </a:r>
            <a:endParaRPr lang="en-GB" b="1" dirty="0"/>
          </a:p>
        </p:txBody>
      </p:sp>
      <p:sp>
        <p:nvSpPr>
          <p:cNvPr id="3" name="Content Placeholder 2"/>
          <p:cNvSpPr>
            <a:spLocks noGrp="1"/>
          </p:cNvSpPr>
          <p:nvPr>
            <p:ph idx="1"/>
          </p:nvPr>
        </p:nvSpPr>
        <p:spPr/>
        <p:txBody>
          <a:bodyPr/>
          <a:lstStyle/>
          <a:p>
            <a:r>
              <a:rPr lang="en-GB" dirty="0" smtClean="0"/>
              <a:t>Delivery Notes</a:t>
            </a:r>
          </a:p>
          <a:p>
            <a:r>
              <a:rPr lang="en-GB" dirty="0" smtClean="0"/>
              <a:t>Invoices</a:t>
            </a:r>
          </a:p>
          <a:p>
            <a:r>
              <a:rPr lang="en-GB" dirty="0" smtClean="0"/>
              <a:t>Requisition Orders</a:t>
            </a:r>
          </a:p>
          <a:p>
            <a:r>
              <a:rPr lang="en-GB" dirty="0" smtClean="0"/>
              <a:t>Weekly delivery records</a:t>
            </a:r>
          </a:p>
          <a:p>
            <a:r>
              <a:rPr lang="en-GB" dirty="0" smtClean="0"/>
              <a:t>Bill of Quantities</a:t>
            </a:r>
          </a:p>
          <a:p>
            <a:r>
              <a:rPr lang="en-GB" dirty="0" smtClean="0"/>
              <a:t>Specifications</a:t>
            </a:r>
          </a:p>
          <a:p>
            <a:r>
              <a:rPr lang="en-GB" dirty="0" smtClean="0"/>
              <a:t>Schedules</a:t>
            </a:r>
          </a:p>
          <a:p>
            <a:endParaRPr lang="en-GB" dirty="0"/>
          </a:p>
        </p:txBody>
      </p:sp>
    </p:spTree>
    <p:extLst>
      <p:ext uri="{BB962C8B-B14F-4D97-AF65-F5344CB8AC3E}">
        <p14:creationId xmlns:p14="http://schemas.microsoft.com/office/powerpoint/2010/main" val="207408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Delivery Note</a:t>
            </a:r>
            <a:endParaRPr lang="en-GB" b="1" dirty="0"/>
          </a:p>
        </p:txBody>
      </p:sp>
      <p:pic>
        <p:nvPicPr>
          <p:cNvPr id="4" name="Content Placeholder 3"/>
          <p:cNvPicPr>
            <a:picLocks noGrp="1" noChangeAspect="1"/>
          </p:cNvPicPr>
          <p:nvPr>
            <p:ph idx="1"/>
          </p:nvPr>
        </p:nvPicPr>
        <p:blipFill>
          <a:blip r:embed="rId2"/>
          <a:stretch>
            <a:fillRect/>
          </a:stretch>
        </p:blipFill>
        <p:spPr>
          <a:xfrm>
            <a:off x="3845626" y="1690688"/>
            <a:ext cx="4500748" cy="4836432"/>
          </a:xfrm>
          <a:prstGeom prst="rect">
            <a:avLst/>
          </a:prstGeom>
        </p:spPr>
      </p:pic>
    </p:spTree>
    <p:extLst>
      <p:ext uri="{BB962C8B-B14F-4D97-AF65-F5344CB8AC3E}">
        <p14:creationId xmlns:p14="http://schemas.microsoft.com/office/powerpoint/2010/main" val="34931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Invoice</a:t>
            </a:r>
            <a:endParaRPr lang="en-GB" b="1" dirty="0"/>
          </a:p>
        </p:txBody>
      </p:sp>
      <p:pic>
        <p:nvPicPr>
          <p:cNvPr id="4" name="Content Placeholder 3"/>
          <p:cNvPicPr>
            <a:picLocks noGrp="1" noChangeAspect="1"/>
          </p:cNvPicPr>
          <p:nvPr>
            <p:ph idx="1"/>
          </p:nvPr>
        </p:nvPicPr>
        <p:blipFill>
          <a:blip r:embed="rId2"/>
          <a:stretch>
            <a:fillRect/>
          </a:stretch>
        </p:blipFill>
        <p:spPr>
          <a:xfrm>
            <a:off x="4000005" y="1825625"/>
            <a:ext cx="4191989" cy="5032375"/>
          </a:xfrm>
          <a:prstGeom prst="rect">
            <a:avLst/>
          </a:prstGeom>
        </p:spPr>
      </p:pic>
    </p:spTree>
    <p:extLst>
      <p:ext uri="{BB962C8B-B14F-4D97-AF65-F5344CB8AC3E}">
        <p14:creationId xmlns:p14="http://schemas.microsoft.com/office/powerpoint/2010/main" val="205058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Specifications</a:t>
            </a:r>
            <a:endParaRPr lang="en-GB" b="1" dirty="0"/>
          </a:p>
        </p:txBody>
      </p:sp>
      <p:pic>
        <p:nvPicPr>
          <p:cNvPr id="4" name="Content Placeholder 3"/>
          <p:cNvPicPr>
            <a:picLocks noGrp="1" noChangeAspect="1"/>
          </p:cNvPicPr>
          <p:nvPr>
            <p:ph idx="1"/>
          </p:nvPr>
        </p:nvPicPr>
        <p:blipFill>
          <a:blip r:embed="rId2"/>
          <a:stretch>
            <a:fillRect/>
          </a:stretch>
        </p:blipFill>
        <p:spPr>
          <a:xfrm>
            <a:off x="4465121" y="2232561"/>
            <a:ext cx="3526971" cy="3586347"/>
          </a:xfrm>
          <a:prstGeom prst="rect">
            <a:avLst/>
          </a:prstGeom>
        </p:spPr>
      </p:pic>
    </p:spTree>
    <p:extLst>
      <p:ext uri="{BB962C8B-B14F-4D97-AF65-F5344CB8AC3E}">
        <p14:creationId xmlns:p14="http://schemas.microsoft.com/office/powerpoint/2010/main" val="43993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Planning and Managing the Project</a:t>
            </a:r>
            <a:endParaRPr lang="en-GB" b="1" dirty="0"/>
          </a:p>
        </p:txBody>
      </p:sp>
      <p:sp>
        <p:nvSpPr>
          <p:cNvPr id="3" name="Content Placeholder 2"/>
          <p:cNvSpPr>
            <a:spLocks noGrp="1"/>
          </p:cNvSpPr>
          <p:nvPr>
            <p:ph idx="1"/>
          </p:nvPr>
        </p:nvSpPr>
        <p:spPr/>
        <p:txBody>
          <a:bodyPr>
            <a:normAutofit/>
          </a:bodyPr>
          <a:lstStyle/>
          <a:p>
            <a:pPr marL="0" indent="0">
              <a:buNone/>
            </a:pPr>
            <a:r>
              <a:rPr lang="en-GB" sz="3200" dirty="0" smtClean="0"/>
              <a:t>Planning at the pre construction stage is vital to the success of the project and delivering the job to the client on time, within budget and to an acceptable standard of workmanship. These factors have to be delivered with zero, if possible, Health and Safety issues. The pre construction stage of a project may sometimes last longer than the actual construction stage depending upon the complexity of the work involved. So how and when do constructors plan the work?</a:t>
            </a:r>
            <a:endParaRPr lang="en-GB" sz="3200" dirty="0"/>
          </a:p>
        </p:txBody>
      </p:sp>
    </p:spTree>
    <p:extLst>
      <p:ext uri="{BB962C8B-B14F-4D97-AF65-F5344CB8AC3E}">
        <p14:creationId xmlns:p14="http://schemas.microsoft.com/office/powerpoint/2010/main" val="319491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Requisition Orders</a:t>
            </a:r>
            <a:endParaRPr lang="en-GB" b="1" dirty="0"/>
          </a:p>
        </p:txBody>
      </p:sp>
      <p:pic>
        <p:nvPicPr>
          <p:cNvPr id="6" name="Content Placeholder 5"/>
          <p:cNvPicPr>
            <a:picLocks noGrp="1" noChangeAspect="1"/>
          </p:cNvPicPr>
          <p:nvPr>
            <p:ph idx="1"/>
          </p:nvPr>
        </p:nvPicPr>
        <p:blipFill>
          <a:blip r:embed="rId2"/>
          <a:stretch>
            <a:fillRect/>
          </a:stretch>
        </p:blipFill>
        <p:spPr>
          <a:xfrm>
            <a:off x="3857501" y="1837500"/>
            <a:ext cx="4476997" cy="4872058"/>
          </a:xfrm>
          <a:prstGeom prst="rect">
            <a:avLst/>
          </a:prstGeom>
        </p:spPr>
      </p:pic>
    </p:spTree>
    <p:extLst>
      <p:ext uri="{BB962C8B-B14F-4D97-AF65-F5344CB8AC3E}">
        <p14:creationId xmlns:p14="http://schemas.microsoft.com/office/powerpoint/2010/main" val="317116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Weekly Delivery records</a:t>
            </a:r>
            <a:endParaRPr lang="en-GB" b="1" dirty="0"/>
          </a:p>
        </p:txBody>
      </p:sp>
      <p:pic>
        <p:nvPicPr>
          <p:cNvPr id="4" name="Content Placeholder 3"/>
          <p:cNvPicPr>
            <a:picLocks noGrp="1" noChangeAspect="1"/>
          </p:cNvPicPr>
          <p:nvPr>
            <p:ph idx="1"/>
          </p:nvPr>
        </p:nvPicPr>
        <p:blipFill>
          <a:blip r:embed="rId2"/>
          <a:stretch>
            <a:fillRect/>
          </a:stretch>
        </p:blipFill>
        <p:spPr>
          <a:xfrm>
            <a:off x="4904510" y="2280064"/>
            <a:ext cx="2826328" cy="3420092"/>
          </a:xfrm>
          <a:prstGeom prst="rect">
            <a:avLst/>
          </a:prstGeom>
        </p:spPr>
      </p:pic>
    </p:spTree>
    <p:extLst>
      <p:ext uri="{BB962C8B-B14F-4D97-AF65-F5344CB8AC3E}">
        <p14:creationId xmlns:p14="http://schemas.microsoft.com/office/powerpoint/2010/main" val="7475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Bill of Quantities</a:t>
            </a:r>
            <a:endParaRPr lang="en-GB" b="1" dirty="0"/>
          </a:p>
        </p:txBody>
      </p:sp>
      <p:pic>
        <p:nvPicPr>
          <p:cNvPr id="4" name="Content Placeholder 3"/>
          <p:cNvPicPr>
            <a:picLocks noGrp="1" noChangeAspect="1"/>
          </p:cNvPicPr>
          <p:nvPr>
            <p:ph idx="1"/>
          </p:nvPr>
        </p:nvPicPr>
        <p:blipFill>
          <a:blip r:embed="rId2"/>
          <a:stretch>
            <a:fillRect/>
          </a:stretch>
        </p:blipFill>
        <p:spPr>
          <a:xfrm>
            <a:off x="3887189" y="1873127"/>
            <a:ext cx="4417621" cy="4658302"/>
          </a:xfrm>
          <a:prstGeom prst="rect">
            <a:avLst/>
          </a:prstGeom>
        </p:spPr>
      </p:pic>
    </p:spTree>
    <p:extLst>
      <p:ext uri="{BB962C8B-B14F-4D97-AF65-F5344CB8AC3E}">
        <p14:creationId xmlns:p14="http://schemas.microsoft.com/office/powerpoint/2010/main" val="91345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One method that is employed by many contractors at the pre construction stage is the RIBA plan of work</a:t>
            </a:r>
            <a:endParaRPr lang="en-GB" b="1" dirty="0"/>
          </a:p>
        </p:txBody>
      </p:sp>
      <p:pic>
        <p:nvPicPr>
          <p:cNvPr id="4" name="Content Placeholder 3"/>
          <p:cNvPicPr>
            <a:picLocks noGrp="1" noChangeAspect="1"/>
          </p:cNvPicPr>
          <p:nvPr>
            <p:ph idx="1"/>
          </p:nvPr>
        </p:nvPicPr>
        <p:blipFill>
          <a:blip r:embed="rId2"/>
          <a:stretch>
            <a:fillRect/>
          </a:stretch>
        </p:blipFill>
        <p:spPr>
          <a:xfrm>
            <a:off x="838200" y="2636322"/>
            <a:ext cx="4090060" cy="2561967"/>
          </a:xfrm>
          <a:prstGeom prst="rect">
            <a:avLst/>
          </a:prstGeom>
        </p:spPr>
      </p:pic>
      <p:pic>
        <p:nvPicPr>
          <p:cNvPr id="5" name="Picture 4"/>
          <p:cNvPicPr>
            <a:picLocks noChangeAspect="1"/>
          </p:cNvPicPr>
          <p:nvPr/>
        </p:nvPicPr>
        <p:blipFill>
          <a:blip r:embed="rId3"/>
          <a:stretch>
            <a:fillRect/>
          </a:stretch>
        </p:blipFill>
        <p:spPr>
          <a:xfrm>
            <a:off x="6329548" y="2636322"/>
            <a:ext cx="5024252" cy="2561967"/>
          </a:xfrm>
          <a:prstGeom prst="rect">
            <a:avLst/>
          </a:prstGeom>
        </p:spPr>
      </p:pic>
    </p:spTree>
    <p:extLst>
      <p:ext uri="{BB962C8B-B14F-4D97-AF65-F5344CB8AC3E}">
        <p14:creationId xmlns:p14="http://schemas.microsoft.com/office/powerpoint/2010/main" val="26959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So what do we need to plan and organise on a construction site?</a:t>
            </a:r>
            <a:endParaRPr lang="en-GB" b="1"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9766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Yes you’ve guessed correctly</a:t>
            </a:r>
            <a:endParaRPr lang="en-GB" b="1" dirty="0"/>
          </a:p>
        </p:txBody>
      </p:sp>
      <p:sp>
        <p:nvSpPr>
          <p:cNvPr id="3" name="Content Placeholder 2"/>
          <p:cNvSpPr>
            <a:spLocks noGrp="1"/>
          </p:cNvSpPr>
          <p:nvPr>
            <p:ph idx="1"/>
          </p:nvPr>
        </p:nvSpPr>
        <p:spPr/>
        <p:txBody>
          <a:bodyPr/>
          <a:lstStyle/>
          <a:p>
            <a:pPr marL="0" indent="0" algn="ctr">
              <a:buNone/>
            </a:pPr>
            <a:r>
              <a:rPr lang="en-GB" b="1" dirty="0" smtClean="0"/>
              <a:t>The Four M’s</a:t>
            </a:r>
          </a:p>
          <a:p>
            <a:r>
              <a:rPr lang="en-GB" b="1" dirty="0" smtClean="0"/>
              <a:t>Materials</a:t>
            </a:r>
          </a:p>
          <a:p>
            <a:r>
              <a:rPr lang="en-GB" b="1" dirty="0" smtClean="0"/>
              <a:t>Machinery</a:t>
            </a:r>
          </a:p>
          <a:p>
            <a:r>
              <a:rPr lang="en-GB" b="1" dirty="0" smtClean="0"/>
              <a:t>Manpower </a:t>
            </a:r>
          </a:p>
          <a:p>
            <a:r>
              <a:rPr lang="en-GB" b="1" dirty="0" smtClean="0"/>
              <a:t>Money</a:t>
            </a:r>
          </a:p>
          <a:p>
            <a:pPr marL="0" indent="0" algn="ctr">
              <a:buNone/>
            </a:pPr>
            <a:endParaRPr lang="en-GB" b="1" dirty="0"/>
          </a:p>
        </p:txBody>
      </p:sp>
    </p:spTree>
    <p:extLst>
      <p:ext uri="{BB962C8B-B14F-4D97-AF65-F5344CB8AC3E}">
        <p14:creationId xmlns:p14="http://schemas.microsoft.com/office/powerpoint/2010/main" val="353697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Planning the </a:t>
            </a:r>
            <a:r>
              <a:rPr lang="en-GB" dirty="0"/>
              <a:t>W</a:t>
            </a:r>
            <a:r>
              <a:rPr lang="en-GB" dirty="0" smtClean="0"/>
              <a:t>ork Activities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6371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Programmes</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There are many types of systems that can be employed by the site management team to organise the resources required for the project activities.</a:t>
            </a:r>
          </a:p>
          <a:p>
            <a:r>
              <a:rPr lang="en-GB" dirty="0" smtClean="0"/>
              <a:t>Simple Bar Charts</a:t>
            </a:r>
          </a:p>
          <a:p>
            <a:r>
              <a:rPr lang="en-GB" dirty="0" smtClean="0"/>
              <a:t>Schedules of Work</a:t>
            </a:r>
          </a:p>
          <a:p>
            <a:r>
              <a:rPr lang="en-GB" dirty="0" smtClean="0"/>
              <a:t>Programmes of Work</a:t>
            </a:r>
          </a:p>
          <a:p>
            <a:r>
              <a:rPr lang="en-GB" dirty="0" smtClean="0"/>
              <a:t>Gantt Charts</a:t>
            </a:r>
          </a:p>
          <a:p>
            <a:r>
              <a:rPr lang="en-GB" dirty="0" smtClean="0"/>
              <a:t>Critical Paths</a:t>
            </a:r>
          </a:p>
          <a:p>
            <a:r>
              <a:rPr lang="en-GB" dirty="0" smtClean="0"/>
              <a:t>Computer software</a:t>
            </a:r>
          </a:p>
          <a:p>
            <a:r>
              <a:rPr lang="en-GB" dirty="0" smtClean="0"/>
              <a:t>Risk Assessments and Method Statements (RAMS)</a:t>
            </a:r>
          </a:p>
          <a:p>
            <a:pPr marL="0" indent="0">
              <a:buNone/>
            </a:pPr>
            <a:endParaRPr lang="en-GB" dirty="0"/>
          </a:p>
        </p:txBody>
      </p:sp>
    </p:spTree>
    <p:extLst>
      <p:ext uri="{BB962C8B-B14F-4D97-AF65-F5344CB8AC3E}">
        <p14:creationId xmlns:p14="http://schemas.microsoft.com/office/powerpoint/2010/main" val="261263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Bar Charts</a:t>
            </a:r>
            <a:endParaRPr lang="en-GB" b="1" dirty="0"/>
          </a:p>
        </p:txBody>
      </p:sp>
      <p:pic>
        <p:nvPicPr>
          <p:cNvPr id="6" name="Content Placeholder 5"/>
          <p:cNvPicPr>
            <a:picLocks noGrp="1" noChangeAspect="1"/>
          </p:cNvPicPr>
          <p:nvPr>
            <p:ph idx="1"/>
          </p:nvPr>
        </p:nvPicPr>
        <p:blipFill>
          <a:blip r:embed="rId2"/>
          <a:stretch>
            <a:fillRect/>
          </a:stretch>
        </p:blipFill>
        <p:spPr>
          <a:xfrm>
            <a:off x="2742426" y="1825625"/>
            <a:ext cx="6707148" cy="4351338"/>
          </a:xfrm>
          <a:prstGeom prst="rect">
            <a:avLst/>
          </a:prstGeom>
        </p:spPr>
      </p:pic>
    </p:spTree>
    <p:extLst>
      <p:ext uri="{BB962C8B-B14F-4D97-AF65-F5344CB8AC3E}">
        <p14:creationId xmlns:p14="http://schemas.microsoft.com/office/powerpoint/2010/main" val="16572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Gantt Charts</a:t>
            </a:r>
            <a:endParaRPr lang="en-GB" b="1" dirty="0"/>
          </a:p>
        </p:txBody>
      </p:sp>
      <p:pic>
        <p:nvPicPr>
          <p:cNvPr id="4" name="Content Placeholder 3"/>
          <p:cNvPicPr>
            <a:picLocks noGrp="1" noChangeAspect="1"/>
          </p:cNvPicPr>
          <p:nvPr>
            <p:ph idx="1"/>
          </p:nvPr>
        </p:nvPicPr>
        <p:blipFill>
          <a:blip r:embed="rId2"/>
          <a:stretch>
            <a:fillRect/>
          </a:stretch>
        </p:blipFill>
        <p:spPr>
          <a:xfrm>
            <a:off x="3362177" y="2616591"/>
            <a:ext cx="5739619" cy="3038621"/>
          </a:xfrm>
          <a:prstGeom prst="rect">
            <a:avLst/>
          </a:prstGeom>
        </p:spPr>
      </p:pic>
    </p:spTree>
    <p:extLst>
      <p:ext uri="{BB962C8B-B14F-4D97-AF65-F5344CB8AC3E}">
        <p14:creationId xmlns:p14="http://schemas.microsoft.com/office/powerpoint/2010/main" val="4183539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459</Words>
  <Application>Microsoft Office PowerPoint</Application>
  <PresentationFormat>Widescreen</PresentationFormat>
  <Paragraphs>46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Explain the techniques applied by a site manager to manage the project.</vt:lpstr>
      <vt:lpstr>Planning and Managing the Project</vt:lpstr>
      <vt:lpstr>One method that is employed by many contractors at the pre construction stage is the RIBA plan of work</vt:lpstr>
      <vt:lpstr>So what do we need to plan and organise on a construction site?</vt:lpstr>
      <vt:lpstr>Yes you’ve guessed correctly</vt:lpstr>
      <vt:lpstr>Planning the Work Activities</vt:lpstr>
      <vt:lpstr>Programmes</vt:lpstr>
      <vt:lpstr>Bar Charts</vt:lpstr>
      <vt:lpstr>Gantt Charts</vt:lpstr>
      <vt:lpstr>Critical Path</vt:lpstr>
      <vt:lpstr>Computer Software</vt:lpstr>
      <vt:lpstr>RAMS</vt:lpstr>
      <vt:lpstr>So what about planning and organising the Construction Stage ?</vt:lpstr>
      <vt:lpstr>Site Set up</vt:lpstr>
      <vt:lpstr>Materials</vt:lpstr>
      <vt:lpstr>Paperwork</vt:lpstr>
      <vt:lpstr>Delivery Note</vt:lpstr>
      <vt:lpstr>Invoice</vt:lpstr>
      <vt:lpstr>Specifications</vt:lpstr>
      <vt:lpstr>Requisition Orders</vt:lpstr>
      <vt:lpstr>Weekly Delivery records</vt:lpstr>
      <vt:lpstr>Bill of Quantities</vt:lpstr>
    </vt:vector>
  </TitlesOfParts>
  <Company>NPTC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 the techniques applied by a site manager to manage the project.</dc:title>
  <dc:creator>Brickworks</dc:creator>
  <cp:lastModifiedBy>Hughes, Erfyl</cp:lastModifiedBy>
  <cp:revision>20</cp:revision>
  <dcterms:created xsi:type="dcterms:W3CDTF">2020-11-02T21:56:08Z</dcterms:created>
  <dcterms:modified xsi:type="dcterms:W3CDTF">2020-11-05T15:19:02Z</dcterms:modified>
</cp:coreProperties>
</file>