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55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1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0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94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0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2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9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6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57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78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4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FB07-F46B-42B0-9291-7F8EB67BF1C0}" type="datetimeFigureOut">
              <a:rPr lang="en-GB" smtClean="0"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8304-610B-4FF8-8ECF-C460028375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940" y="3804657"/>
            <a:ext cx="6006500" cy="2839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76" y="1418010"/>
            <a:ext cx="4426145" cy="2386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822" y="1418010"/>
            <a:ext cx="5974896" cy="2389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77" y="3643189"/>
            <a:ext cx="4587460" cy="2956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776" y="439850"/>
            <a:ext cx="9710057" cy="1123406"/>
          </a:xfrm>
        </p:spPr>
        <p:txBody>
          <a:bodyPr>
            <a:normAutofit/>
          </a:bodyPr>
          <a:lstStyle/>
          <a:p>
            <a:r>
              <a:rPr lang="en-GB" b="1" dirty="0" smtClean="0"/>
              <a:t>Persuasive Texts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5313272"/>
            <a:ext cx="9144000" cy="165576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Sam Crookes 2020</a:t>
            </a:r>
          </a:p>
        </p:txBody>
      </p:sp>
    </p:spTree>
    <p:extLst>
      <p:ext uri="{BB962C8B-B14F-4D97-AF65-F5344CB8AC3E}">
        <p14:creationId xmlns:p14="http://schemas.microsoft.com/office/powerpoint/2010/main" val="25037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features of persuasive texts.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GB" dirty="0"/>
              <a:t>Rhetorical questions                Groups of </a:t>
            </a:r>
            <a:r>
              <a:rPr lang="en-GB" dirty="0" smtClean="0"/>
              <a:t>three        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 smtClean="0"/>
              <a:t>Attention grabbing (large/ bold text,  colour,  images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  <a:endParaRPr lang="en-GB" dirty="0"/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Emotive vocabulary      </a:t>
            </a:r>
            <a:r>
              <a:rPr lang="en-GB" dirty="0" smtClean="0"/>
              <a:t>    Alliteration</a:t>
            </a:r>
            <a:r>
              <a:rPr lang="en-GB" dirty="0"/>
              <a:t> </a:t>
            </a:r>
            <a:r>
              <a:rPr lang="en-GB" dirty="0" smtClean="0"/>
              <a:t>                Emphasis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Repetition                      Addressing the audience directly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Imperatives  </a:t>
            </a:r>
            <a:r>
              <a:rPr lang="en-GB" dirty="0" smtClean="0"/>
              <a:t>                               </a:t>
            </a:r>
            <a:r>
              <a:rPr lang="en-GB" dirty="0"/>
              <a:t>Use of question / exclamation marks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                  Imagery (metaphors and similes)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4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391251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en-GB" b="1" dirty="0" smtClean="0"/>
              <a:t>There are 2 main types of persuasive text.</a:t>
            </a:r>
            <a:br>
              <a:rPr lang="en-GB" b="1" dirty="0" smtClean="0"/>
            </a:br>
            <a:r>
              <a:rPr lang="en-GB" sz="3600" b="1" dirty="0" smtClean="0"/>
              <a:t>Can you describe them? </a:t>
            </a:r>
            <a:br>
              <a:rPr lang="en-GB" sz="3600" b="1" dirty="0" smtClean="0"/>
            </a:br>
            <a:r>
              <a:rPr lang="en-GB" sz="3600" b="1" dirty="0" smtClean="0"/>
              <a:t>What might they try to persuade someone to do?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6993"/>
            <a:ext cx="10515600" cy="40999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 smtClean="0"/>
              <a:t> Type 1 – </a:t>
            </a:r>
            <a:r>
              <a:rPr lang="en-GB" sz="3200" dirty="0" smtClean="0"/>
              <a:t>texts that try to make you </a:t>
            </a:r>
            <a:r>
              <a:rPr lang="en-GB" sz="3200" b="1" dirty="0" smtClean="0"/>
              <a:t>spend money</a:t>
            </a:r>
            <a:r>
              <a:rPr lang="en-GB" sz="3200" dirty="0" smtClean="0"/>
              <a:t>…</a:t>
            </a:r>
          </a:p>
          <a:p>
            <a:pPr marL="0" indent="0">
              <a:buNone/>
            </a:pPr>
            <a:r>
              <a:rPr lang="en-GB" sz="3200" dirty="0" smtClean="0"/>
              <a:t>E.g.  advertisements for: products / services / charities</a:t>
            </a:r>
          </a:p>
          <a:p>
            <a:pPr marL="0" indent="0">
              <a:buNone/>
            </a:pPr>
            <a:endParaRPr lang="en-GB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 smtClean="0"/>
              <a:t> Type 2 – </a:t>
            </a:r>
            <a:r>
              <a:rPr lang="en-GB" sz="3200" dirty="0" smtClean="0"/>
              <a:t>texts that try to make you </a:t>
            </a:r>
            <a:r>
              <a:rPr lang="en-GB" sz="3200" b="1" dirty="0" smtClean="0"/>
              <a:t>think</a:t>
            </a:r>
            <a:r>
              <a:rPr lang="en-GB" sz="3200" dirty="0" smtClean="0"/>
              <a:t> and / or </a:t>
            </a:r>
            <a:r>
              <a:rPr lang="en-GB" sz="3200" b="1" dirty="0" smtClean="0"/>
              <a:t>act</a:t>
            </a:r>
            <a:r>
              <a:rPr lang="en-GB" sz="3200" dirty="0" smtClean="0"/>
              <a:t> a certain way…</a:t>
            </a:r>
          </a:p>
          <a:p>
            <a:pPr marL="0" indent="0">
              <a:buNone/>
            </a:pPr>
            <a:r>
              <a:rPr lang="en-GB" sz="3200" dirty="0" smtClean="0"/>
              <a:t>E.g. articles on: climate change / politics </a:t>
            </a:r>
            <a:r>
              <a:rPr lang="en-GB" sz="3200" smtClean="0"/>
              <a:t>/ veganism</a:t>
            </a:r>
            <a:endParaRPr lang="en-GB" sz="3200" dirty="0" smtClean="0"/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969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000" u="sng" dirty="0" smtClean="0"/>
              <a:t>Features of advertisements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</a:t>
            </a:r>
            <a:r>
              <a:rPr lang="en-GB" sz="3100" dirty="0" smtClean="0"/>
              <a:t>: which of these are layout features and which are language features?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7806"/>
            <a:ext cx="10515600" cy="44413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6600" dirty="0" smtClean="0"/>
              <a:t>Large text          </a:t>
            </a:r>
            <a:r>
              <a:rPr lang="en-GB" sz="3600" dirty="0" smtClean="0"/>
              <a:t>Few words</a:t>
            </a:r>
            <a:r>
              <a:rPr lang="en-GB" sz="4800" dirty="0" smtClean="0"/>
              <a:t>                   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</a:rPr>
              <a:t>			</a:t>
            </a:r>
            <a:r>
              <a:rPr lang="en-GB" sz="3600" dirty="0" smtClean="0"/>
              <a:t>Images                           </a:t>
            </a:r>
          </a:p>
          <a:p>
            <a:pPr marL="3657600" lvl="8" indent="0">
              <a:buNone/>
            </a:pPr>
            <a:r>
              <a:rPr lang="en-GB" sz="2600" dirty="0" smtClean="0"/>
              <a:t>             Emotive words</a:t>
            </a:r>
            <a:endParaRPr lang="en-GB" sz="2600" dirty="0"/>
          </a:p>
          <a:p>
            <a:pPr marL="0" indent="0">
              <a:buNone/>
            </a:pPr>
            <a:r>
              <a:rPr lang="en-GB" sz="3600" dirty="0" smtClean="0"/>
              <a:t>Slogans   								</a:t>
            </a:r>
            <a:r>
              <a:rPr lang="en-GB" sz="3600" dirty="0" smtClean="0">
                <a:solidFill>
                  <a:srgbClr val="7030A0"/>
                </a:solidFill>
              </a:rPr>
              <a:t>Colours</a:t>
            </a:r>
            <a:endParaRPr lang="en-GB" sz="3600" dirty="0" smtClean="0"/>
          </a:p>
          <a:p>
            <a:pPr marL="0" indent="0">
              <a:buNone/>
            </a:pPr>
            <a:r>
              <a:rPr lang="en-GB" sz="3600" dirty="0" smtClean="0"/>
              <a:t>                          Logos                               </a:t>
            </a:r>
            <a:r>
              <a:rPr lang="en-GB" sz="3600" b="1" dirty="0" smtClean="0"/>
              <a:t>Bold</a:t>
            </a:r>
            <a:r>
              <a:rPr lang="en-GB" sz="3600" dirty="0" smtClean="0"/>
              <a:t> </a:t>
            </a:r>
            <a:r>
              <a:rPr lang="en-GB" sz="3600" dirty="0"/>
              <a:t>text </a:t>
            </a:r>
          </a:p>
          <a:p>
            <a:pPr marL="0" indent="0">
              <a:buNone/>
            </a:pPr>
            <a:endParaRPr lang="en-GB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3600" dirty="0" smtClean="0"/>
              <a:t>              </a:t>
            </a:r>
            <a:r>
              <a:rPr lang="en-GB" sz="3600" dirty="0"/>
              <a:t>Question marks / Exclamation marks</a:t>
            </a:r>
          </a:p>
          <a:p>
            <a:pPr marL="0" indent="0">
              <a:buNone/>
            </a:pPr>
            <a:r>
              <a:rPr lang="en-GB" sz="3600" dirty="0" smtClean="0"/>
              <a:t>              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019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power of logos and slogans…</a:t>
            </a:r>
            <a:br>
              <a:rPr lang="en-GB" dirty="0" smtClean="0"/>
            </a:br>
            <a:r>
              <a:rPr lang="en-GB" sz="3200" dirty="0" smtClean="0"/>
              <a:t>Can you name the product / service?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690688"/>
            <a:ext cx="11183983" cy="5167312"/>
          </a:xfrm>
        </p:spPr>
        <p:txBody>
          <a:bodyPr/>
          <a:lstStyle/>
          <a:p>
            <a:r>
              <a:rPr lang="en-GB" dirty="0" smtClean="0"/>
              <a:t>‘Have a break have a …………….. ‘     (biscuit)</a:t>
            </a:r>
          </a:p>
          <a:p>
            <a:endParaRPr lang="en-GB" dirty="0"/>
          </a:p>
          <a:p>
            <a:r>
              <a:rPr lang="en-GB" dirty="0" smtClean="0"/>
              <a:t>                                 ‘A ……… a day helps you work rest and play’ (chocolate)</a:t>
            </a:r>
          </a:p>
          <a:p>
            <a:endParaRPr lang="en-GB" dirty="0"/>
          </a:p>
          <a:p>
            <a:r>
              <a:rPr lang="en-GB" dirty="0" smtClean="0"/>
              <a:t> ‘No more tears’ (toiletry)                                     ‘Every little helps’  (shop)   </a:t>
            </a:r>
          </a:p>
          <a:p>
            <a:endParaRPr lang="en-GB" dirty="0" smtClean="0"/>
          </a:p>
          <a:p>
            <a:r>
              <a:rPr lang="en-GB" dirty="0" smtClean="0"/>
              <a:t>‘ I’m loving it’ (food outlet)                           ‘Finger </a:t>
            </a:r>
            <a:r>
              <a:rPr lang="en-GB" dirty="0" err="1" smtClean="0"/>
              <a:t>lickin</a:t>
            </a:r>
            <a:r>
              <a:rPr lang="en-GB" dirty="0" smtClean="0"/>
              <a:t>’ good’ (food outlet)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                                 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      ‘Fly better’ (airline) 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949" t="23482" r="32999" b="54018"/>
          <a:stretch/>
        </p:blipFill>
        <p:spPr>
          <a:xfrm>
            <a:off x="838201" y="2246812"/>
            <a:ext cx="1644260" cy="1593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686" t="53482" r="78479" b="28661"/>
          <a:stretch/>
        </p:blipFill>
        <p:spPr>
          <a:xfrm>
            <a:off x="7471953" y="989037"/>
            <a:ext cx="1554481" cy="17664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593" t="26293" r="63620" b="66340"/>
          <a:stretch/>
        </p:blipFill>
        <p:spPr>
          <a:xfrm>
            <a:off x="4467496" y="3295087"/>
            <a:ext cx="2327126" cy="1237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1920" t="34553" r="19044" b="55090"/>
          <a:stretch/>
        </p:blipFill>
        <p:spPr>
          <a:xfrm>
            <a:off x="4467496" y="4688931"/>
            <a:ext cx="1814649" cy="1169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706" t="19375" r="75969" b="69554"/>
          <a:stretch/>
        </p:blipFill>
        <p:spPr>
          <a:xfrm>
            <a:off x="838200" y="5239839"/>
            <a:ext cx="1644261" cy="1618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359" y="5250045"/>
            <a:ext cx="1607955" cy="160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2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features of articles / speeches etc.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384662"/>
            <a:ext cx="108008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3200" dirty="0" smtClean="0"/>
              <a:t>Rhetorical questions                </a:t>
            </a:r>
            <a:r>
              <a:rPr lang="en-GB" sz="3200" dirty="0"/>
              <a:t>Groups of three</a:t>
            </a:r>
          </a:p>
          <a:p>
            <a:pPr>
              <a:spcBef>
                <a:spcPts val="600"/>
              </a:spcBef>
            </a:pPr>
            <a:endParaRPr lang="en-GB" sz="3200" dirty="0" smtClean="0"/>
          </a:p>
          <a:p>
            <a:pPr>
              <a:spcBef>
                <a:spcPts val="600"/>
              </a:spcBef>
            </a:pPr>
            <a:r>
              <a:rPr lang="en-GB" sz="3200" dirty="0" smtClean="0"/>
              <a:t>Emotive vocabulary                    Alliteration</a:t>
            </a:r>
            <a:endParaRPr lang="en-GB" sz="3200" dirty="0"/>
          </a:p>
          <a:p>
            <a:pPr>
              <a:spcBef>
                <a:spcPts val="600"/>
              </a:spcBef>
            </a:pPr>
            <a:endParaRPr lang="en-GB" sz="3200" dirty="0" smtClean="0"/>
          </a:p>
          <a:p>
            <a:pPr>
              <a:spcBef>
                <a:spcPts val="600"/>
              </a:spcBef>
            </a:pPr>
            <a:r>
              <a:rPr lang="en-GB" sz="3200" dirty="0" smtClean="0"/>
              <a:t>Repetition                      Addressing </a:t>
            </a:r>
            <a:r>
              <a:rPr lang="en-GB" sz="3200" dirty="0"/>
              <a:t>the audience directly</a:t>
            </a:r>
          </a:p>
          <a:p>
            <a:pPr>
              <a:spcBef>
                <a:spcPts val="600"/>
              </a:spcBef>
            </a:pPr>
            <a:endParaRPr lang="en-GB" sz="3200" dirty="0" smtClean="0"/>
          </a:p>
          <a:p>
            <a:pPr>
              <a:spcBef>
                <a:spcPts val="600"/>
              </a:spcBef>
            </a:pPr>
            <a:r>
              <a:rPr lang="en-GB" sz="3200" dirty="0" smtClean="0"/>
              <a:t>Imperatives                                Emphasis</a:t>
            </a:r>
            <a:endParaRPr lang="en-GB" sz="3200" dirty="0"/>
          </a:p>
          <a:p>
            <a:pPr>
              <a:spcBef>
                <a:spcPts val="600"/>
              </a:spcBef>
            </a:pPr>
            <a:endParaRPr lang="en-GB" sz="3200" dirty="0" smtClean="0"/>
          </a:p>
          <a:p>
            <a:pPr>
              <a:spcBef>
                <a:spcPts val="600"/>
              </a:spcBef>
            </a:pPr>
            <a:r>
              <a:rPr lang="en-GB" sz="3200" dirty="0" smtClean="0"/>
              <a:t>                  Imagery (metaphors and similes)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2563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230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Persuasive Texts</vt:lpstr>
      <vt:lpstr>General features of persuasive texts.</vt:lpstr>
      <vt:lpstr>There are 2 main types of persuasive text. Can you describe them?  What might they try to persuade someone to do?</vt:lpstr>
      <vt:lpstr>Features of advertisements Q: which of these are layout features and which are language features?</vt:lpstr>
      <vt:lpstr>The power of logos and slogans… Can you name the product / service?</vt:lpstr>
      <vt:lpstr>Language features of articles / speeches etc.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Texts</dc:title>
  <dc:creator>Crookes, Samantha</dc:creator>
  <cp:lastModifiedBy>Crookes, Samantha</cp:lastModifiedBy>
  <cp:revision>22</cp:revision>
  <dcterms:created xsi:type="dcterms:W3CDTF">2020-11-03T18:05:59Z</dcterms:created>
  <dcterms:modified xsi:type="dcterms:W3CDTF">2020-11-06T14:13:16Z</dcterms:modified>
</cp:coreProperties>
</file>