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57"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14275BC-BFFC-4A0E-B32B-669606641B8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24076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4275BC-BFFC-4A0E-B32B-669606641B8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124787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4275BC-BFFC-4A0E-B32B-669606641B8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283938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14275BC-BFFC-4A0E-B32B-669606641B8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169845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4275BC-BFFC-4A0E-B32B-669606641B8B}" type="datetimeFigureOut">
              <a:rPr lang="en-GB" smtClean="0"/>
              <a:t>24/11/2020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284321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14275BC-BFFC-4A0E-B32B-669606641B8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42823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14275BC-BFFC-4A0E-B32B-669606641B8B}" type="datetimeFigureOut">
              <a:rPr lang="en-GB" smtClean="0"/>
              <a:t>24/11/2020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400079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4275BC-BFFC-4A0E-B32B-669606641B8B}" type="datetimeFigureOut">
              <a:rPr lang="en-GB" smtClean="0"/>
              <a:t>24/11/2020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250549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275BC-BFFC-4A0E-B32B-669606641B8B}" type="datetimeFigureOut">
              <a:rPr lang="en-GB" smtClean="0"/>
              <a:t>24/11/2020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248534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4275BC-BFFC-4A0E-B32B-669606641B8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104931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14275BC-BFFC-4A0E-B32B-669606641B8B}" type="datetimeFigureOut">
              <a:rPr lang="en-GB" smtClean="0"/>
              <a:t>24/11/2020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0801C2-F602-4F33-A47A-496C190ECB44}" type="slidenum">
              <a:rPr lang="en-GB" smtClean="0"/>
              <a:t>‹#›</a:t>
            </a:fld>
            <a:endParaRPr lang="en-GB"/>
          </a:p>
        </p:txBody>
      </p:sp>
    </p:spTree>
    <p:extLst>
      <p:ext uri="{BB962C8B-B14F-4D97-AF65-F5344CB8AC3E}">
        <p14:creationId xmlns:p14="http://schemas.microsoft.com/office/powerpoint/2010/main" val="307032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275BC-BFFC-4A0E-B32B-669606641B8B}" type="datetimeFigureOut">
              <a:rPr lang="en-GB" smtClean="0"/>
              <a:t>24/11/2020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801C2-F602-4F33-A47A-496C190ECB44}" type="slidenum">
              <a:rPr lang="en-GB" smtClean="0"/>
              <a:t>‹#›</a:t>
            </a:fld>
            <a:endParaRPr lang="en-GB"/>
          </a:p>
        </p:txBody>
      </p:sp>
    </p:spTree>
    <p:extLst>
      <p:ext uri="{BB962C8B-B14F-4D97-AF65-F5344CB8AC3E}">
        <p14:creationId xmlns:p14="http://schemas.microsoft.com/office/powerpoint/2010/main" val="3413944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rlz=1C1GCEA_enGB906GB913&amp;q=Simon+and+Garfunkel&amp;stick=H4sIAAAAAAAAAONgVuLQz9U3MMvLMVvEKhycmZufp5CYl6LgnliUVpqXnZoDABZRbfEiAAAA&amp;sa=X&amp;ved=2ahUKEwjtqaSsiZntAhVSoVwKHav7A7kQMTAAegQIARAD" TargetMode="External"/><Relationship Id="rId2" Type="http://schemas.openxmlformats.org/officeDocument/2006/relationships/hyperlink" Target="https://www.poetryfoundation.org/poems/89599/november-5750abeaa77b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03150"/>
            <a:ext cx="9144000" cy="1393780"/>
          </a:xfrm>
        </p:spPr>
        <p:txBody>
          <a:bodyPr>
            <a:normAutofit/>
          </a:bodyPr>
          <a:lstStyle/>
          <a:p>
            <a:r>
              <a:rPr lang="en-GB" sz="7200" dirty="0" smtClean="0"/>
              <a:t>Texts that entertain</a:t>
            </a:r>
            <a:endParaRPr lang="en-GB" sz="7200" dirty="0"/>
          </a:p>
        </p:txBody>
      </p:sp>
      <p:sp>
        <p:nvSpPr>
          <p:cNvPr id="3" name="Subtitle 2"/>
          <p:cNvSpPr>
            <a:spLocks noGrp="1"/>
          </p:cNvSpPr>
          <p:nvPr>
            <p:ph type="subTitle" idx="1"/>
          </p:nvPr>
        </p:nvSpPr>
        <p:spPr>
          <a:xfrm>
            <a:off x="1524000" y="2620670"/>
            <a:ext cx="9144000" cy="4106701"/>
          </a:xfrm>
        </p:spPr>
        <p:txBody>
          <a:bodyPr>
            <a:normAutofit/>
          </a:bodyPr>
          <a:lstStyle/>
          <a:p>
            <a:r>
              <a:rPr lang="en-GB" sz="3500" dirty="0" smtClean="0"/>
              <a:t>Types and features </a:t>
            </a:r>
          </a:p>
          <a:p>
            <a:endParaRPr lang="en-GB" sz="3200" dirty="0"/>
          </a:p>
          <a:p>
            <a:endParaRPr lang="en-GB" sz="3200" dirty="0" smtClean="0"/>
          </a:p>
          <a:p>
            <a:endParaRPr lang="en-GB" sz="3200" dirty="0"/>
          </a:p>
          <a:p>
            <a:endParaRPr lang="en-GB" sz="3200" dirty="0" smtClean="0"/>
          </a:p>
        </p:txBody>
      </p:sp>
      <p:sp>
        <p:nvSpPr>
          <p:cNvPr id="4" name="Rectangle 3"/>
          <p:cNvSpPr/>
          <p:nvPr/>
        </p:nvSpPr>
        <p:spPr>
          <a:xfrm>
            <a:off x="357981" y="6358039"/>
            <a:ext cx="6598025" cy="369332"/>
          </a:xfrm>
          <a:prstGeom prst="rect">
            <a:avLst/>
          </a:prstGeom>
        </p:spPr>
        <p:txBody>
          <a:bodyPr wrap="none">
            <a:spAutoFit/>
          </a:bodyPr>
          <a:lstStyle/>
          <a:p>
            <a:r>
              <a:rPr lang="en-GB" dirty="0"/>
              <a:t>Sam Crookes (2020)  </a:t>
            </a:r>
            <a:r>
              <a:rPr lang="en-GB" dirty="0" smtClean="0"/>
              <a:t>including some </a:t>
            </a:r>
            <a:r>
              <a:rPr lang="en-GB" dirty="0"/>
              <a:t>adaptions from: ‘Literacy Ideas’.</a:t>
            </a:r>
          </a:p>
        </p:txBody>
      </p:sp>
      <p:pic>
        <p:nvPicPr>
          <p:cNvPr id="5" name="Picture 4"/>
          <p:cNvPicPr>
            <a:picLocks noChangeAspect="1"/>
          </p:cNvPicPr>
          <p:nvPr/>
        </p:nvPicPr>
        <p:blipFill>
          <a:blip r:embed="rId2"/>
          <a:stretch>
            <a:fillRect/>
          </a:stretch>
        </p:blipFill>
        <p:spPr>
          <a:xfrm>
            <a:off x="471280" y="3541351"/>
            <a:ext cx="2000457" cy="2851715"/>
          </a:xfrm>
          <a:prstGeom prst="rect">
            <a:avLst/>
          </a:prstGeom>
        </p:spPr>
      </p:pic>
      <p:pic>
        <p:nvPicPr>
          <p:cNvPr id="7" name="Picture 6"/>
          <p:cNvPicPr>
            <a:picLocks noChangeAspect="1"/>
          </p:cNvPicPr>
          <p:nvPr/>
        </p:nvPicPr>
        <p:blipFill>
          <a:blip r:embed="rId3"/>
          <a:stretch>
            <a:fillRect/>
          </a:stretch>
        </p:blipFill>
        <p:spPr>
          <a:xfrm>
            <a:off x="9839566" y="1147803"/>
            <a:ext cx="1882140" cy="1882140"/>
          </a:xfrm>
          <a:prstGeom prst="rect">
            <a:avLst/>
          </a:prstGeom>
        </p:spPr>
      </p:pic>
      <p:pic>
        <p:nvPicPr>
          <p:cNvPr id="8" name="Picture 7"/>
          <p:cNvPicPr>
            <a:picLocks noChangeAspect="1"/>
          </p:cNvPicPr>
          <p:nvPr/>
        </p:nvPicPr>
        <p:blipFill>
          <a:blip r:embed="rId4"/>
          <a:stretch>
            <a:fillRect/>
          </a:stretch>
        </p:blipFill>
        <p:spPr>
          <a:xfrm>
            <a:off x="576262" y="579410"/>
            <a:ext cx="1895475" cy="2409825"/>
          </a:xfrm>
          <a:prstGeom prst="rect">
            <a:avLst/>
          </a:prstGeom>
        </p:spPr>
      </p:pic>
      <p:pic>
        <p:nvPicPr>
          <p:cNvPr id="9" name="Picture 8"/>
          <p:cNvPicPr>
            <a:picLocks noChangeAspect="1"/>
          </p:cNvPicPr>
          <p:nvPr/>
        </p:nvPicPr>
        <p:blipFill>
          <a:blip r:embed="rId5"/>
          <a:stretch>
            <a:fillRect/>
          </a:stretch>
        </p:blipFill>
        <p:spPr>
          <a:xfrm>
            <a:off x="8110048" y="4262101"/>
            <a:ext cx="4154219" cy="2340404"/>
          </a:xfrm>
          <a:prstGeom prst="rect">
            <a:avLst/>
          </a:prstGeom>
        </p:spPr>
      </p:pic>
      <p:pic>
        <p:nvPicPr>
          <p:cNvPr id="10" name="Picture 9"/>
          <p:cNvPicPr>
            <a:picLocks noChangeAspect="1"/>
          </p:cNvPicPr>
          <p:nvPr/>
        </p:nvPicPr>
        <p:blipFill rotWithShape="1">
          <a:blip r:embed="rId6"/>
          <a:srcRect l="10399" t="12362" r="12652" b="13832"/>
          <a:stretch/>
        </p:blipFill>
        <p:spPr>
          <a:xfrm>
            <a:off x="4294645" y="3558864"/>
            <a:ext cx="3755587" cy="2816688"/>
          </a:xfrm>
          <a:prstGeom prst="rect">
            <a:avLst/>
          </a:prstGeom>
        </p:spPr>
      </p:pic>
      <p:pic>
        <p:nvPicPr>
          <p:cNvPr id="11" name="Picture 10"/>
          <p:cNvPicPr>
            <a:picLocks noChangeAspect="1"/>
          </p:cNvPicPr>
          <p:nvPr/>
        </p:nvPicPr>
        <p:blipFill>
          <a:blip r:embed="rId7"/>
          <a:stretch>
            <a:fillRect/>
          </a:stretch>
        </p:blipFill>
        <p:spPr>
          <a:xfrm>
            <a:off x="2690943" y="2994275"/>
            <a:ext cx="1457063" cy="1094152"/>
          </a:xfrm>
          <a:prstGeom prst="rect">
            <a:avLst/>
          </a:prstGeom>
        </p:spPr>
      </p:pic>
      <p:pic>
        <p:nvPicPr>
          <p:cNvPr id="6" name="Picture 5"/>
          <p:cNvPicPr>
            <a:picLocks noChangeAspect="1"/>
          </p:cNvPicPr>
          <p:nvPr/>
        </p:nvPicPr>
        <p:blipFill>
          <a:blip r:embed="rId8"/>
          <a:stretch>
            <a:fillRect/>
          </a:stretch>
        </p:blipFill>
        <p:spPr>
          <a:xfrm>
            <a:off x="8137969" y="3029943"/>
            <a:ext cx="1463970" cy="1099193"/>
          </a:xfrm>
          <a:prstGeom prst="rect">
            <a:avLst/>
          </a:prstGeom>
        </p:spPr>
      </p:pic>
    </p:spTree>
    <p:extLst>
      <p:ext uri="{BB962C8B-B14F-4D97-AF65-F5344CB8AC3E}">
        <p14:creationId xmlns:p14="http://schemas.microsoft.com/office/powerpoint/2010/main" val="84938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Poetry and lyrics</a:t>
            </a:r>
            <a:endParaRPr lang="en-GB" dirty="0"/>
          </a:p>
        </p:txBody>
      </p:sp>
      <p:sp>
        <p:nvSpPr>
          <p:cNvPr id="3" name="Content Placeholder 2"/>
          <p:cNvSpPr>
            <a:spLocks noGrp="1"/>
          </p:cNvSpPr>
          <p:nvPr>
            <p:ph idx="1"/>
          </p:nvPr>
        </p:nvSpPr>
        <p:spPr>
          <a:xfrm>
            <a:off x="838200" y="1541417"/>
            <a:ext cx="10515600" cy="4635546"/>
          </a:xfrm>
        </p:spPr>
        <p:txBody>
          <a:bodyPr/>
          <a:lstStyle/>
          <a:p>
            <a:pPr marL="0" indent="0">
              <a:buNone/>
            </a:pPr>
            <a:r>
              <a:rPr lang="en-GB" sz="3600" b="1" dirty="0" smtClean="0"/>
              <a:t>Language features</a:t>
            </a:r>
          </a:p>
          <a:p>
            <a:r>
              <a:rPr lang="en-GB" dirty="0" smtClean="0"/>
              <a:t>Use </a:t>
            </a:r>
            <a:r>
              <a:rPr lang="en-GB" dirty="0"/>
              <a:t>of rhyme, rhythm, and various literary devices</a:t>
            </a:r>
          </a:p>
          <a:p>
            <a:r>
              <a:rPr lang="en-GB" dirty="0"/>
              <a:t>Language that appeals to the </a:t>
            </a:r>
            <a:r>
              <a:rPr lang="en-GB" dirty="0" smtClean="0"/>
              <a:t>senses / emotions </a:t>
            </a:r>
            <a:r>
              <a:rPr lang="en-GB" dirty="0"/>
              <a:t>is </a:t>
            </a:r>
            <a:r>
              <a:rPr lang="en-GB" dirty="0" smtClean="0"/>
              <a:t>often used</a:t>
            </a:r>
            <a:endParaRPr lang="en-GB" dirty="0"/>
          </a:p>
          <a:p>
            <a:r>
              <a:rPr lang="en-GB" dirty="0"/>
              <a:t>Imagery is used to paint pictures in the readers’ minds</a:t>
            </a:r>
          </a:p>
          <a:p>
            <a:r>
              <a:rPr lang="en-GB" dirty="0"/>
              <a:t>The sounds and meanings of language are played </a:t>
            </a:r>
            <a:r>
              <a:rPr lang="en-GB" dirty="0" smtClean="0"/>
              <a:t>with.</a:t>
            </a:r>
          </a:p>
          <a:p>
            <a:pPr marL="0" lvl="0" indent="0">
              <a:buNone/>
            </a:pPr>
            <a:r>
              <a:rPr lang="en-GB" sz="3600" b="1" dirty="0" smtClean="0">
                <a:solidFill>
                  <a:prstClr val="black"/>
                </a:solidFill>
              </a:rPr>
              <a:t>Layout </a:t>
            </a:r>
            <a:r>
              <a:rPr lang="en-GB" sz="3600" b="1" dirty="0">
                <a:solidFill>
                  <a:prstClr val="black"/>
                </a:solidFill>
              </a:rPr>
              <a:t>features</a:t>
            </a:r>
          </a:p>
          <a:p>
            <a:r>
              <a:rPr lang="en-GB" dirty="0" smtClean="0"/>
              <a:t>Often lines are written to show the rhythm </a:t>
            </a:r>
          </a:p>
          <a:p>
            <a:r>
              <a:rPr lang="en-GB" dirty="0" smtClean="0"/>
              <a:t>Do not follow the usual rules of grammar</a:t>
            </a:r>
            <a:endParaRPr lang="en-GB" dirty="0"/>
          </a:p>
        </p:txBody>
      </p:sp>
    </p:spTree>
    <p:extLst>
      <p:ext uri="{BB962C8B-B14F-4D97-AF65-F5344CB8AC3E}">
        <p14:creationId xmlns:p14="http://schemas.microsoft.com/office/powerpoint/2010/main" val="200884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0166"/>
          </a:xfrm>
        </p:spPr>
        <p:txBody>
          <a:bodyPr/>
          <a:lstStyle/>
          <a:p>
            <a:r>
              <a:rPr lang="en-GB" dirty="0" smtClean="0"/>
              <a:t>Examples of poems / lyrics</a:t>
            </a:r>
            <a:endParaRPr lang="en-GB" dirty="0"/>
          </a:p>
        </p:txBody>
      </p:sp>
      <p:sp>
        <p:nvSpPr>
          <p:cNvPr id="3" name="Content Placeholder 2"/>
          <p:cNvSpPr>
            <a:spLocks noGrp="1"/>
          </p:cNvSpPr>
          <p:nvPr>
            <p:ph idx="1"/>
          </p:nvPr>
        </p:nvSpPr>
        <p:spPr>
          <a:xfrm>
            <a:off x="838199" y="1306286"/>
            <a:ext cx="6058989" cy="5551713"/>
          </a:xfrm>
        </p:spPr>
        <p:txBody>
          <a:bodyPr>
            <a:normAutofit fontScale="70000" lnSpcReduction="20000"/>
          </a:bodyPr>
          <a:lstStyle/>
          <a:p>
            <a:pPr marL="0" indent="0" fontAlgn="base">
              <a:buNone/>
            </a:pPr>
            <a:r>
              <a:rPr lang="en-GB" sz="4500" b="1" dirty="0" smtClean="0">
                <a:hlinkClick r:id="rId2"/>
              </a:rPr>
              <a:t>November</a:t>
            </a:r>
            <a:r>
              <a:rPr lang="en-GB" sz="4500" b="1" dirty="0" smtClean="0"/>
              <a:t>   </a:t>
            </a:r>
            <a:r>
              <a:rPr lang="en-GB" b="1" dirty="0" smtClean="0"/>
              <a:t>   By Maggie Dietz</a:t>
            </a:r>
            <a:endParaRPr lang="en-GB" b="1" dirty="0"/>
          </a:p>
          <a:p>
            <a:pPr marL="0" indent="0" fontAlgn="base">
              <a:buNone/>
            </a:pPr>
            <a:r>
              <a:rPr lang="en-GB" dirty="0"/>
              <a:t/>
            </a:r>
            <a:br>
              <a:rPr lang="en-GB" dirty="0"/>
            </a:br>
            <a:endParaRPr lang="en-GB" dirty="0"/>
          </a:p>
          <a:p>
            <a:pPr marL="0" indent="0" fontAlgn="base">
              <a:buNone/>
            </a:pPr>
            <a:r>
              <a:rPr lang="en-GB" sz="3200" dirty="0"/>
              <a:t>Show's over, folks. And didn't October do</a:t>
            </a:r>
            <a:br>
              <a:rPr lang="en-GB" sz="3200" dirty="0"/>
            </a:br>
            <a:endParaRPr lang="en-GB" sz="3200" dirty="0"/>
          </a:p>
          <a:p>
            <a:pPr marL="0" indent="0" fontAlgn="base">
              <a:buNone/>
            </a:pPr>
            <a:r>
              <a:rPr lang="en-GB" sz="3200" dirty="0"/>
              <a:t>A bang-up job? Crisp breezes, full-throated cries</a:t>
            </a:r>
            <a:br>
              <a:rPr lang="en-GB" sz="3200" dirty="0"/>
            </a:br>
            <a:endParaRPr lang="en-GB" sz="3200" dirty="0"/>
          </a:p>
          <a:p>
            <a:pPr marL="0" indent="0" fontAlgn="base">
              <a:buNone/>
            </a:pPr>
            <a:r>
              <a:rPr lang="en-GB" sz="3200" dirty="0"/>
              <a:t>Of migrating geese, low-floating coral moon.</a:t>
            </a:r>
            <a:br>
              <a:rPr lang="en-GB" sz="3200" dirty="0"/>
            </a:br>
            <a:endParaRPr lang="en-GB" sz="3200" dirty="0"/>
          </a:p>
          <a:p>
            <a:pPr marL="0" indent="0" fontAlgn="base">
              <a:buNone/>
            </a:pPr>
            <a:r>
              <a:rPr lang="en-GB" sz="3200" dirty="0"/>
              <a:t/>
            </a:r>
            <a:br>
              <a:rPr lang="en-GB" sz="3200" dirty="0"/>
            </a:br>
            <a:endParaRPr lang="en-GB" sz="3200" dirty="0"/>
          </a:p>
          <a:p>
            <a:pPr marL="0" indent="0" fontAlgn="base">
              <a:buNone/>
            </a:pPr>
            <a:r>
              <a:rPr lang="en-GB" sz="3200" dirty="0"/>
              <a:t>Nothing left but fool's gold in the trees.</a:t>
            </a:r>
            <a:br>
              <a:rPr lang="en-GB" sz="3200" dirty="0"/>
            </a:br>
            <a:endParaRPr lang="en-GB" sz="3200" dirty="0"/>
          </a:p>
          <a:p>
            <a:pPr marL="0" indent="0" fontAlgn="base">
              <a:buNone/>
            </a:pPr>
            <a:r>
              <a:rPr lang="en-GB" sz="3200" dirty="0"/>
              <a:t>Did I love it enough, the full-throttle foliage,</a:t>
            </a:r>
            <a:br>
              <a:rPr lang="en-GB" sz="3200" dirty="0"/>
            </a:br>
            <a:endParaRPr lang="en-GB" sz="3200" dirty="0"/>
          </a:p>
          <a:p>
            <a:pPr marL="0" indent="0" fontAlgn="base">
              <a:buNone/>
            </a:pPr>
            <a:r>
              <a:rPr lang="en-GB" sz="3200" dirty="0"/>
              <a:t>While it lasted? Was I dazzled? The bees</a:t>
            </a:r>
            <a:br>
              <a:rPr lang="en-GB" sz="3200" dirty="0"/>
            </a:br>
            <a:endParaRPr lang="en-GB" sz="3200" dirty="0"/>
          </a:p>
        </p:txBody>
      </p:sp>
      <p:sp>
        <p:nvSpPr>
          <p:cNvPr id="6" name="TextBox 5"/>
          <p:cNvSpPr txBox="1"/>
          <p:nvPr/>
        </p:nvSpPr>
        <p:spPr>
          <a:xfrm>
            <a:off x="6897188" y="1515292"/>
            <a:ext cx="5159829" cy="5016758"/>
          </a:xfrm>
          <a:prstGeom prst="rect">
            <a:avLst/>
          </a:prstGeom>
          <a:noFill/>
        </p:spPr>
        <p:txBody>
          <a:bodyPr wrap="square" rtlCol="0">
            <a:spAutoFit/>
          </a:bodyPr>
          <a:lstStyle/>
          <a:p>
            <a:r>
              <a:rPr lang="en-GB" sz="2000" dirty="0"/>
              <a:t>I Am a Rock</a:t>
            </a:r>
          </a:p>
          <a:p>
            <a:r>
              <a:rPr lang="en-GB" sz="2000" dirty="0">
                <a:hlinkClick r:id="rId3"/>
              </a:rPr>
              <a:t>Simon &amp; Garfunkel</a:t>
            </a:r>
            <a:endParaRPr lang="en-GB" sz="2000" dirty="0"/>
          </a:p>
          <a:p>
            <a:r>
              <a:rPr lang="en-GB" sz="2000" dirty="0"/>
              <a:t>A winter's day</a:t>
            </a:r>
            <a:br>
              <a:rPr lang="en-GB" sz="2000" dirty="0"/>
            </a:br>
            <a:r>
              <a:rPr lang="en-GB" sz="2000" dirty="0"/>
              <a:t>In a deep and dark December</a:t>
            </a:r>
            <a:br>
              <a:rPr lang="en-GB" sz="2000" dirty="0"/>
            </a:br>
            <a:r>
              <a:rPr lang="en-GB" sz="2000" dirty="0"/>
              <a:t>I am alone</a:t>
            </a:r>
            <a:br>
              <a:rPr lang="en-GB" sz="2000" dirty="0"/>
            </a:br>
            <a:r>
              <a:rPr lang="en-GB" sz="2000" dirty="0"/>
              <a:t>Gazing from my window to the streets below</a:t>
            </a:r>
            <a:br>
              <a:rPr lang="en-GB" sz="2000" dirty="0"/>
            </a:br>
            <a:r>
              <a:rPr lang="en-GB" sz="2000" dirty="0"/>
              <a:t>On a freshly fallen silent shroud of snow</a:t>
            </a:r>
            <a:br>
              <a:rPr lang="en-GB" sz="2000" dirty="0"/>
            </a:br>
            <a:r>
              <a:rPr lang="en-GB" sz="2000" dirty="0"/>
              <a:t>I am a rock, I am an </a:t>
            </a:r>
            <a:r>
              <a:rPr lang="en-GB" sz="2000" dirty="0" smtClean="0"/>
              <a:t>island</a:t>
            </a:r>
          </a:p>
          <a:p>
            <a:endParaRPr lang="en-GB" sz="2000" dirty="0"/>
          </a:p>
          <a:p>
            <a:r>
              <a:rPr lang="en-GB" sz="2000" dirty="0"/>
              <a:t>I've built walls</a:t>
            </a:r>
            <a:br>
              <a:rPr lang="en-GB" sz="2000" dirty="0"/>
            </a:br>
            <a:r>
              <a:rPr lang="en-GB" sz="2000" dirty="0"/>
              <a:t>A fortress deep and mighty</a:t>
            </a:r>
            <a:br>
              <a:rPr lang="en-GB" sz="2000" dirty="0"/>
            </a:br>
            <a:r>
              <a:rPr lang="en-GB" sz="2000" dirty="0"/>
              <a:t>That none may penetrate</a:t>
            </a:r>
            <a:br>
              <a:rPr lang="en-GB" sz="2000" dirty="0"/>
            </a:br>
            <a:r>
              <a:rPr lang="en-GB" sz="2000" dirty="0"/>
              <a:t>I have no need of friendship</a:t>
            </a:r>
            <a:br>
              <a:rPr lang="en-GB" sz="2000" dirty="0"/>
            </a:br>
            <a:r>
              <a:rPr lang="en-GB" sz="2000" dirty="0" err="1"/>
              <a:t>Friendship</a:t>
            </a:r>
            <a:r>
              <a:rPr lang="en-GB" sz="2000" dirty="0"/>
              <a:t> causes pain</a:t>
            </a:r>
            <a:br>
              <a:rPr lang="en-GB" sz="2000" dirty="0"/>
            </a:br>
            <a:r>
              <a:rPr lang="en-GB" sz="2000" dirty="0"/>
              <a:t>It's laughter and it's loving I disdain</a:t>
            </a:r>
            <a:br>
              <a:rPr lang="en-GB" sz="2000" dirty="0"/>
            </a:br>
            <a:r>
              <a:rPr lang="en-GB" sz="2000" dirty="0"/>
              <a:t>I am a rock, I am an island</a:t>
            </a:r>
          </a:p>
        </p:txBody>
      </p:sp>
    </p:spTree>
    <p:extLst>
      <p:ext uri="{BB962C8B-B14F-4D97-AF65-F5344CB8AC3E}">
        <p14:creationId xmlns:p14="http://schemas.microsoft.com/office/powerpoint/2010/main" val="602945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1344"/>
          </a:xfrm>
        </p:spPr>
        <p:txBody>
          <a:bodyPr/>
          <a:lstStyle/>
          <a:p>
            <a:r>
              <a:rPr lang="en-GB" dirty="0" smtClean="0"/>
              <a:t>Plays</a:t>
            </a:r>
            <a:endParaRPr lang="en-GB" dirty="0"/>
          </a:p>
        </p:txBody>
      </p:sp>
      <p:sp>
        <p:nvSpPr>
          <p:cNvPr id="3" name="Content Placeholder 2"/>
          <p:cNvSpPr>
            <a:spLocks noGrp="1"/>
          </p:cNvSpPr>
          <p:nvPr>
            <p:ph idx="1"/>
          </p:nvPr>
        </p:nvSpPr>
        <p:spPr>
          <a:xfrm>
            <a:off x="838200" y="1136470"/>
            <a:ext cx="10515600" cy="5040493"/>
          </a:xfrm>
        </p:spPr>
        <p:txBody>
          <a:bodyPr/>
          <a:lstStyle/>
          <a:p>
            <a:r>
              <a:rPr lang="en-GB" sz="2400" dirty="0"/>
              <a:t>Story related largely through the use of </a:t>
            </a:r>
            <a:r>
              <a:rPr lang="en-GB" sz="2400" b="1" u="sng" dirty="0"/>
              <a:t>dialogue</a:t>
            </a:r>
            <a:r>
              <a:rPr lang="en-GB" sz="2400" dirty="0"/>
              <a:t> with page showing name of character and the words they speak</a:t>
            </a:r>
          </a:p>
          <a:p>
            <a:r>
              <a:rPr lang="en-GB" sz="2400" dirty="0"/>
              <a:t>Organisational information included such as set descriptions and stage directions</a:t>
            </a:r>
          </a:p>
          <a:p>
            <a:pPr marL="0" indent="0">
              <a:buNone/>
            </a:pPr>
            <a:endParaRPr lang="en-GB" dirty="0"/>
          </a:p>
        </p:txBody>
      </p:sp>
      <p:pic>
        <p:nvPicPr>
          <p:cNvPr id="4" name="Picture 3"/>
          <p:cNvPicPr>
            <a:picLocks noChangeAspect="1"/>
          </p:cNvPicPr>
          <p:nvPr/>
        </p:nvPicPr>
        <p:blipFill rotWithShape="1">
          <a:blip r:embed="rId2"/>
          <a:srcRect l="31160" t="13125" r="15661" b="42589"/>
          <a:stretch/>
        </p:blipFill>
        <p:spPr>
          <a:xfrm>
            <a:off x="1188720" y="2275664"/>
            <a:ext cx="9980024" cy="4672643"/>
          </a:xfrm>
          <a:prstGeom prst="rect">
            <a:avLst/>
          </a:prstGeom>
        </p:spPr>
      </p:pic>
    </p:spTree>
    <p:extLst>
      <p:ext uri="{BB962C8B-B14F-4D97-AF65-F5344CB8AC3E}">
        <p14:creationId xmlns:p14="http://schemas.microsoft.com/office/powerpoint/2010/main" val="244635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 stories and novels.</a:t>
            </a:r>
            <a:endParaRPr lang="en-GB" dirty="0"/>
          </a:p>
        </p:txBody>
      </p:sp>
      <p:sp>
        <p:nvSpPr>
          <p:cNvPr id="3" name="Content Placeholder 2"/>
          <p:cNvSpPr>
            <a:spLocks noGrp="1"/>
          </p:cNvSpPr>
          <p:nvPr>
            <p:ph idx="1"/>
          </p:nvPr>
        </p:nvSpPr>
        <p:spPr/>
        <p:txBody>
          <a:bodyPr/>
          <a:lstStyle/>
          <a:p>
            <a:r>
              <a:rPr lang="en-GB" dirty="0"/>
              <a:t>Most often written in the past </a:t>
            </a:r>
            <a:r>
              <a:rPr lang="en-GB" dirty="0" smtClean="0"/>
              <a:t>tense</a:t>
            </a:r>
            <a:endParaRPr lang="en-GB" dirty="0"/>
          </a:p>
          <a:p>
            <a:r>
              <a:rPr lang="en-GB" dirty="0"/>
              <a:t>Most often uses the third or first person perspective</a:t>
            </a:r>
          </a:p>
          <a:p>
            <a:r>
              <a:rPr lang="en-GB" dirty="0"/>
              <a:t>Characters are often recognisably human in their motivations and actions</a:t>
            </a:r>
          </a:p>
          <a:p>
            <a:r>
              <a:rPr lang="en-GB" dirty="0"/>
              <a:t>Language is used creatively to paint a picture in the reader’s mind</a:t>
            </a:r>
          </a:p>
          <a:p>
            <a:r>
              <a:rPr lang="en-GB" dirty="0" smtClean="0"/>
              <a:t>Uses metaphors to help create feelings / mental pictures</a:t>
            </a:r>
          </a:p>
          <a:p>
            <a:r>
              <a:rPr lang="en-GB" dirty="0" smtClean="0"/>
              <a:t>Uses a wide range of punctuation – especially speech marks for speech.</a:t>
            </a:r>
            <a:endParaRPr lang="en-GB" dirty="0"/>
          </a:p>
          <a:p>
            <a:endParaRPr lang="en-GB" dirty="0"/>
          </a:p>
        </p:txBody>
      </p:sp>
    </p:spTree>
    <p:extLst>
      <p:ext uri="{BB962C8B-B14F-4D97-AF65-F5344CB8AC3E}">
        <p14:creationId xmlns:p14="http://schemas.microsoft.com/office/powerpoint/2010/main" val="402772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Look at the following examples.  What techniques can you see?</a:t>
            </a:r>
            <a:endParaRPr lang="en-GB" dirty="0"/>
          </a:p>
        </p:txBody>
      </p:sp>
      <p:sp>
        <p:nvSpPr>
          <p:cNvPr id="3" name="Content Placeholder 2"/>
          <p:cNvSpPr>
            <a:spLocks noGrp="1"/>
          </p:cNvSpPr>
          <p:nvPr>
            <p:ph idx="1"/>
          </p:nvPr>
        </p:nvSpPr>
        <p:spPr/>
        <p:txBody>
          <a:bodyPr/>
          <a:lstStyle/>
          <a:p>
            <a:pPr marL="0" indent="0">
              <a:buNone/>
            </a:pPr>
            <a:r>
              <a:rPr lang="en-GB" dirty="0" smtClean="0"/>
              <a:t>Think about:</a:t>
            </a:r>
          </a:p>
          <a:p>
            <a:r>
              <a:rPr lang="en-GB" dirty="0" smtClean="0"/>
              <a:t>Is it in the 1</a:t>
            </a:r>
            <a:r>
              <a:rPr lang="en-GB" baseline="30000" dirty="0" smtClean="0"/>
              <a:t>st</a:t>
            </a:r>
            <a:r>
              <a:rPr lang="en-GB" dirty="0" smtClean="0"/>
              <a:t> or 3</a:t>
            </a:r>
            <a:r>
              <a:rPr lang="en-GB" baseline="30000" dirty="0" smtClean="0"/>
              <a:t>rd</a:t>
            </a:r>
            <a:r>
              <a:rPr lang="en-GB" dirty="0" smtClean="0"/>
              <a:t> person?  What effect does this have?</a:t>
            </a:r>
          </a:p>
          <a:p>
            <a:r>
              <a:rPr lang="en-GB" dirty="0" smtClean="0"/>
              <a:t>Does it contain metaphors?  What are they?</a:t>
            </a:r>
          </a:p>
          <a:p>
            <a:r>
              <a:rPr lang="en-GB" dirty="0" smtClean="0"/>
              <a:t>Does it use only short to the point sentences, or does </a:t>
            </a:r>
            <a:r>
              <a:rPr lang="en-GB" smtClean="0"/>
              <a:t>it contain longer </a:t>
            </a:r>
            <a:r>
              <a:rPr lang="en-GB" dirty="0" smtClean="0"/>
              <a:t>more descriptive ones?</a:t>
            </a:r>
          </a:p>
          <a:p>
            <a:r>
              <a:rPr lang="en-GB" dirty="0" smtClean="0"/>
              <a:t>What other language features can you see?</a:t>
            </a:r>
          </a:p>
          <a:p>
            <a:endParaRPr lang="en-GB" dirty="0"/>
          </a:p>
        </p:txBody>
      </p:sp>
    </p:spTree>
    <p:extLst>
      <p:ext uri="{BB962C8B-B14F-4D97-AF65-F5344CB8AC3E}">
        <p14:creationId xmlns:p14="http://schemas.microsoft.com/office/powerpoint/2010/main" val="93233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1782" t="24910" r="12217" b="12800"/>
          <a:stretch/>
        </p:blipFill>
        <p:spPr>
          <a:xfrm>
            <a:off x="0" y="156754"/>
            <a:ext cx="11424558" cy="5264331"/>
          </a:xfrm>
          <a:prstGeom prst="rect">
            <a:avLst/>
          </a:prstGeom>
        </p:spPr>
      </p:pic>
    </p:spTree>
    <p:extLst>
      <p:ext uri="{BB962C8B-B14F-4D97-AF65-F5344CB8AC3E}">
        <p14:creationId xmlns:p14="http://schemas.microsoft.com/office/powerpoint/2010/main" val="3077529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4329" y="335846"/>
            <a:ext cx="9614647" cy="6832640"/>
          </a:xfrm>
          <a:prstGeom prst="rect">
            <a:avLst/>
          </a:prstGeom>
        </p:spPr>
        <p:txBody>
          <a:bodyPr wrap="square">
            <a:spAutoFit/>
          </a:bodyPr>
          <a:lstStyle/>
          <a:p>
            <a:r>
              <a:rPr lang="en-GB" sz="2800" dirty="0"/>
              <a:t>Frodo halted for a moment, looking back. Elrond was in his chair and the fire was on his face like summer-light upon the trees. Near him sat the Lady Arwen. To his surprise Frodo saw that Aragorn stood beside her; his dark cloak was thrown back, and he seemed to be clad in elven-mail, and a star shone on his breast. They spoke together, and then suddenly it seemed to Frodo that Arwen turned towards him, and the light of her eyes fell on him from afar and pierced his heart.</a:t>
            </a:r>
          </a:p>
          <a:p>
            <a:endParaRPr lang="en-GB" sz="2800" dirty="0"/>
          </a:p>
          <a:p>
            <a:r>
              <a:rPr lang="en-GB" sz="2800" dirty="0"/>
              <a:t>He stood still enchanted, while the sweet syllables of the </a:t>
            </a:r>
            <a:r>
              <a:rPr lang="en-GB" sz="2800" dirty="0" err="1"/>
              <a:t>elvish</a:t>
            </a:r>
            <a:r>
              <a:rPr lang="en-GB" sz="2800" dirty="0"/>
              <a:t> song fell like clear jewels of blended word and melody. ‘It is a song to </a:t>
            </a:r>
            <a:r>
              <a:rPr lang="en-GB" sz="2800" dirty="0" err="1"/>
              <a:t>Elbereth</a:t>
            </a:r>
            <a:r>
              <a:rPr lang="en-GB" sz="2800" dirty="0"/>
              <a:t>,’ said Bilbo. 'They will sing that, and other songs of the Blessed Realm, many times tonight. Come on!’</a:t>
            </a:r>
          </a:p>
          <a:p>
            <a:endParaRPr lang="en-GB" sz="2800" dirty="0"/>
          </a:p>
          <a:p>
            <a:r>
              <a:rPr lang="en-GB" sz="2800" dirty="0"/>
              <a:t>—</a:t>
            </a:r>
            <a:r>
              <a:rPr lang="en-GB" sz="2000" dirty="0"/>
              <a:t>J.R.R. Tolkien, The Lord of the Rings: The Fellowship of the Ring, “Many Meetings”</a:t>
            </a:r>
          </a:p>
          <a:p>
            <a:endParaRPr lang="en-GB" dirty="0"/>
          </a:p>
        </p:txBody>
      </p:sp>
    </p:spTree>
    <p:extLst>
      <p:ext uri="{BB962C8B-B14F-4D97-AF65-F5344CB8AC3E}">
        <p14:creationId xmlns:p14="http://schemas.microsoft.com/office/powerpoint/2010/main" val="904647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442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Texts that entertain</vt:lpstr>
      <vt:lpstr>Poetry and lyrics</vt:lpstr>
      <vt:lpstr>Examples of poems / lyrics</vt:lpstr>
      <vt:lpstr>Plays</vt:lpstr>
      <vt:lpstr>Short stories and novels.</vt:lpstr>
      <vt:lpstr>Look at the following examples.  What techniques can you see?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Crookes, Samantha</dc:creator>
  <cp:lastModifiedBy>Crookes, Samantha</cp:lastModifiedBy>
  <cp:revision>16</cp:revision>
  <dcterms:created xsi:type="dcterms:W3CDTF">2020-11-17T15:16:45Z</dcterms:created>
  <dcterms:modified xsi:type="dcterms:W3CDTF">2020-11-24T10:16:54Z</dcterms:modified>
</cp:coreProperties>
</file>