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handoutMasterIdLst>
    <p:handoutMasterId r:id="rId42"/>
  </p:handoutMasterIdLst>
  <p:sldIdLst>
    <p:sldId id="256" r:id="rId2"/>
    <p:sldId id="257" r:id="rId3"/>
    <p:sldId id="258" r:id="rId4"/>
    <p:sldId id="259" r:id="rId5"/>
    <p:sldId id="260" r:id="rId6"/>
    <p:sldId id="290" r:id="rId7"/>
    <p:sldId id="291" r:id="rId8"/>
    <p:sldId id="261" r:id="rId9"/>
    <p:sldId id="262" r:id="rId10"/>
    <p:sldId id="263" r:id="rId11"/>
    <p:sldId id="264" r:id="rId12"/>
    <p:sldId id="265" r:id="rId13"/>
    <p:sldId id="266" r:id="rId14"/>
    <p:sldId id="267" r:id="rId15"/>
    <p:sldId id="268" r:id="rId16"/>
    <p:sldId id="269" r:id="rId17"/>
    <p:sldId id="270" r:id="rId18"/>
    <p:sldId id="271" r:id="rId19"/>
    <p:sldId id="293" r:id="rId20"/>
    <p:sldId id="272" r:id="rId21"/>
    <p:sldId id="273" r:id="rId22"/>
    <p:sldId id="274" r:id="rId23"/>
    <p:sldId id="275" r:id="rId24"/>
    <p:sldId id="276" r:id="rId25"/>
    <p:sldId id="277" r:id="rId26"/>
    <p:sldId id="278" r:id="rId27"/>
    <p:sldId id="279" r:id="rId28"/>
    <p:sldId id="294" r:id="rId29"/>
    <p:sldId id="280" r:id="rId30"/>
    <p:sldId id="281" r:id="rId31"/>
    <p:sldId id="282" r:id="rId32"/>
    <p:sldId id="283" r:id="rId33"/>
    <p:sldId id="284" r:id="rId34"/>
    <p:sldId id="285" r:id="rId35"/>
    <p:sldId id="286" r:id="rId36"/>
    <p:sldId id="287" r:id="rId37"/>
    <p:sldId id="288" r:id="rId38"/>
    <p:sldId id="295" r:id="rId39"/>
    <p:sldId id="289"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4" y="0"/>
            <a:ext cx="2971800" cy="458788"/>
          </a:xfrm>
          <a:prstGeom prst="rect">
            <a:avLst/>
          </a:prstGeom>
        </p:spPr>
        <p:txBody>
          <a:bodyPr vert="horz" lIns="91440" tIns="45720" rIns="91440" bIns="45720" rtlCol="0"/>
          <a:lstStyle>
            <a:lvl1pPr algn="r">
              <a:defRPr sz="1200"/>
            </a:lvl1pPr>
          </a:lstStyle>
          <a:p>
            <a:fld id="{754D7BB0-BAAE-4FAB-BFC9-EBD91FD49E7C}" type="datetimeFigureOut">
              <a:rPr lang="en-GB" smtClean="0"/>
              <a:t>13/11/2020</a:t>
            </a:fld>
            <a:endParaRPr lang="en-GB"/>
          </a:p>
        </p:txBody>
      </p:sp>
      <p:sp>
        <p:nvSpPr>
          <p:cNvPr id="4" name="Footer Placeholder 3"/>
          <p:cNvSpPr>
            <a:spLocks noGrp="1"/>
          </p:cNvSpPr>
          <p:nvPr>
            <p:ph type="ftr" sz="quarter" idx="2"/>
          </p:nvPr>
        </p:nvSpPr>
        <p:spPr>
          <a:xfrm>
            <a:off x="0" y="8685214"/>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4" y="8685214"/>
            <a:ext cx="2971800" cy="458787"/>
          </a:xfrm>
          <a:prstGeom prst="rect">
            <a:avLst/>
          </a:prstGeom>
        </p:spPr>
        <p:txBody>
          <a:bodyPr vert="horz" lIns="91440" tIns="45720" rIns="91440" bIns="45720" rtlCol="0" anchor="b"/>
          <a:lstStyle>
            <a:lvl1pPr algn="r">
              <a:defRPr sz="1200"/>
            </a:lvl1pPr>
          </a:lstStyle>
          <a:p>
            <a:fld id="{B59E32AD-25CB-4765-99F9-2F9A057259E4}" type="slidenum">
              <a:rPr lang="en-GB" smtClean="0"/>
              <a:t>‹#›</a:t>
            </a:fld>
            <a:endParaRPr lang="en-GB"/>
          </a:p>
        </p:txBody>
      </p:sp>
    </p:spTree>
    <p:extLst>
      <p:ext uri="{BB962C8B-B14F-4D97-AF65-F5344CB8AC3E}">
        <p14:creationId xmlns:p14="http://schemas.microsoft.com/office/powerpoint/2010/main" val="22247316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11/13/2020</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11/13/2020</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11/13/2020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11/13/2020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11/13/2020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11/13/2020</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11/13/2020</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tourismnotes.com/travel-agency/"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tourismnotes.com/tour-operator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History of Travel and Tourism</a:t>
            </a:r>
            <a:r>
              <a:rPr lang="en-GB" dirty="0"/>
              <a:t/>
            </a:r>
            <a:br>
              <a:rPr lang="en-GB" dirty="0"/>
            </a:b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76869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Domestic Tourism</a:t>
            </a:r>
            <a:endParaRPr lang="en-GB" dirty="0"/>
          </a:p>
          <a:p>
            <a:r>
              <a:rPr lang="en-GB" dirty="0"/>
              <a:t>The tourism activity of the people within their own country is known as </a:t>
            </a:r>
            <a:r>
              <a:rPr lang="en-GB" b="1" dirty="0"/>
              <a:t>domestic tourism</a:t>
            </a:r>
            <a:r>
              <a:rPr lang="en-GB" dirty="0"/>
              <a:t>. Traveling within the same country is easier because it does not require formal travel documents and tedious formalities like compulsory health checks and foreign exchange. In domestic tourism, a traveller generally does not face many language problems or currency exchange issues.</a:t>
            </a:r>
          </a:p>
          <a:p>
            <a:endParaRPr lang="en-GB" dirty="0"/>
          </a:p>
        </p:txBody>
      </p:sp>
    </p:spTree>
    <p:extLst>
      <p:ext uri="{BB962C8B-B14F-4D97-AF65-F5344CB8AC3E}">
        <p14:creationId xmlns:p14="http://schemas.microsoft.com/office/powerpoint/2010/main" val="2780262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Forms of </a:t>
            </a:r>
            <a:r>
              <a:rPr lang="en-GB" b="1" dirty="0" smtClean="0"/>
              <a:t>Tourism – what are they?</a:t>
            </a:r>
            <a:r>
              <a:rPr lang="en-GB" dirty="0"/>
              <a:t/>
            </a:r>
            <a:br>
              <a:rPr lang="en-GB" dirty="0"/>
            </a:br>
            <a:endParaRPr lang="en-GB" dirty="0"/>
          </a:p>
        </p:txBody>
      </p:sp>
      <p:sp>
        <p:nvSpPr>
          <p:cNvPr id="3" name="Content Placeholder 2"/>
          <p:cNvSpPr>
            <a:spLocks noGrp="1"/>
          </p:cNvSpPr>
          <p:nvPr>
            <p:ph sz="half" idx="1"/>
          </p:nvPr>
        </p:nvSpPr>
        <p:spPr/>
        <p:txBody>
          <a:bodyPr>
            <a:normAutofit fontScale="77500" lnSpcReduction="20000"/>
          </a:bodyPr>
          <a:lstStyle/>
          <a:p>
            <a:r>
              <a:rPr lang="en-GB" dirty="0"/>
              <a:t>Tourism has various forms on the basis of the purpose of visit and alternative forms. These are further divided into many types according to their nature. Forms of tourism are following as :</a:t>
            </a:r>
          </a:p>
          <a:p>
            <a:r>
              <a:rPr lang="en-GB" dirty="0"/>
              <a:t>Some most important forms of tourism are following as:</a:t>
            </a:r>
          </a:p>
          <a:p>
            <a:pPr lvl="0"/>
            <a:r>
              <a:rPr lang="en-GB" dirty="0"/>
              <a:t>Adventure Tourism</a:t>
            </a:r>
          </a:p>
          <a:p>
            <a:pPr lvl="0"/>
            <a:r>
              <a:rPr lang="en-GB" dirty="0"/>
              <a:t>Atomic Tourism</a:t>
            </a:r>
          </a:p>
          <a:p>
            <a:pPr lvl="0"/>
            <a:r>
              <a:rPr lang="en-GB" dirty="0"/>
              <a:t>Bicycle Tours</a:t>
            </a:r>
          </a:p>
          <a:p>
            <a:pPr lvl="0"/>
            <a:r>
              <a:rPr lang="en-GB" dirty="0"/>
              <a:t>Beach Tourism</a:t>
            </a:r>
          </a:p>
          <a:p>
            <a:pPr lvl="0"/>
            <a:r>
              <a:rPr lang="en-GB" dirty="0"/>
              <a:t>Cultural Tourism</a:t>
            </a:r>
          </a:p>
          <a:p>
            <a:endParaRPr lang="en-GB" dirty="0"/>
          </a:p>
        </p:txBody>
      </p:sp>
      <p:sp>
        <p:nvSpPr>
          <p:cNvPr id="4" name="Content Placeholder 3"/>
          <p:cNvSpPr>
            <a:spLocks noGrp="1"/>
          </p:cNvSpPr>
          <p:nvPr>
            <p:ph sz="half" idx="2"/>
          </p:nvPr>
        </p:nvSpPr>
        <p:spPr/>
        <p:txBody>
          <a:bodyPr>
            <a:normAutofit fontScale="77500" lnSpcReduction="20000"/>
          </a:bodyPr>
          <a:lstStyle/>
          <a:p>
            <a:pPr lvl="0"/>
            <a:r>
              <a:rPr lang="en-GB" dirty="0"/>
              <a:t>Ecotourism</a:t>
            </a:r>
          </a:p>
          <a:p>
            <a:pPr lvl="0"/>
            <a:r>
              <a:rPr lang="en-GB" dirty="0" err="1"/>
              <a:t>Geotourism</a:t>
            </a:r>
            <a:endParaRPr lang="en-GB" dirty="0"/>
          </a:p>
          <a:p>
            <a:pPr lvl="0"/>
            <a:r>
              <a:rPr lang="en-GB" dirty="0"/>
              <a:t>Industrial Tourism</a:t>
            </a:r>
          </a:p>
          <a:p>
            <a:pPr lvl="0"/>
            <a:r>
              <a:rPr lang="en-GB" dirty="0"/>
              <a:t>Medical Tourism</a:t>
            </a:r>
          </a:p>
          <a:p>
            <a:pPr lvl="0"/>
            <a:r>
              <a:rPr lang="en-GB" dirty="0"/>
              <a:t>Religious Tourism</a:t>
            </a:r>
          </a:p>
          <a:p>
            <a:pPr lvl="0"/>
            <a:r>
              <a:rPr lang="en-GB" dirty="0"/>
              <a:t>Rural Tourism</a:t>
            </a:r>
          </a:p>
          <a:p>
            <a:pPr lvl="0"/>
            <a:r>
              <a:rPr lang="en-GB" dirty="0"/>
              <a:t>Sex Tourism</a:t>
            </a:r>
          </a:p>
          <a:p>
            <a:pPr lvl="0"/>
            <a:r>
              <a:rPr lang="en-GB" dirty="0"/>
              <a:t>Space Tourism</a:t>
            </a:r>
          </a:p>
          <a:p>
            <a:pPr lvl="0"/>
            <a:r>
              <a:rPr lang="en-GB" dirty="0"/>
              <a:t>Sports Tourism</a:t>
            </a:r>
          </a:p>
          <a:p>
            <a:pPr lvl="0"/>
            <a:r>
              <a:rPr lang="en-GB" dirty="0"/>
              <a:t>Sustainable Tourism</a:t>
            </a:r>
          </a:p>
          <a:p>
            <a:pPr lvl="0"/>
            <a:r>
              <a:rPr lang="en-GB" dirty="0"/>
              <a:t>Virtual Tourism</a:t>
            </a:r>
          </a:p>
          <a:p>
            <a:pPr lvl="0"/>
            <a:r>
              <a:rPr lang="en-GB" dirty="0"/>
              <a:t>War Tourism</a:t>
            </a:r>
          </a:p>
          <a:p>
            <a:pPr lvl="0"/>
            <a:r>
              <a:rPr lang="en-GB" dirty="0"/>
              <a:t>Wildlife Tourism</a:t>
            </a:r>
          </a:p>
          <a:p>
            <a:endParaRPr lang="en-GB" dirty="0"/>
          </a:p>
        </p:txBody>
      </p:sp>
    </p:spTree>
    <p:extLst>
      <p:ext uri="{BB962C8B-B14F-4D97-AF65-F5344CB8AC3E}">
        <p14:creationId xmlns:p14="http://schemas.microsoft.com/office/powerpoint/2010/main" val="201930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0" end="0"/>
                                            </p:txEl>
                                          </p:spTgt>
                                        </p:tgtEl>
                                        <p:attrNameLst>
                                          <p:attrName>style.visibility</p:attrName>
                                        </p:attrNameLst>
                                      </p:cBhvr>
                                      <p:to>
                                        <p:strVal val="visible"/>
                                      </p:to>
                                    </p:set>
                                    <p:animEffect transition="in" filter="fade">
                                      <p:cBhvr>
                                        <p:cTn id="56" dur="1000"/>
                                        <p:tgtEl>
                                          <p:spTgt spid="4">
                                            <p:txEl>
                                              <p:pRg st="0" end="0"/>
                                            </p:txEl>
                                          </p:spTgt>
                                        </p:tgtEl>
                                      </p:cBhvr>
                                    </p:animEffect>
                                    <p:anim calcmode="lin" valueType="num">
                                      <p:cBhvr>
                                        <p:cTn id="5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xEl>
                                              <p:pRg st="1" end="1"/>
                                            </p:txEl>
                                          </p:spTgt>
                                        </p:tgtEl>
                                        <p:attrNameLst>
                                          <p:attrName>style.visibility</p:attrName>
                                        </p:attrNameLst>
                                      </p:cBhvr>
                                      <p:to>
                                        <p:strVal val="visible"/>
                                      </p:to>
                                    </p:set>
                                    <p:animEffect transition="in" filter="fade">
                                      <p:cBhvr>
                                        <p:cTn id="63" dur="1000"/>
                                        <p:tgtEl>
                                          <p:spTgt spid="4">
                                            <p:txEl>
                                              <p:pRg st="1" end="1"/>
                                            </p:txEl>
                                          </p:spTgt>
                                        </p:tgtEl>
                                      </p:cBhvr>
                                    </p:animEffect>
                                    <p:anim calcmode="lin" valueType="num">
                                      <p:cBhvr>
                                        <p:cTn id="6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xEl>
                                              <p:pRg st="2" end="2"/>
                                            </p:txEl>
                                          </p:spTgt>
                                        </p:tgtEl>
                                        <p:attrNameLst>
                                          <p:attrName>style.visibility</p:attrName>
                                        </p:attrNameLst>
                                      </p:cBhvr>
                                      <p:to>
                                        <p:strVal val="visible"/>
                                      </p:to>
                                    </p:set>
                                    <p:animEffect transition="in" filter="fade">
                                      <p:cBhvr>
                                        <p:cTn id="70" dur="1000"/>
                                        <p:tgtEl>
                                          <p:spTgt spid="4">
                                            <p:txEl>
                                              <p:pRg st="2" end="2"/>
                                            </p:txEl>
                                          </p:spTgt>
                                        </p:tgtEl>
                                      </p:cBhvr>
                                    </p:animEffect>
                                    <p:anim calcmode="lin" valueType="num">
                                      <p:cBhvr>
                                        <p:cTn id="7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
                                            <p:txEl>
                                              <p:pRg st="3" end="3"/>
                                            </p:txEl>
                                          </p:spTgt>
                                        </p:tgtEl>
                                        <p:attrNameLst>
                                          <p:attrName>style.visibility</p:attrName>
                                        </p:attrNameLst>
                                      </p:cBhvr>
                                      <p:to>
                                        <p:strVal val="visible"/>
                                      </p:to>
                                    </p:set>
                                    <p:animEffect transition="in" filter="fade">
                                      <p:cBhvr>
                                        <p:cTn id="77" dur="1000"/>
                                        <p:tgtEl>
                                          <p:spTgt spid="4">
                                            <p:txEl>
                                              <p:pRg st="3" end="3"/>
                                            </p:txEl>
                                          </p:spTgt>
                                        </p:tgtEl>
                                      </p:cBhvr>
                                    </p:animEffect>
                                    <p:anim calcmode="lin" valueType="num">
                                      <p:cBhvr>
                                        <p:cTn id="7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
                                            <p:txEl>
                                              <p:pRg st="4" end="4"/>
                                            </p:txEl>
                                          </p:spTgt>
                                        </p:tgtEl>
                                        <p:attrNameLst>
                                          <p:attrName>style.visibility</p:attrName>
                                        </p:attrNameLst>
                                      </p:cBhvr>
                                      <p:to>
                                        <p:strVal val="visible"/>
                                      </p:to>
                                    </p:set>
                                    <p:animEffect transition="in" filter="fade">
                                      <p:cBhvr>
                                        <p:cTn id="84" dur="1000"/>
                                        <p:tgtEl>
                                          <p:spTgt spid="4">
                                            <p:txEl>
                                              <p:pRg st="4" end="4"/>
                                            </p:txEl>
                                          </p:spTgt>
                                        </p:tgtEl>
                                      </p:cBhvr>
                                    </p:animEffect>
                                    <p:anim calcmode="lin" valueType="num">
                                      <p:cBhvr>
                                        <p:cTn id="8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4">
                                            <p:txEl>
                                              <p:pRg st="5" end="5"/>
                                            </p:txEl>
                                          </p:spTgt>
                                        </p:tgtEl>
                                        <p:attrNameLst>
                                          <p:attrName>style.visibility</p:attrName>
                                        </p:attrNameLst>
                                      </p:cBhvr>
                                      <p:to>
                                        <p:strVal val="visible"/>
                                      </p:to>
                                    </p:set>
                                    <p:animEffect transition="in" filter="fade">
                                      <p:cBhvr>
                                        <p:cTn id="91" dur="1000"/>
                                        <p:tgtEl>
                                          <p:spTgt spid="4">
                                            <p:txEl>
                                              <p:pRg st="5" end="5"/>
                                            </p:txEl>
                                          </p:spTgt>
                                        </p:tgtEl>
                                      </p:cBhvr>
                                    </p:animEffect>
                                    <p:anim calcmode="lin" valueType="num">
                                      <p:cBhvr>
                                        <p:cTn id="9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
                                            <p:txEl>
                                              <p:pRg st="6" end="6"/>
                                            </p:txEl>
                                          </p:spTgt>
                                        </p:tgtEl>
                                        <p:attrNameLst>
                                          <p:attrName>style.visibility</p:attrName>
                                        </p:attrNameLst>
                                      </p:cBhvr>
                                      <p:to>
                                        <p:strVal val="visible"/>
                                      </p:to>
                                    </p:set>
                                    <p:animEffect transition="in" filter="fade">
                                      <p:cBhvr>
                                        <p:cTn id="98" dur="1000"/>
                                        <p:tgtEl>
                                          <p:spTgt spid="4">
                                            <p:txEl>
                                              <p:pRg st="6" end="6"/>
                                            </p:txEl>
                                          </p:spTgt>
                                        </p:tgtEl>
                                      </p:cBhvr>
                                    </p:animEffect>
                                    <p:anim calcmode="lin" valueType="num">
                                      <p:cBhvr>
                                        <p:cTn id="9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
                                            <p:txEl>
                                              <p:pRg st="7" end="7"/>
                                            </p:txEl>
                                          </p:spTgt>
                                        </p:tgtEl>
                                        <p:attrNameLst>
                                          <p:attrName>style.visibility</p:attrName>
                                        </p:attrNameLst>
                                      </p:cBhvr>
                                      <p:to>
                                        <p:strVal val="visible"/>
                                      </p:to>
                                    </p:set>
                                    <p:animEffect transition="in" filter="fade">
                                      <p:cBhvr>
                                        <p:cTn id="105" dur="1000"/>
                                        <p:tgtEl>
                                          <p:spTgt spid="4">
                                            <p:txEl>
                                              <p:pRg st="7" end="7"/>
                                            </p:txEl>
                                          </p:spTgt>
                                        </p:tgtEl>
                                      </p:cBhvr>
                                    </p:animEffect>
                                    <p:anim calcmode="lin" valueType="num">
                                      <p:cBhvr>
                                        <p:cTn id="10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
                                            <p:txEl>
                                              <p:pRg st="8" end="8"/>
                                            </p:txEl>
                                          </p:spTgt>
                                        </p:tgtEl>
                                        <p:attrNameLst>
                                          <p:attrName>style.visibility</p:attrName>
                                        </p:attrNameLst>
                                      </p:cBhvr>
                                      <p:to>
                                        <p:strVal val="visible"/>
                                      </p:to>
                                    </p:set>
                                    <p:animEffect transition="in" filter="fade">
                                      <p:cBhvr>
                                        <p:cTn id="112" dur="1000"/>
                                        <p:tgtEl>
                                          <p:spTgt spid="4">
                                            <p:txEl>
                                              <p:pRg st="8" end="8"/>
                                            </p:txEl>
                                          </p:spTgt>
                                        </p:tgtEl>
                                      </p:cBhvr>
                                    </p:animEffect>
                                    <p:anim calcmode="lin" valueType="num">
                                      <p:cBhvr>
                                        <p:cTn id="113"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
                                            <p:txEl>
                                              <p:pRg st="9" end="9"/>
                                            </p:txEl>
                                          </p:spTgt>
                                        </p:tgtEl>
                                        <p:attrNameLst>
                                          <p:attrName>style.visibility</p:attrName>
                                        </p:attrNameLst>
                                      </p:cBhvr>
                                      <p:to>
                                        <p:strVal val="visible"/>
                                      </p:to>
                                    </p:set>
                                    <p:animEffect transition="in" filter="fade">
                                      <p:cBhvr>
                                        <p:cTn id="119" dur="1000"/>
                                        <p:tgtEl>
                                          <p:spTgt spid="4">
                                            <p:txEl>
                                              <p:pRg st="9" end="9"/>
                                            </p:txEl>
                                          </p:spTgt>
                                        </p:tgtEl>
                                      </p:cBhvr>
                                    </p:animEffect>
                                    <p:anim calcmode="lin" valueType="num">
                                      <p:cBhvr>
                                        <p:cTn id="12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
                                            <p:txEl>
                                              <p:pRg st="10" end="10"/>
                                            </p:txEl>
                                          </p:spTgt>
                                        </p:tgtEl>
                                        <p:attrNameLst>
                                          <p:attrName>style.visibility</p:attrName>
                                        </p:attrNameLst>
                                      </p:cBhvr>
                                      <p:to>
                                        <p:strVal val="visible"/>
                                      </p:to>
                                    </p:set>
                                    <p:animEffect transition="in" filter="fade">
                                      <p:cBhvr>
                                        <p:cTn id="126" dur="1000"/>
                                        <p:tgtEl>
                                          <p:spTgt spid="4">
                                            <p:txEl>
                                              <p:pRg st="10" end="10"/>
                                            </p:txEl>
                                          </p:spTgt>
                                        </p:tgtEl>
                                      </p:cBhvr>
                                    </p:animEffect>
                                    <p:anim calcmode="lin" valueType="num">
                                      <p:cBhvr>
                                        <p:cTn id="127"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128"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
                                            <p:txEl>
                                              <p:pRg st="11" end="11"/>
                                            </p:txEl>
                                          </p:spTgt>
                                        </p:tgtEl>
                                        <p:attrNameLst>
                                          <p:attrName>style.visibility</p:attrName>
                                        </p:attrNameLst>
                                      </p:cBhvr>
                                      <p:to>
                                        <p:strVal val="visible"/>
                                      </p:to>
                                    </p:set>
                                    <p:animEffect transition="in" filter="fade">
                                      <p:cBhvr>
                                        <p:cTn id="133" dur="1000"/>
                                        <p:tgtEl>
                                          <p:spTgt spid="4">
                                            <p:txEl>
                                              <p:pRg st="11" end="11"/>
                                            </p:txEl>
                                          </p:spTgt>
                                        </p:tgtEl>
                                      </p:cBhvr>
                                    </p:animEffect>
                                    <p:anim calcmode="lin" valueType="num">
                                      <p:cBhvr>
                                        <p:cTn id="134"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35"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4">
                                            <p:txEl>
                                              <p:pRg st="12" end="12"/>
                                            </p:txEl>
                                          </p:spTgt>
                                        </p:tgtEl>
                                        <p:attrNameLst>
                                          <p:attrName>style.visibility</p:attrName>
                                        </p:attrNameLst>
                                      </p:cBhvr>
                                      <p:to>
                                        <p:strVal val="visible"/>
                                      </p:to>
                                    </p:set>
                                    <p:animEffect transition="in" filter="fade">
                                      <p:cBhvr>
                                        <p:cTn id="140" dur="1000"/>
                                        <p:tgtEl>
                                          <p:spTgt spid="4">
                                            <p:txEl>
                                              <p:pRg st="12" end="12"/>
                                            </p:txEl>
                                          </p:spTgt>
                                        </p:tgtEl>
                                      </p:cBhvr>
                                    </p:animEffect>
                                    <p:anim calcmode="lin" valueType="num">
                                      <p:cBhvr>
                                        <p:cTn id="141"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142"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2"/>
                                        </p:tgtEl>
                                        <p:attrNameLst>
                                          <p:attrName>style.visibility</p:attrName>
                                        </p:attrNameLst>
                                      </p:cBhvr>
                                      <p:to>
                                        <p:strVal val="visible"/>
                                      </p:to>
                                    </p:set>
                                    <p:animEffect transition="in" filter="fade">
                                      <p:cBhvr>
                                        <p:cTn id="147" dur="1000"/>
                                        <p:tgtEl>
                                          <p:spTgt spid="2"/>
                                        </p:tgtEl>
                                      </p:cBhvr>
                                    </p:animEffect>
                                    <p:anim calcmode="lin" valueType="num">
                                      <p:cBhvr>
                                        <p:cTn id="148" dur="1000" fill="hold"/>
                                        <p:tgtEl>
                                          <p:spTgt spid="2"/>
                                        </p:tgtEl>
                                        <p:attrNameLst>
                                          <p:attrName>ppt_x</p:attrName>
                                        </p:attrNameLst>
                                      </p:cBhvr>
                                      <p:tavLst>
                                        <p:tav tm="0">
                                          <p:val>
                                            <p:strVal val="#ppt_x"/>
                                          </p:val>
                                        </p:tav>
                                        <p:tav tm="100000">
                                          <p:val>
                                            <p:strVal val="#ppt_x"/>
                                          </p:val>
                                        </p:tav>
                                      </p:tavLst>
                                    </p:anim>
                                    <p:anim calcmode="lin" valueType="num">
                                      <p:cBhvr>
                                        <p:cTn id="14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Classification of Tourism</a:t>
            </a:r>
            <a:r>
              <a:rPr lang="en-GB" dirty="0"/>
              <a:t/>
            </a:r>
            <a:br>
              <a:rPr lang="en-GB" dirty="0"/>
            </a:br>
            <a:endParaRPr lang="en-GB" dirty="0"/>
          </a:p>
        </p:txBody>
      </p:sp>
      <p:sp>
        <p:nvSpPr>
          <p:cNvPr id="5" name="Content Placeholder 4"/>
          <p:cNvSpPr>
            <a:spLocks noGrp="1"/>
          </p:cNvSpPr>
          <p:nvPr>
            <p:ph idx="1"/>
          </p:nvPr>
        </p:nvSpPr>
        <p:spPr/>
        <p:txBody>
          <a:bodyPr>
            <a:normAutofit fontScale="92500" lnSpcReduction="20000"/>
          </a:bodyPr>
          <a:lstStyle/>
          <a:p>
            <a:r>
              <a:rPr lang="en-GB" dirty="0"/>
              <a:t>1) </a:t>
            </a:r>
            <a:r>
              <a:rPr lang="en-GB" b="1" dirty="0"/>
              <a:t>Recreational</a:t>
            </a:r>
            <a:r>
              <a:rPr lang="en-GB" dirty="0"/>
              <a:t>: Recreational or leisure tourism takes a person away from the humdrum of everyday life. In this case, people spend their leisure time at the hills, sea beaches, etc.</a:t>
            </a:r>
          </a:p>
          <a:p>
            <a:r>
              <a:rPr lang="en-GB" dirty="0"/>
              <a:t>2) </a:t>
            </a:r>
            <a:r>
              <a:rPr lang="en-GB" b="1" dirty="0"/>
              <a:t>Cultural</a:t>
            </a:r>
            <a:r>
              <a:rPr lang="en-GB" dirty="0"/>
              <a:t>: Cultural tourism satisfies cultural and intellectual curiosity and involves visits to ancient monuments, places of historical or religious importance, etc.</a:t>
            </a:r>
          </a:p>
          <a:p>
            <a:r>
              <a:rPr lang="en-GB" dirty="0"/>
              <a:t>3) </a:t>
            </a:r>
            <a:r>
              <a:rPr lang="en-GB" b="1" dirty="0"/>
              <a:t>Sports/Adventure</a:t>
            </a:r>
            <a:r>
              <a:rPr lang="en-GB" dirty="0"/>
              <a:t>: Trips have taken by people with a view to playing golf, skiing and hiking, fall within this category.</a:t>
            </a:r>
          </a:p>
          <a:p>
            <a:r>
              <a:rPr lang="en-GB" dirty="0"/>
              <a:t>4) </a:t>
            </a:r>
            <a:r>
              <a:rPr lang="en-GB" b="1" dirty="0"/>
              <a:t>Health</a:t>
            </a:r>
            <a:r>
              <a:rPr lang="en-GB" dirty="0"/>
              <a:t>: Under this category, people travel for medical, treatment or visit places where there are curative possibilities, for example, hot springs, spa yoga, etc.</a:t>
            </a:r>
          </a:p>
          <a:p>
            <a:r>
              <a:rPr lang="en-GB" dirty="0"/>
              <a:t>5) </a:t>
            </a:r>
            <a:r>
              <a:rPr lang="en-GB" b="1" dirty="0"/>
              <a:t>Convention Tourism</a:t>
            </a:r>
            <a:r>
              <a:rPr lang="en-GB" dirty="0"/>
              <a:t>: It is becoming an increasingly important component of travel. People travel within a country or overseas to attend conventions relating to their business, profession or interest.</a:t>
            </a:r>
          </a:p>
          <a:p>
            <a:r>
              <a:rPr lang="en-GB" dirty="0"/>
              <a:t>6) </a:t>
            </a:r>
            <a:r>
              <a:rPr lang="en-GB" b="1" dirty="0"/>
              <a:t>Incentive Tourism</a:t>
            </a:r>
            <a:r>
              <a:rPr lang="en-GB" dirty="0"/>
              <a:t>: Holiday trips are offered as incentives by major companies to dealers and salesmen who achieve high targets in sales. This is a new and expanding phenomenon in tourism, These are in lieu of cash incentives or gifts, Today incentive tourism is a 3 billion dollar business in the USA alone.</a:t>
            </a:r>
          </a:p>
        </p:txBody>
      </p:sp>
    </p:spTree>
    <p:extLst>
      <p:ext uri="{BB962C8B-B14F-4D97-AF65-F5344CB8AC3E}">
        <p14:creationId xmlns:p14="http://schemas.microsoft.com/office/powerpoint/2010/main" val="3540617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ircle(in)">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circle(in)">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circle(in)">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Nature of Tourism</a:t>
            </a:r>
            <a:r>
              <a:rPr lang="en-GB" dirty="0"/>
              <a:t/>
            </a:r>
            <a:br>
              <a:rPr lang="en-GB" dirty="0"/>
            </a:br>
            <a:endParaRPr lang="en-GB" dirty="0"/>
          </a:p>
        </p:txBody>
      </p:sp>
      <p:sp>
        <p:nvSpPr>
          <p:cNvPr id="3" name="Content Placeholder 2"/>
          <p:cNvSpPr>
            <a:spLocks noGrp="1"/>
          </p:cNvSpPr>
          <p:nvPr>
            <p:ph idx="1"/>
          </p:nvPr>
        </p:nvSpPr>
        <p:spPr>
          <a:xfrm>
            <a:off x="1066800" y="1323703"/>
            <a:ext cx="10058400" cy="5103223"/>
          </a:xfrm>
        </p:spPr>
        <p:txBody>
          <a:bodyPr>
            <a:normAutofit fontScale="92500" lnSpcReduction="10000"/>
          </a:bodyPr>
          <a:lstStyle/>
          <a:p>
            <a:r>
              <a:rPr lang="en-GB" sz="2000" dirty="0"/>
              <a:t>Tourism as a socio-economic phenomenon comprises the activities and experiences of tourists and visitors away from their home </a:t>
            </a:r>
            <a:r>
              <a:rPr lang="en-GB" sz="2000" dirty="0" smtClean="0"/>
              <a:t>and </a:t>
            </a:r>
            <a:r>
              <a:rPr lang="en-GB" sz="2000" dirty="0"/>
              <a:t>serviced by the travel and tourism industry and host destination. The sum total of this activity experience and services can be seen as a tourism product</a:t>
            </a:r>
            <a:r>
              <a:rPr lang="en-GB" sz="2000" dirty="0" smtClean="0"/>
              <a:t>.</a:t>
            </a:r>
          </a:p>
          <a:p>
            <a:endParaRPr lang="en-GB" dirty="0"/>
          </a:p>
          <a:p>
            <a:r>
              <a:rPr lang="en-GB" sz="2000" dirty="0"/>
              <a:t>The tourism system can be described in terms of supply and demand. Tourism planning should strive for a balance between demands and supply. This requires an understanding not only of market characteristics and trends but also of the planning process to meet the market needs</a:t>
            </a:r>
            <a:r>
              <a:rPr lang="en-GB" sz="2000" dirty="0" smtClean="0"/>
              <a:t>.</a:t>
            </a:r>
          </a:p>
          <a:p>
            <a:endParaRPr lang="en-GB" dirty="0"/>
          </a:p>
          <a:p>
            <a:r>
              <a:rPr lang="en-GB" sz="2000" dirty="0"/>
              <a:t>Often tourist from core generating markets are identified as the demand side; the supply side includes all facilities, programmes, attraction, and land uses designed and managed for the visitors. These supply-side factors may be under the control of private enterprise, non-profit organizations, and government. New and innovative forms of partnerships are also evolving to ensure the sustainable development and management of tourism related resources.</a:t>
            </a:r>
          </a:p>
          <a:p>
            <a:endParaRPr lang="en-GB" dirty="0"/>
          </a:p>
        </p:txBody>
      </p:sp>
    </p:spTree>
    <p:extLst>
      <p:ext uri="{BB962C8B-B14F-4D97-AF65-F5344CB8AC3E}">
        <p14:creationId xmlns:p14="http://schemas.microsoft.com/office/powerpoint/2010/main" val="492847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400" dirty="0"/>
              <a:t>The supply and demand side can be seen to be linked by flows of resources such as capital, labour, goods and tourist expenditures into the destination, and flows of marketing, promotion, tourist artefacts and experiences from the destination back into the tourist generating region.</a:t>
            </a:r>
          </a:p>
          <a:p>
            <a:r>
              <a:rPr lang="en-GB" sz="2400" dirty="0"/>
              <a:t>In addition, some tourist expenditures may leak back into the visitors generating areas through repatriation of profits of foreign tourism investors and payment for improved goods and services provided to tourists at the destination. </a:t>
            </a:r>
            <a:r>
              <a:rPr lang="en-GB" sz="2400" dirty="0" smtClean="0"/>
              <a:t>Transportation</a:t>
            </a:r>
            <a:r>
              <a:rPr lang="en-GB" sz="2400" dirty="0"/>
              <a:t> provides an important linkage both to and from the destination.</a:t>
            </a:r>
          </a:p>
          <a:p>
            <a:endParaRPr lang="en-GB" dirty="0"/>
          </a:p>
        </p:txBody>
      </p:sp>
    </p:spTree>
    <p:extLst>
      <p:ext uri="{BB962C8B-B14F-4D97-AF65-F5344CB8AC3E}">
        <p14:creationId xmlns:p14="http://schemas.microsoft.com/office/powerpoint/2010/main" val="21141321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236972"/>
          </a:xfrm>
        </p:spPr>
        <p:txBody>
          <a:bodyPr>
            <a:normAutofit fontScale="90000"/>
          </a:bodyPr>
          <a:lstStyle/>
          <a:p>
            <a:endParaRPr lang="en-GB" dirty="0"/>
          </a:p>
        </p:txBody>
      </p:sp>
      <p:sp>
        <p:nvSpPr>
          <p:cNvPr id="3" name="Content Placeholder 2"/>
          <p:cNvSpPr>
            <a:spLocks noGrp="1"/>
          </p:cNvSpPr>
          <p:nvPr>
            <p:ph idx="1"/>
          </p:nvPr>
        </p:nvSpPr>
        <p:spPr>
          <a:xfrm>
            <a:off x="714103" y="1053737"/>
            <a:ext cx="10411097" cy="5338354"/>
          </a:xfrm>
        </p:spPr>
        <p:txBody>
          <a:bodyPr>
            <a:normAutofit/>
          </a:bodyPr>
          <a:lstStyle/>
          <a:p>
            <a:pPr marL="0" indent="0">
              <a:buNone/>
            </a:pPr>
            <a:r>
              <a:rPr lang="en-GB" sz="2000" dirty="0"/>
              <a:t>For planning purposes, the major components that comprise the supply side are:</a:t>
            </a:r>
          </a:p>
          <a:p>
            <a:pPr lvl="0"/>
            <a:r>
              <a:rPr lang="en-GB" sz="2000" dirty="0"/>
              <a:t>Various modes of transportation and other tourism-related infrastructure.</a:t>
            </a:r>
          </a:p>
          <a:p>
            <a:pPr lvl="0"/>
            <a:r>
              <a:rPr lang="en-GB" sz="2000" dirty="0"/>
              <a:t>Tourist information.</a:t>
            </a:r>
          </a:p>
          <a:p>
            <a:pPr lvl="0"/>
            <a:r>
              <a:rPr lang="en-GB" sz="2000" dirty="0"/>
              <a:t>Marketing and promotion.</a:t>
            </a:r>
          </a:p>
          <a:p>
            <a:pPr lvl="0"/>
            <a:r>
              <a:rPr lang="en-GB" sz="2000" dirty="0"/>
              <a:t>The community of communities within the visitor’s destination area.</a:t>
            </a:r>
          </a:p>
          <a:p>
            <a:pPr lvl="0"/>
            <a:r>
              <a:rPr lang="en-GB" sz="2000" dirty="0"/>
              <a:t>The political and institutional frameworks for enabling tourism</a:t>
            </a:r>
            <a:r>
              <a:rPr lang="en-GB" sz="2000" dirty="0" smtClean="0"/>
              <a:t>.</a:t>
            </a:r>
          </a:p>
          <a:p>
            <a:pPr lvl="0"/>
            <a:endParaRPr lang="en-GB" sz="2000" dirty="0"/>
          </a:p>
          <a:p>
            <a:r>
              <a:rPr lang="en-GB" sz="2000" dirty="0"/>
              <a:t>The dynamic nature of tourism system makes it imperative to scan the external and internal environment of the destinations on a regular basis so as to makes changes when necessary to ensure a healthy and viable tourism industry.</a:t>
            </a:r>
          </a:p>
          <a:p>
            <a:r>
              <a:rPr lang="en-GB" sz="2000" dirty="0"/>
              <a:t>Thus, it is now an accepted fact that tourism development can no longer work in isolation of the environment and the local communities, nor can it ignore the social and cultural consequences of tourism.</a:t>
            </a:r>
          </a:p>
          <a:p>
            <a:endParaRPr lang="en-GB" dirty="0"/>
          </a:p>
        </p:txBody>
      </p:sp>
    </p:spTree>
    <p:extLst>
      <p:ext uri="{BB962C8B-B14F-4D97-AF65-F5344CB8AC3E}">
        <p14:creationId xmlns:p14="http://schemas.microsoft.com/office/powerpoint/2010/main" val="3211224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03029"/>
          </a:xfrm>
        </p:spPr>
        <p:txBody>
          <a:bodyPr>
            <a:normAutofit fontScale="90000"/>
          </a:bodyPr>
          <a:lstStyle/>
          <a:p>
            <a:r>
              <a:rPr lang="en-GB" b="1" dirty="0"/>
              <a:t>Importance of Tourism</a:t>
            </a:r>
            <a:r>
              <a:rPr lang="en-GB" dirty="0"/>
              <a:t/>
            </a:r>
            <a:br>
              <a:rPr lang="en-GB" dirty="0"/>
            </a:br>
            <a:endParaRPr lang="en-GB" dirty="0"/>
          </a:p>
        </p:txBody>
      </p:sp>
      <p:sp>
        <p:nvSpPr>
          <p:cNvPr id="3" name="Content Placeholder 2"/>
          <p:cNvSpPr>
            <a:spLocks noGrp="1"/>
          </p:cNvSpPr>
          <p:nvPr>
            <p:ph idx="1"/>
          </p:nvPr>
        </p:nvSpPr>
        <p:spPr>
          <a:xfrm>
            <a:off x="1066800" y="1227909"/>
            <a:ext cx="10058400" cy="5077097"/>
          </a:xfrm>
        </p:spPr>
        <p:txBody>
          <a:bodyPr>
            <a:normAutofit/>
          </a:bodyPr>
          <a:lstStyle/>
          <a:p>
            <a:r>
              <a:rPr lang="en-GB" sz="2000" dirty="0"/>
              <a:t>Tourism and </a:t>
            </a:r>
            <a:r>
              <a:rPr lang="en-GB" sz="2000" dirty="0" smtClean="0"/>
              <a:t>hospitality, </a:t>
            </a:r>
            <a:r>
              <a:rPr lang="en-GB" sz="2000" dirty="0"/>
              <a:t>which are inextricably linked to each other, are among the major revenue-earning enterprises in the world. They happen to be among the top employers too. There has been an upmarket trend in tourism over the last few decades as travel has become quite common. People travel for business, vacation, pleasure, adventure or even medical treatments</a:t>
            </a:r>
            <a:r>
              <a:rPr lang="en-GB" sz="2000" dirty="0" smtClean="0"/>
              <a:t>.</a:t>
            </a:r>
          </a:p>
          <a:p>
            <a:endParaRPr lang="en-GB" sz="2000" dirty="0"/>
          </a:p>
          <a:p>
            <a:r>
              <a:rPr lang="en-GB" sz="2000" dirty="0"/>
              <a:t>With several business-related activities associated with tourism, the industry has a tremendous potential of generating employment as well as earning foreign exchange. There are many countries in the world, such as Mauritius, Malaysia, Singapore, Fiji, and the Caribbean, whose economies are primarily driven by tourism</a:t>
            </a:r>
            <a:r>
              <a:rPr lang="en-GB" sz="2000" dirty="0" smtClean="0"/>
              <a:t>.</a:t>
            </a:r>
          </a:p>
          <a:p>
            <a:endParaRPr lang="en-GB" sz="2000" dirty="0" smtClean="0"/>
          </a:p>
          <a:p>
            <a:r>
              <a:rPr lang="en-GB" sz="2000" dirty="0" smtClean="0"/>
              <a:t> </a:t>
            </a:r>
            <a:r>
              <a:rPr lang="en-GB" sz="2000" dirty="0"/>
              <a:t>Tourism can contribute to the economic growth of a country in the followings ways:</a:t>
            </a:r>
          </a:p>
          <a:p>
            <a:endParaRPr lang="en-GB" dirty="0"/>
          </a:p>
        </p:txBody>
      </p:sp>
    </p:spTree>
    <p:extLst>
      <p:ext uri="{BB962C8B-B14F-4D97-AF65-F5344CB8AC3E}">
        <p14:creationId xmlns:p14="http://schemas.microsoft.com/office/powerpoint/2010/main" val="3828275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306640"/>
          </a:xfrm>
        </p:spPr>
        <p:txBody>
          <a:bodyPr>
            <a:normAutofit fontScale="90000"/>
          </a:bodyPr>
          <a:lstStyle/>
          <a:p>
            <a:endParaRPr lang="en-GB" dirty="0"/>
          </a:p>
        </p:txBody>
      </p:sp>
      <p:sp>
        <p:nvSpPr>
          <p:cNvPr id="3" name="Content Placeholder 2"/>
          <p:cNvSpPr>
            <a:spLocks noGrp="1"/>
          </p:cNvSpPr>
          <p:nvPr>
            <p:ph idx="1"/>
          </p:nvPr>
        </p:nvSpPr>
        <p:spPr>
          <a:xfrm>
            <a:off x="1066800" y="1088571"/>
            <a:ext cx="10058400" cy="5155475"/>
          </a:xfrm>
        </p:spPr>
        <p:txBody>
          <a:bodyPr>
            <a:normAutofit lnSpcReduction="10000"/>
          </a:bodyPr>
          <a:lstStyle/>
          <a:p>
            <a:r>
              <a:rPr lang="en-GB" sz="2400" b="1" dirty="0"/>
              <a:t>Employment Generation</a:t>
            </a:r>
            <a:endParaRPr lang="en-GB" sz="2400" dirty="0"/>
          </a:p>
          <a:p>
            <a:r>
              <a:rPr lang="en-GB" sz="2400" dirty="0"/>
              <a:t>It creates a large number of jobs among direct services providers (such as </a:t>
            </a:r>
            <a:r>
              <a:rPr lang="en-GB" sz="2400" dirty="0" smtClean="0"/>
              <a:t>hotel, </a:t>
            </a:r>
            <a:r>
              <a:rPr lang="en-GB" sz="2400" dirty="0"/>
              <a:t>restaurants, </a:t>
            </a:r>
            <a:r>
              <a:rPr lang="en-GB" sz="2400" dirty="0" smtClean="0"/>
              <a:t>travel agencies,</a:t>
            </a:r>
            <a:r>
              <a:rPr lang="en-GB" sz="2400" dirty="0"/>
              <a:t> </a:t>
            </a:r>
            <a:r>
              <a:rPr lang="en-GB" sz="2400" dirty="0" smtClean="0"/>
              <a:t>tour operators, </a:t>
            </a:r>
            <a:r>
              <a:rPr lang="en-GB" sz="2400" dirty="0"/>
              <a:t>guide and tour escorts, etc.) and among indirect services providers (such as suppliers to the hotels and restaurants, supplementary accommodation, etc.)</a:t>
            </a:r>
          </a:p>
          <a:p>
            <a:r>
              <a:rPr lang="en-GB" sz="2400" b="1" dirty="0"/>
              <a:t>Infrastructure Development</a:t>
            </a:r>
            <a:endParaRPr lang="en-GB" sz="2400" dirty="0"/>
          </a:p>
          <a:p>
            <a:r>
              <a:rPr lang="en-GB" sz="2400" dirty="0"/>
              <a:t>Tourism spurs infrastructure development. In order to become an important commercial or pleasure destination, any location would require all the necessary infrastructure, like good connectivity via rail, road, and air transport, adequate accommodation, restaurants, a well-developed telecommunication network, and, medical facilities, among others.</a:t>
            </a:r>
          </a:p>
          <a:p>
            <a:endParaRPr lang="en-GB" dirty="0"/>
          </a:p>
        </p:txBody>
      </p:sp>
    </p:spTree>
    <p:extLst>
      <p:ext uri="{BB962C8B-B14F-4D97-AF65-F5344CB8AC3E}">
        <p14:creationId xmlns:p14="http://schemas.microsoft.com/office/powerpoint/2010/main" val="3022432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297932"/>
          </a:xfrm>
        </p:spPr>
        <p:txBody>
          <a:bodyPr>
            <a:normAutofit fontScale="90000"/>
          </a:bodyPr>
          <a:lstStyle/>
          <a:p>
            <a:endParaRPr lang="en-GB" dirty="0"/>
          </a:p>
        </p:txBody>
      </p:sp>
      <p:sp>
        <p:nvSpPr>
          <p:cNvPr id="3" name="Content Placeholder 2"/>
          <p:cNvSpPr>
            <a:spLocks noGrp="1"/>
          </p:cNvSpPr>
          <p:nvPr>
            <p:ph idx="1"/>
          </p:nvPr>
        </p:nvSpPr>
        <p:spPr/>
        <p:txBody>
          <a:bodyPr>
            <a:normAutofit/>
          </a:bodyPr>
          <a:lstStyle/>
          <a:p>
            <a:r>
              <a:rPr lang="en-GB" sz="2000" b="1" dirty="0"/>
              <a:t>Foreign Exchange</a:t>
            </a:r>
            <a:endParaRPr lang="en-GB" sz="2000" dirty="0"/>
          </a:p>
          <a:p>
            <a:r>
              <a:rPr lang="en-GB" sz="2000" dirty="0" smtClean="0"/>
              <a:t>people </a:t>
            </a:r>
            <a:r>
              <a:rPr lang="en-GB" sz="2000" dirty="0"/>
              <a:t>who travel to other countries spend a large amount of money on accommodation, transportation, sightseeing, shopping etc. Thus, an inbound tourist is an important source of foreign exchange for any country</a:t>
            </a:r>
            <a:r>
              <a:rPr lang="en-GB" sz="2000" dirty="0" smtClean="0"/>
              <a:t>.</a:t>
            </a:r>
          </a:p>
          <a:p>
            <a:endParaRPr lang="en-GB" sz="2000" dirty="0"/>
          </a:p>
          <a:p>
            <a:r>
              <a:rPr lang="en-GB" sz="2000" b="1" dirty="0"/>
              <a:t>The World Travel and Tourism Council (WTTC)</a:t>
            </a:r>
            <a:r>
              <a:rPr lang="en-GB" sz="2000" dirty="0"/>
              <a:t> predict in 1997 that the </a:t>
            </a:r>
            <a:r>
              <a:rPr lang="en-GB" sz="2000" dirty="0" smtClean="0"/>
              <a:t>21</a:t>
            </a:r>
            <a:r>
              <a:rPr lang="en-GB" sz="2000" baseline="30000" dirty="0" smtClean="0"/>
              <a:t>st</a:t>
            </a:r>
            <a:r>
              <a:rPr lang="en-GB" sz="2000" dirty="0" smtClean="0"/>
              <a:t> C </a:t>
            </a:r>
            <a:r>
              <a:rPr lang="en-GB" sz="2000" dirty="0"/>
              <a:t>economy would be dominated by three industries: telecommunications, information technology, and tourism. The travel and tourism industry has grown by 500 percent in the last 25 years.</a:t>
            </a:r>
          </a:p>
          <a:p>
            <a:endParaRPr lang="en-GB" dirty="0"/>
          </a:p>
        </p:txBody>
      </p:sp>
    </p:spTree>
    <p:extLst>
      <p:ext uri="{BB962C8B-B14F-4D97-AF65-F5344CB8AC3E}">
        <p14:creationId xmlns:p14="http://schemas.microsoft.com/office/powerpoint/2010/main" val="1960938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472103"/>
          </a:xfrm>
        </p:spPr>
        <p:txBody>
          <a:bodyPr>
            <a:normAutofit fontScale="90000"/>
          </a:bodyPr>
          <a:lstStyle/>
          <a:p>
            <a:endParaRPr lang="en-GB" dirty="0"/>
          </a:p>
        </p:txBody>
      </p:sp>
      <p:sp>
        <p:nvSpPr>
          <p:cNvPr id="3" name="Content Placeholder 2"/>
          <p:cNvSpPr>
            <a:spLocks noGrp="1"/>
          </p:cNvSpPr>
          <p:nvPr>
            <p:ph idx="1"/>
          </p:nvPr>
        </p:nvSpPr>
        <p:spPr>
          <a:xfrm>
            <a:off x="1066800" y="1445623"/>
            <a:ext cx="10058400" cy="4589417"/>
          </a:xfrm>
        </p:spPr>
        <p:txBody>
          <a:bodyPr/>
          <a:lstStyle/>
          <a:p>
            <a:r>
              <a:rPr lang="en-GB" sz="2000" dirty="0"/>
              <a:t>Not withstanding this bright outlook and prospects, the tourism and hospitality industries are very vulnerable to the fluctuations of national economies and happenings in the world, especially terrorist attacks that have at times dealt severe blows to business</a:t>
            </a:r>
            <a:r>
              <a:rPr lang="en-GB" sz="2000" dirty="0" smtClean="0"/>
              <a:t>.</a:t>
            </a:r>
          </a:p>
          <a:p>
            <a:endParaRPr lang="en-GB" sz="2000" dirty="0"/>
          </a:p>
          <a:p>
            <a:r>
              <a:rPr lang="en-GB" sz="2000" dirty="0"/>
              <a:t>In recent years, there have been a few setbacks in tourism, such as the terrorist siege of the Taj and Oberoi in Mumbai, India (26 November 2008); the attack of the World Trade Centre in the United States of the America (11 September 2001); bombing in a hotel on the Indonesian island of Bali (12 October 2002); tsunami in Southeast Asia and South Asia on 26 December 2004, in which thousands of the lives were lost and consequently tourism was hit. Nonetheless, the sector is now getting back to business.</a:t>
            </a:r>
          </a:p>
          <a:p>
            <a:endParaRPr lang="en-GB" dirty="0"/>
          </a:p>
        </p:txBody>
      </p:sp>
    </p:spTree>
    <p:extLst>
      <p:ext uri="{BB962C8B-B14F-4D97-AF65-F5344CB8AC3E}">
        <p14:creationId xmlns:p14="http://schemas.microsoft.com/office/powerpoint/2010/main" val="263636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has influenced it’s development?</a:t>
            </a:r>
            <a:endParaRPr lang="en-GB" dirty="0"/>
          </a:p>
        </p:txBody>
      </p:sp>
      <p:sp>
        <p:nvSpPr>
          <p:cNvPr id="3" name="Content Placeholder 2"/>
          <p:cNvSpPr>
            <a:spLocks noGrp="1"/>
          </p:cNvSpPr>
          <p:nvPr>
            <p:ph idx="1"/>
          </p:nvPr>
        </p:nvSpPr>
        <p:spPr/>
        <p:txBody>
          <a:bodyPr/>
          <a:lstStyle/>
          <a:p>
            <a:r>
              <a:rPr lang="en-GB" dirty="0" smtClean="0"/>
              <a:t>What do you think, over the centuries, has led to the development of travel and tourism?</a:t>
            </a:r>
          </a:p>
          <a:p>
            <a:r>
              <a:rPr lang="en-GB" dirty="0" smtClean="0"/>
              <a:t>Think about developments over the centuries which have encouraged people to move around, and the reasons for their travel.</a:t>
            </a:r>
            <a:endParaRPr lang="en-GB" dirty="0"/>
          </a:p>
        </p:txBody>
      </p:sp>
    </p:spTree>
    <p:extLst>
      <p:ext uri="{BB962C8B-B14F-4D97-AF65-F5344CB8AC3E}">
        <p14:creationId xmlns:p14="http://schemas.microsoft.com/office/powerpoint/2010/main" val="3475112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Impacts of Tourism</a:t>
            </a:r>
            <a:r>
              <a:rPr lang="en-GB" dirty="0"/>
              <a:t/>
            </a:r>
            <a:br>
              <a:rPr lang="en-GB" dirty="0"/>
            </a:br>
            <a:endParaRPr lang="en-GB" dirty="0"/>
          </a:p>
        </p:txBody>
      </p:sp>
      <p:sp>
        <p:nvSpPr>
          <p:cNvPr id="3" name="Content Placeholder 2"/>
          <p:cNvSpPr>
            <a:spLocks noGrp="1"/>
          </p:cNvSpPr>
          <p:nvPr>
            <p:ph idx="1"/>
          </p:nvPr>
        </p:nvSpPr>
        <p:spPr/>
        <p:txBody>
          <a:bodyPr/>
          <a:lstStyle/>
          <a:p>
            <a:r>
              <a:rPr lang="en-GB" sz="2400" dirty="0"/>
              <a:t>Establishing or developing a tourism industry involves expenditure as well as gains, costs, and benefits. If these impacts are taken into consideration from the outset of planning, strengths and opportunities can be maximized while weaknesses and threats can be minimized.</a:t>
            </a:r>
          </a:p>
          <a:p>
            <a:r>
              <a:rPr lang="en-GB" sz="2400" dirty="0"/>
              <a:t>Each destination will be different in terms of tourism characteristics. The cost and benefits of tourism will vary in each destination and can change over time, depending on tourism and other activities in a destination’s local and regional context.</a:t>
            </a:r>
          </a:p>
          <a:p>
            <a:endParaRPr lang="en-GB" dirty="0"/>
          </a:p>
        </p:txBody>
      </p:sp>
    </p:spTree>
    <p:extLst>
      <p:ext uri="{BB962C8B-B14F-4D97-AF65-F5344CB8AC3E}">
        <p14:creationId xmlns:p14="http://schemas.microsoft.com/office/powerpoint/2010/main" val="1057468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10490"/>
            <a:ext cx="10058400" cy="1079863"/>
          </a:xfrm>
        </p:spPr>
        <p:txBody>
          <a:bodyPr>
            <a:normAutofit fontScale="90000"/>
          </a:bodyPr>
          <a:lstStyle/>
          <a:p>
            <a:r>
              <a:rPr lang="en-GB" b="1" dirty="0"/>
              <a:t>Economic Impacts</a:t>
            </a:r>
            <a:r>
              <a:rPr lang="en-GB" dirty="0"/>
              <a:t/>
            </a:r>
            <a:br>
              <a:rPr lang="en-GB" dirty="0"/>
            </a:br>
            <a:r>
              <a:rPr lang="en-GB" sz="2700" dirty="0"/>
              <a:t>Tourism activities impact the economy of the country as well as the local economy of the destination</a:t>
            </a:r>
            <a:r>
              <a:rPr lang="en-GB" dirty="0"/>
              <a:t>.</a:t>
            </a:r>
            <a:br>
              <a:rPr lang="en-GB" dirty="0"/>
            </a:br>
            <a:endParaRPr lang="en-GB" dirty="0"/>
          </a:p>
        </p:txBody>
      </p:sp>
      <p:sp>
        <p:nvSpPr>
          <p:cNvPr id="3" name="Content Placeholder 2"/>
          <p:cNvSpPr>
            <a:spLocks noGrp="1"/>
          </p:cNvSpPr>
          <p:nvPr>
            <p:ph idx="1"/>
          </p:nvPr>
        </p:nvSpPr>
        <p:spPr>
          <a:xfrm>
            <a:off x="653143" y="2203270"/>
            <a:ext cx="10472057" cy="4145280"/>
          </a:xfrm>
        </p:spPr>
        <p:txBody>
          <a:bodyPr>
            <a:normAutofit/>
          </a:bodyPr>
          <a:lstStyle/>
          <a:p>
            <a:r>
              <a:rPr lang="en-GB" sz="2000" b="1" dirty="0" smtClean="0"/>
              <a:t>Economic </a:t>
            </a:r>
            <a:r>
              <a:rPr lang="en-GB" sz="2000" b="1" dirty="0"/>
              <a:t>Benefits</a:t>
            </a:r>
            <a:endParaRPr lang="en-GB" sz="2000" dirty="0"/>
          </a:p>
          <a:p>
            <a:pPr lvl="0"/>
            <a:r>
              <a:rPr lang="en-GB" sz="2000" dirty="0"/>
              <a:t>Tourism generates local employment, directly in the tourism sector and in support and resource management sectors.</a:t>
            </a:r>
          </a:p>
          <a:p>
            <a:pPr lvl="0"/>
            <a:r>
              <a:rPr lang="en-GB" sz="2000" dirty="0"/>
              <a:t>Tourism stimulates profitable domestic industries, hotels and other lodging facilities, restaurants and food services, transportation systems, handicrafts, and guide services.</a:t>
            </a:r>
          </a:p>
          <a:p>
            <a:pPr lvl="0"/>
            <a:r>
              <a:rPr lang="en-GB" sz="2000" dirty="0"/>
              <a:t>Tourism generates foreign exchange for the country and injects capital and new money into the local economy.</a:t>
            </a:r>
          </a:p>
          <a:p>
            <a:pPr lvl="0"/>
            <a:r>
              <a:rPr lang="en-GB" sz="2000" dirty="0"/>
              <a:t>Tourism helps to diversify the local economy.</a:t>
            </a:r>
          </a:p>
          <a:p>
            <a:pPr lvl="0"/>
            <a:r>
              <a:rPr lang="en-GB" sz="2000" dirty="0"/>
              <a:t>Improved tourism infrastructure.</a:t>
            </a:r>
          </a:p>
          <a:p>
            <a:pPr lvl="0"/>
            <a:r>
              <a:rPr lang="en-GB" sz="2000" dirty="0"/>
              <a:t>Increase tax revenues from tourism.</a:t>
            </a:r>
          </a:p>
          <a:p>
            <a:endParaRPr lang="en-GB" dirty="0"/>
          </a:p>
        </p:txBody>
      </p:sp>
    </p:spTree>
    <p:extLst>
      <p:ext uri="{BB962C8B-B14F-4D97-AF65-F5344CB8AC3E}">
        <p14:creationId xmlns:p14="http://schemas.microsoft.com/office/powerpoint/2010/main" val="196782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400" b="1" dirty="0"/>
              <a:t>Economic Costs</a:t>
            </a:r>
            <a:endParaRPr lang="en-GB" sz="2400" dirty="0"/>
          </a:p>
          <a:p>
            <a:pPr lvl="0"/>
            <a:r>
              <a:rPr lang="en-GB" sz="2400" dirty="0"/>
              <a:t>Higher demand created by tourism activity may increase the price of land, housing and a range of commodities necessary for daily life.</a:t>
            </a:r>
          </a:p>
          <a:p>
            <a:pPr lvl="0"/>
            <a:r>
              <a:rPr lang="en-GB" sz="2400" dirty="0"/>
              <a:t>Demands on health services provision and police service increase during the tourist seasons at the expense of the local tax base.</a:t>
            </a:r>
          </a:p>
          <a:p>
            <a:endParaRPr lang="en-GB" dirty="0"/>
          </a:p>
        </p:txBody>
      </p:sp>
    </p:spTree>
    <p:extLst>
      <p:ext uri="{BB962C8B-B14F-4D97-AF65-F5344CB8AC3E}">
        <p14:creationId xmlns:p14="http://schemas.microsoft.com/office/powerpoint/2010/main" val="2394202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62148"/>
            <a:ext cx="10058400" cy="1445623"/>
          </a:xfrm>
        </p:spPr>
        <p:txBody>
          <a:bodyPr>
            <a:normAutofit fontScale="90000"/>
          </a:bodyPr>
          <a:lstStyle/>
          <a:p>
            <a:r>
              <a:rPr lang="en-GB" b="1" dirty="0"/>
              <a:t>Social Impacts</a:t>
            </a:r>
            <a:r>
              <a:rPr lang="en-GB" dirty="0"/>
              <a:t/>
            </a:r>
            <a:br>
              <a:rPr lang="en-GB" dirty="0"/>
            </a:br>
            <a:r>
              <a:rPr lang="en-GB" sz="2700" dirty="0"/>
              <a:t>Tourism also affects the society of the destination in good as well as bad ways. It benefits and costs the local communities</a:t>
            </a:r>
            <a:r>
              <a:rPr lang="en-GB" dirty="0"/>
              <a:t>.</a:t>
            </a:r>
            <a:br>
              <a:rPr lang="en-GB" dirty="0"/>
            </a:br>
            <a:endParaRPr lang="en-GB" dirty="0"/>
          </a:p>
        </p:txBody>
      </p:sp>
      <p:sp>
        <p:nvSpPr>
          <p:cNvPr id="3" name="Content Placeholder 2"/>
          <p:cNvSpPr>
            <a:spLocks noGrp="1"/>
          </p:cNvSpPr>
          <p:nvPr>
            <p:ph idx="1"/>
          </p:nvPr>
        </p:nvSpPr>
        <p:spPr>
          <a:xfrm>
            <a:off x="1066800" y="2438400"/>
            <a:ext cx="10058400" cy="3596640"/>
          </a:xfrm>
        </p:spPr>
        <p:txBody>
          <a:bodyPr/>
          <a:lstStyle/>
          <a:p>
            <a:r>
              <a:rPr lang="en-GB" sz="2000" b="1" dirty="0"/>
              <a:t>Social Benefits</a:t>
            </a:r>
            <a:endParaRPr lang="en-GB" sz="2000" dirty="0"/>
          </a:p>
          <a:p>
            <a:pPr lvl="0"/>
            <a:r>
              <a:rPr lang="en-GB" sz="2000" dirty="0"/>
              <a:t>The quality of a community can be enhanced by economic diversification through tourism.</a:t>
            </a:r>
          </a:p>
          <a:p>
            <a:pPr lvl="0"/>
            <a:r>
              <a:rPr lang="en-GB" sz="2000" dirty="0"/>
              <a:t>Recreational and cultural facilities created for tourism can be used by local communities as well as domestic/international visitors.</a:t>
            </a:r>
          </a:p>
          <a:p>
            <a:pPr lvl="0"/>
            <a:r>
              <a:rPr lang="en-GB" sz="2000" dirty="0"/>
              <a:t>Public spaced may be developed and enhanced through tourism activity.</a:t>
            </a:r>
          </a:p>
          <a:p>
            <a:pPr lvl="0"/>
            <a:r>
              <a:rPr lang="en-GB" sz="2000" dirty="0"/>
              <a:t>Tourism Enhances local community’s esteem and provides an opportunity for greater understanding and communication among people of diverse background.</a:t>
            </a:r>
          </a:p>
          <a:p>
            <a:endParaRPr lang="en-GB" dirty="0"/>
          </a:p>
        </p:txBody>
      </p:sp>
    </p:spTree>
    <p:extLst>
      <p:ext uri="{BB962C8B-B14F-4D97-AF65-F5344CB8AC3E}">
        <p14:creationId xmlns:p14="http://schemas.microsoft.com/office/powerpoint/2010/main" val="1132353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b="1" dirty="0"/>
              <a:t>Social Costs</a:t>
            </a:r>
            <a:endParaRPr lang="en-GB" dirty="0"/>
          </a:p>
          <a:p>
            <a:pPr lvl="0"/>
            <a:r>
              <a:rPr lang="en-GB" dirty="0"/>
              <a:t>Rapid tourism growth can result in the inability of local amenities and institutions to meet service demands.</a:t>
            </a:r>
          </a:p>
          <a:p>
            <a:pPr lvl="0"/>
            <a:r>
              <a:rPr lang="en-GB" dirty="0"/>
              <a:t>Without proper planning and management, litter, vandalism, and crime often accompany tourism development.</a:t>
            </a:r>
          </a:p>
          <a:p>
            <a:pPr lvl="0"/>
            <a:r>
              <a:rPr lang="en-GB" dirty="0"/>
              <a:t>Tourism can bring overcrowding and traffic congestion.</a:t>
            </a:r>
          </a:p>
          <a:p>
            <a:pPr lvl="0"/>
            <a:r>
              <a:rPr lang="en-GB" dirty="0"/>
              <a:t>Visitors bring with them material wealth and apparent freedom. The youths of the host community are particularly susceptible to the economic expectations these tourists bring and can result in complete disruption of traditional community ways of life.</a:t>
            </a:r>
          </a:p>
          <a:p>
            <a:pPr lvl="0"/>
            <a:r>
              <a:rPr lang="en-GB" dirty="0"/>
              <a:t>The community structure may change, e.g. community bonds, demographics, and institutions.</a:t>
            </a:r>
          </a:p>
          <a:p>
            <a:pPr lvl="0"/>
            <a:r>
              <a:rPr lang="en-GB" dirty="0"/>
              <a:t>The authenticity of the social and cultural environment can be changed to meet tourism demands.</a:t>
            </a:r>
          </a:p>
          <a:p>
            <a:endParaRPr lang="en-GB" dirty="0"/>
          </a:p>
        </p:txBody>
      </p:sp>
    </p:spTree>
    <p:extLst>
      <p:ext uri="{BB962C8B-B14F-4D97-AF65-F5344CB8AC3E}">
        <p14:creationId xmlns:p14="http://schemas.microsoft.com/office/powerpoint/2010/main" val="2876392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2065772"/>
          </a:xfrm>
        </p:spPr>
        <p:txBody>
          <a:bodyPr>
            <a:normAutofit fontScale="90000"/>
          </a:bodyPr>
          <a:lstStyle/>
          <a:p>
            <a:r>
              <a:rPr lang="en-GB" b="1" dirty="0"/>
              <a:t>Cultural Impacts</a:t>
            </a:r>
            <a:r>
              <a:rPr lang="en-GB" dirty="0"/>
              <a:t/>
            </a:r>
            <a:br>
              <a:rPr lang="en-GB" dirty="0"/>
            </a:br>
            <a:r>
              <a:rPr lang="en-GB" sz="2700" dirty="0"/>
              <a:t>Tourism activities also affect the culture of the host country. There are many positive and negative cultural impact of tourism</a:t>
            </a:r>
            <a:r>
              <a:rPr lang="en-GB" dirty="0"/>
              <a:t>.</a:t>
            </a:r>
            <a:br>
              <a:rPr lang="en-GB" dirty="0"/>
            </a:br>
            <a:endParaRPr lang="en-GB" dirty="0"/>
          </a:p>
        </p:txBody>
      </p:sp>
      <p:sp>
        <p:nvSpPr>
          <p:cNvPr id="3" name="Content Placeholder 2"/>
          <p:cNvSpPr>
            <a:spLocks noGrp="1"/>
          </p:cNvSpPr>
          <p:nvPr>
            <p:ph idx="1"/>
          </p:nvPr>
        </p:nvSpPr>
        <p:spPr>
          <a:xfrm>
            <a:off x="1066800" y="2917370"/>
            <a:ext cx="10058400" cy="3117669"/>
          </a:xfrm>
        </p:spPr>
        <p:txBody>
          <a:bodyPr>
            <a:normAutofit lnSpcReduction="10000"/>
          </a:bodyPr>
          <a:lstStyle/>
          <a:p>
            <a:r>
              <a:rPr lang="en-GB" b="1" dirty="0"/>
              <a:t>C</a:t>
            </a:r>
            <a:r>
              <a:rPr lang="en-GB" sz="2400" b="1" dirty="0"/>
              <a:t>ultural Benefits</a:t>
            </a:r>
            <a:endParaRPr lang="en-GB" sz="2400" dirty="0"/>
          </a:p>
          <a:p>
            <a:pPr lvl="0"/>
            <a:r>
              <a:rPr lang="en-GB" sz="2400" dirty="0" smtClean="0"/>
              <a:t>Tourism </a:t>
            </a:r>
            <a:r>
              <a:rPr lang="en-GB" sz="2400" dirty="0"/>
              <a:t>can enhance local cultural awareness.</a:t>
            </a:r>
          </a:p>
          <a:p>
            <a:pPr lvl="0"/>
            <a:r>
              <a:rPr lang="en-GB" sz="2400" dirty="0"/>
              <a:t>Tourism can generate revenue to help pay for the preservation of archaeological sites, historic buildings, and districts.</a:t>
            </a:r>
          </a:p>
          <a:p>
            <a:pPr lvl="0"/>
            <a:r>
              <a:rPr lang="en-GB" sz="2400" dirty="0"/>
              <a:t>Despite criticism about the alteration of cultures to unacceptable levels, the sharing of cultural knowledge and experience can be beneficial for hosts and guests of tourism destinations and can result in the revival of local traditions and crafts.</a:t>
            </a:r>
          </a:p>
          <a:p>
            <a:endParaRPr lang="en-GB" dirty="0"/>
          </a:p>
        </p:txBody>
      </p:sp>
    </p:spTree>
    <p:extLst>
      <p:ext uri="{BB962C8B-B14F-4D97-AF65-F5344CB8AC3E}">
        <p14:creationId xmlns:p14="http://schemas.microsoft.com/office/powerpoint/2010/main" val="911330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400" b="1" dirty="0"/>
              <a:t>Cultural Costs</a:t>
            </a:r>
            <a:endParaRPr lang="en-GB" sz="2400" dirty="0"/>
          </a:p>
          <a:p>
            <a:pPr lvl="0"/>
            <a:r>
              <a:rPr lang="en-GB" sz="2400" dirty="0"/>
              <a:t>Youth in the community begin to emulate the speech and attire of tourists.</a:t>
            </a:r>
          </a:p>
          <a:p>
            <a:pPr lvl="0"/>
            <a:r>
              <a:rPr lang="en-GB" sz="2400" dirty="0"/>
              <a:t>Historic sites can be damaged through tourism development and pressures.</a:t>
            </a:r>
          </a:p>
          <a:p>
            <a:pPr lvl="0"/>
            <a:r>
              <a:rPr lang="en-GB" sz="2400" dirty="0"/>
              <a:t>There can be long-term damage to cultural traditions and the erosion of cultural values, resulting in cultural change beyond a level acceptable to the host destination.</a:t>
            </a:r>
          </a:p>
          <a:p>
            <a:endParaRPr lang="en-GB" dirty="0"/>
          </a:p>
        </p:txBody>
      </p:sp>
    </p:spTree>
    <p:extLst>
      <p:ext uri="{BB962C8B-B14F-4D97-AF65-F5344CB8AC3E}">
        <p14:creationId xmlns:p14="http://schemas.microsoft.com/office/powerpoint/2010/main" val="2335373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88274"/>
            <a:ext cx="10058400" cy="1125920"/>
          </a:xfrm>
        </p:spPr>
        <p:txBody>
          <a:bodyPr>
            <a:normAutofit fontScale="90000"/>
          </a:bodyPr>
          <a:lstStyle/>
          <a:p>
            <a:r>
              <a:rPr lang="en-GB" sz="2700" b="1" dirty="0"/>
              <a:t>Environmental Impact</a:t>
            </a:r>
            <a:r>
              <a:rPr lang="en-GB" sz="2700" dirty="0"/>
              <a:t/>
            </a:r>
            <a:br>
              <a:rPr lang="en-GB" sz="2700" dirty="0"/>
            </a:br>
            <a:r>
              <a:rPr lang="en-GB" sz="2700" dirty="0"/>
              <a:t>Tourism impacts on the environment in positive as well as negative way. </a:t>
            </a:r>
            <a:r>
              <a:rPr lang="en-GB" dirty="0"/>
              <a:t/>
            </a:r>
            <a:br>
              <a:rPr lang="en-GB" dirty="0"/>
            </a:br>
            <a:endParaRPr lang="en-GB" dirty="0"/>
          </a:p>
        </p:txBody>
      </p:sp>
      <p:sp>
        <p:nvSpPr>
          <p:cNvPr id="3" name="Content Placeholder 2"/>
          <p:cNvSpPr>
            <a:spLocks noGrp="1"/>
          </p:cNvSpPr>
          <p:nvPr>
            <p:ph idx="1"/>
          </p:nvPr>
        </p:nvSpPr>
        <p:spPr/>
        <p:txBody>
          <a:bodyPr/>
          <a:lstStyle/>
          <a:p>
            <a:r>
              <a:rPr lang="en-GB" sz="2400" b="1" dirty="0"/>
              <a:t>Environmental Benefits</a:t>
            </a:r>
            <a:endParaRPr lang="en-GB" sz="2400" dirty="0"/>
          </a:p>
          <a:p>
            <a:pPr lvl="0"/>
            <a:r>
              <a:rPr lang="en-GB" sz="2400" dirty="0"/>
              <a:t>Parks and nature preserves may be created and ecological preservation supported as a necessity for nature-based tourism.</a:t>
            </a:r>
          </a:p>
          <a:p>
            <a:pPr lvl="0"/>
            <a:r>
              <a:rPr lang="en-GB" sz="2400" dirty="0"/>
              <a:t>Improved waste management can be achieved.</a:t>
            </a:r>
          </a:p>
          <a:p>
            <a:pPr lvl="0"/>
            <a:r>
              <a:rPr lang="en-GB" sz="2400" dirty="0"/>
              <a:t>Increased awareness and concern for the environment can result from nature-based tourism activities and development.</a:t>
            </a:r>
          </a:p>
          <a:p>
            <a:endParaRPr lang="en-GB" dirty="0"/>
          </a:p>
        </p:txBody>
      </p:sp>
    </p:spTree>
    <p:extLst>
      <p:ext uri="{BB962C8B-B14F-4D97-AF65-F5344CB8AC3E}">
        <p14:creationId xmlns:p14="http://schemas.microsoft.com/office/powerpoint/2010/main" val="2801137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800" b="1" dirty="0"/>
              <a:t>Environmental Costs</a:t>
            </a:r>
            <a:endParaRPr lang="en-GB" sz="2800" dirty="0"/>
          </a:p>
          <a:p>
            <a:pPr lvl="0"/>
            <a:r>
              <a:rPr lang="en-GB" sz="2800" dirty="0"/>
              <a:t>A negative change in the physical integrity of the area.</a:t>
            </a:r>
          </a:p>
          <a:p>
            <a:pPr lvl="0"/>
            <a:r>
              <a:rPr lang="en-GB" sz="2800" dirty="0"/>
              <a:t>Rapid development, over-development, and overcrowding can forever change the physical environment and ecosystems of an area.</a:t>
            </a:r>
          </a:p>
          <a:p>
            <a:pPr lvl="0"/>
            <a:r>
              <a:rPr lang="en-GB" sz="2800" dirty="0"/>
              <a:t>Degradation of parks and preserves.</a:t>
            </a:r>
          </a:p>
          <a:p>
            <a:endParaRPr lang="en-GB" dirty="0"/>
          </a:p>
        </p:txBody>
      </p:sp>
    </p:spTree>
    <p:extLst>
      <p:ext uri="{BB962C8B-B14F-4D97-AF65-F5344CB8AC3E}">
        <p14:creationId xmlns:p14="http://schemas.microsoft.com/office/powerpoint/2010/main" val="864635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Industries Related To Tourism</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sz="2400" dirty="0" smtClean="0"/>
              <a:t>What do you consider to be industries that are related to tourism?</a:t>
            </a:r>
            <a:endParaRPr lang="en-GB" sz="2400" dirty="0"/>
          </a:p>
        </p:txBody>
      </p:sp>
    </p:spTree>
    <p:extLst>
      <p:ext uri="{BB962C8B-B14F-4D97-AF65-F5344CB8AC3E}">
        <p14:creationId xmlns:p14="http://schemas.microsoft.com/office/powerpoint/2010/main" val="26729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About five thousand year ago, changes in climate, dwindling food and shelter conditions hostile invaders made the people leave their homes to seek refuge elsewhere like the Aryans left their homes in Central Asia due to climate changes</a:t>
            </a:r>
            <a:r>
              <a:rPr lang="en-GB" dirty="0" smtClean="0"/>
              <a:t>. Early travellers migrated for food and hunting.</a:t>
            </a:r>
            <a:endParaRPr lang="en-GB" dirty="0"/>
          </a:p>
          <a:p>
            <a:r>
              <a:rPr lang="en-GB" dirty="0"/>
              <a:t>During Hindu and Chinese civilization a movement of religion, education and culture began. Christian missionaries, Buddhist monks and other travelled far and wide carrying religious messages and returned with fantastic images and opinions about alien people</a:t>
            </a:r>
            <a:r>
              <a:rPr lang="en-GB" dirty="0" smtClean="0"/>
              <a:t>. The Roman Empire saw travel along the </a:t>
            </a:r>
            <a:r>
              <a:rPr lang="en-GB" dirty="0"/>
              <a:t>N</a:t>
            </a:r>
            <a:r>
              <a:rPr lang="en-GB" dirty="0" smtClean="0"/>
              <a:t>ile, road system development and roadside inns as people travelled for business, pleasure and education.</a:t>
            </a:r>
          </a:p>
          <a:p>
            <a:r>
              <a:rPr lang="en-GB" dirty="0" smtClean="0"/>
              <a:t>The Middle Ages (5</a:t>
            </a:r>
            <a:r>
              <a:rPr lang="en-GB" baseline="30000" dirty="0" smtClean="0"/>
              <a:t>th</a:t>
            </a:r>
            <a:r>
              <a:rPr lang="en-GB" dirty="0" smtClean="0"/>
              <a:t> – 14</a:t>
            </a:r>
            <a:r>
              <a:rPr lang="en-GB" baseline="30000" dirty="0" smtClean="0"/>
              <a:t>th</a:t>
            </a:r>
            <a:r>
              <a:rPr lang="en-GB" dirty="0" smtClean="0"/>
              <a:t> centuries) and the Renaissance Era (14</a:t>
            </a:r>
            <a:r>
              <a:rPr lang="en-GB" baseline="30000" dirty="0" smtClean="0"/>
              <a:t>th</a:t>
            </a:r>
            <a:r>
              <a:rPr lang="en-GB" dirty="0" smtClean="0"/>
              <a:t> – 16</a:t>
            </a:r>
            <a:r>
              <a:rPr lang="en-GB" baseline="30000" dirty="0" smtClean="0"/>
              <a:t>th</a:t>
            </a:r>
            <a:r>
              <a:rPr lang="en-GB" dirty="0" smtClean="0"/>
              <a:t> centuries) saw transportation and safety decline, less acceptance of currencies, travel by crusaders to the Holy land, Marco Polo’s travels in the late 13</a:t>
            </a:r>
            <a:r>
              <a:rPr lang="en-GB" baseline="30000" dirty="0" smtClean="0"/>
              <a:t>th</a:t>
            </a:r>
            <a:r>
              <a:rPr lang="en-GB" dirty="0" smtClean="0"/>
              <a:t> C, and an increased interest in travel for commerce and pleasure</a:t>
            </a:r>
            <a:endParaRPr lang="en-GB" dirty="0"/>
          </a:p>
        </p:txBody>
      </p:sp>
    </p:spTree>
    <p:extLst>
      <p:ext uri="{BB962C8B-B14F-4D97-AF65-F5344CB8AC3E}">
        <p14:creationId xmlns:p14="http://schemas.microsoft.com/office/powerpoint/2010/main" val="1793722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219555"/>
          </a:xfrm>
        </p:spPr>
        <p:txBody>
          <a:bodyPr>
            <a:normAutofit fontScale="90000"/>
          </a:bodyPr>
          <a:lstStyle/>
          <a:p>
            <a:endParaRPr lang="en-GB" dirty="0"/>
          </a:p>
        </p:txBody>
      </p:sp>
      <p:sp>
        <p:nvSpPr>
          <p:cNvPr id="3" name="Content Placeholder 2"/>
          <p:cNvSpPr>
            <a:spLocks noGrp="1"/>
          </p:cNvSpPr>
          <p:nvPr>
            <p:ph idx="1"/>
          </p:nvPr>
        </p:nvSpPr>
        <p:spPr/>
        <p:txBody>
          <a:bodyPr>
            <a:normAutofit/>
          </a:bodyPr>
          <a:lstStyle/>
          <a:p>
            <a:r>
              <a:rPr lang="en-GB" sz="2000" dirty="0"/>
              <a:t>Over the years, tourism has become a popular global activity. Depending upon the nature and purpose of their travel, tourists, need and demand certain facilities and services. This has given rise to a wide range of commercial activities that have acquired industry proportions. Thus travel and tourism now days represent a broad range of related industries.</a:t>
            </a:r>
          </a:p>
          <a:p>
            <a:r>
              <a:rPr lang="en-GB" sz="2000" b="1" dirty="0"/>
              <a:t>Hotels</a:t>
            </a:r>
            <a:endParaRPr lang="en-GB" sz="2000" dirty="0"/>
          </a:p>
          <a:p>
            <a:r>
              <a:rPr lang="en-GB" sz="2000" dirty="0"/>
              <a:t>Hotels are the commercial establishment that provides accommodation, meals, and other guest services. In travel and tourism industry, the hotel industry plays a very significant role, as all tourists need a place to stay at their destinations, and require many more services and facilities to suit their specific needs and tastes.</a:t>
            </a:r>
          </a:p>
        </p:txBody>
      </p:sp>
    </p:spTree>
    <p:extLst>
      <p:ext uri="{BB962C8B-B14F-4D97-AF65-F5344CB8AC3E}">
        <p14:creationId xmlns:p14="http://schemas.microsoft.com/office/powerpoint/2010/main" val="1076565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350183"/>
          </a:xfrm>
        </p:spPr>
        <p:txBody>
          <a:bodyPr>
            <a:normAutofit fontScale="90000"/>
          </a:bodyPr>
          <a:lstStyle/>
          <a:p>
            <a:endParaRPr lang="en-GB" dirty="0"/>
          </a:p>
        </p:txBody>
      </p:sp>
      <p:sp>
        <p:nvSpPr>
          <p:cNvPr id="3" name="Content Placeholder 2"/>
          <p:cNvSpPr>
            <a:spLocks noGrp="1"/>
          </p:cNvSpPr>
          <p:nvPr>
            <p:ph idx="1"/>
          </p:nvPr>
        </p:nvSpPr>
        <p:spPr>
          <a:xfrm>
            <a:off x="1066800" y="1236617"/>
            <a:ext cx="10058400" cy="4798423"/>
          </a:xfrm>
        </p:spPr>
        <p:txBody>
          <a:bodyPr>
            <a:normAutofit/>
          </a:bodyPr>
          <a:lstStyle/>
          <a:p>
            <a:r>
              <a:rPr lang="en-GB" sz="2000" b="1" dirty="0"/>
              <a:t>Restaurants</a:t>
            </a:r>
            <a:endParaRPr lang="en-GB" sz="2000" dirty="0"/>
          </a:p>
          <a:p>
            <a:r>
              <a:rPr lang="en-GB" sz="2000" dirty="0"/>
              <a:t>Restaurants are retail establishments that serve prepared food and beverages to customers. In the travel and tourism industry, restaurants and other food and beverage outlets are very important as tourists like to experiment with local cuisines of the places they are visiting</a:t>
            </a:r>
            <a:r>
              <a:rPr lang="en-GB" sz="2000" dirty="0" smtClean="0"/>
              <a:t>.</a:t>
            </a:r>
          </a:p>
          <a:p>
            <a:endParaRPr lang="en-GB" sz="2000" dirty="0"/>
          </a:p>
          <a:p>
            <a:r>
              <a:rPr lang="en-GB" sz="2000" b="1" dirty="0"/>
              <a:t>Retail and Shopping</a:t>
            </a:r>
            <a:endParaRPr lang="en-GB" sz="2000" dirty="0"/>
          </a:p>
          <a:p>
            <a:r>
              <a:rPr lang="en-GB" sz="2000" dirty="0"/>
              <a:t>The retail industry is very important as tourists shop for their day to day necessaries as well as look for mementos and souvenirs. In the recent years, some cities in the world have been promoted as shopping destinations to attract people with a penchant for shopping by offering various products, such as garments, electronic goods, jewellery, and antiques. New York, Paris, London, and Milan in Italy are famous as fashion havens of the world.</a:t>
            </a:r>
          </a:p>
          <a:p>
            <a:endParaRPr lang="en-GB" dirty="0"/>
          </a:p>
        </p:txBody>
      </p:sp>
    </p:spTree>
    <p:extLst>
      <p:ext uri="{BB962C8B-B14F-4D97-AF65-F5344CB8AC3E}">
        <p14:creationId xmlns:p14="http://schemas.microsoft.com/office/powerpoint/2010/main" val="3609212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306640"/>
          </a:xfrm>
        </p:spPr>
        <p:txBody>
          <a:bodyPr>
            <a:normAutofit fontScale="90000"/>
          </a:bodyPr>
          <a:lstStyle/>
          <a:p>
            <a:endParaRPr lang="en-GB" dirty="0"/>
          </a:p>
        </p:txBody>
      </p:sp>
      <p:sp>
        <p:nvSpPr>
          <p:cNvPr id="3" name="Content Placeholder 2"/>
          <p:cNvSpPr>
            <a:spLocks noGrp="1"/>
          </p:cNvSpPr>
          <p:nvPr>
            <p:ph idx="1"/>
          </p:nvPr>
        </p:nvSpPr>
        <p:spPr>
          <a:xfrm>
            <a:off x="1066800" y="1140823"/>
            <a:ext cx="10058400" cy="4894217"/>
          </a:xfrm>
        </p:spPr>
        <p:txBody>
          <a:bodyPr>
            <a:normAutofit fontScale="92500"/>
          </a:bodyPr>
          <a:lstStyle/>
          <a:p>
            <a:r>
              <a:rPr lang="en-GB" sz="2400" b="1" dirty="0"/>
              <a:t>Transportation</a:t>
            </a:r>
            <a:endParaRPr lang="en-GB" sz="2400" dirty="0"/>
          </a:p>
          <a:p>
            <a:r>
              <a:rPr lang="en-GB" sz="2400" dirty="0"/>
              <a:t>It is the movement of people and goods from one place to another. A well-developed transport industry, as well as infrastructure, is integral to the success of any travel and tourism enterprise.</a:t>
            </a:r>
          </a:p>
          <a:p>
            <a:r>
              <a:rPr lang="en-GB" sz="2400" b="1" dirty="0"/>
              <a:t>Travel Agencies</a:t>
            </a:r>
            <a:endParaRPr lang="en-GB" sz="2400" dirty="0"/>
          </a:p>
          <a:p>
            <a:r>
              <a:rPr lang="en-GB" sz="2400" dirty="0"/>
              <a:t>A</a:t>
            </a:r>
            <a:r>
              <a:rPr lang="en-GB" sz="2400" b="1" dirty="0">
                <a:hlinkClick r:id="rId2"/>
              </a:rPr>
              <a:t> travel agency</a:t>
            </a:r>
            <a:r>
              <a:rPr lang="en-GB" sz="2400" u="sng" dirty="0">
                <a:hlinkClick r:id="rId2"/>
              </a:rPr>
              <a:t> </a:t>
            </a:r>
            <a:r>
              <a:rPr lang="en-GB" sz="2400" dirty="0"/>
              <a:t>is a retailing business that sells travel related products and services, particularly package tours, to customers on the behalf of suppliers such as airlines, car rentals, cruise liners, hotels, railways, and sightseeing.</a:t>
            </a:r>
          </a:p>
          <a:p>
            <a:r>
              <a:rPr lang="en-GB" sz="2400" dirty="0"/>
              <a:t>Travel agencies play a very important role as they plan out the itinerary of their clients and make the necessary arrangements for their travel, stay, and sightseeing, besides facilitating their passport, visa, etc.</a:t>
            </a:r>
          </a:p>
          <a:p>
            <a:endParaRPr lang="en-GB" dirty="0"/>
          </a:p>
        </p:txBody>
      </p:sp>
    </p:spTree>
    <p:extLst>
      <p:ext uri="{BB962C8B-B14F-4D97-AF65-F5344CB8AC3E}">
        <p14:creationId xmlns:p14="http://schemas.microsoft.com/office/powerpoint/2010/main" val="95350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GB" sz="2400" b="1" dirty="0"/>
              <a:t>Tour Operators</a:t>
            </a:r>
            <a:endParaRPr lang="en-GB" sz="2400" dirty="0"/>
          </a:p>
          <a:p>
            <a:r>
              <a:rPr lang="en-GB" sz="2400" dirty="0"/>
              <a:t>A </a:t>
            </a:r>
            <a:r>
              <a:rPr lang="en-GB" sz="2400" b="1" dirty="0">
                <a:hlinkClick r:id="rId2"/>
              </a:rPr>
              <a:t>tour operator</a:t>
            </a:r>
            <a:r>
              <a:rPr lang="en-GB" sz="2400" dirty="0"/>
              <a:t> assembles the various elements of a tour. It typically combines tour and travel components to create a holiday. Tour operators play an important role in the travel and tourism industry.</a:t>
            </a:r>
          </a:p>
          <a:p>
            <a:r>
              <a:rPr lang="en-GB" sz="2400" b="1" dirty="0"/>
              <a:t>Tourist Destinations</a:t>
            </a:r>
            <a:endParaRPr lang="en-GB" sz="2400" dirty="0"/>
          </a:p>
          <a:p>
            <a:r>
              <a:rPr lang="en-GB" sz="2400" dirty="0"/>
              <a:t>A tourist attraction is a place of interest for tourists, typically for its inherent or exhibited cultural value, historical significance, nature or build beauty or amusement opportunities. These are the basic fundamentals of the tourism industry.</a:t>
            </a:r>
          </a:p>
        </p:txBody>
      </p:sp>
    </p:spTree>
    <p:extLst>
      <p:ext uri="{BB962C8B-B14F-4D97-AF65-F5344CB8AC3E}">
        <p14:creationId xmlns:p14="http://schemas.microsoft.com/office/powerpoint/2010/main" val="1563771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254389"/>
          </a:xfrm>
        </p:spPr>
        <p:txBody>
          <a:bodyPr>
            <a:normAutofit fontScale="90000"/>
          </a:bodyPr>
          <a:lstStyle/>
          <a:p>
            <a:endParaRPr lang="en-GB" dirty="0"/>
          </a:p>
        </p:txBody>
      </p:sp>
      <p:sp>
        <p:nvSpPr>
          <p:cNvPr id="3" name="Content Placeholder 2"/>
          <p:cNvSpPr>
            <a:spLocks noGrp="1"/>
          </p:cNvSpPr>
          <p:nvPr>
            <p:ph idx="1"/>
          </p:nvPr>
        </p:nvSpPr>
        <p:spPr>
          <a:xfrm>
            <a:off x="1066800" y="1132114"/>
            <a:ext cx="10058400" cy="4902926"/>
          </a:xfrm>
        </p:spPr>
        <p:txBody>
          <a:bodyPr>
            <a:normAutofit fontScale="92500" lnSpcReduction="10000"/>
          </a:bodyPr>
          <a:lstStyle/>
          <a:p>
            <a:r>
              <a:rPr lang="en-GB" sz="2000" b="1" dirty="0"/>
              <a:t>Cultural Industries</a:t>
            </a:r>
            <a:endParaRPr lang="en-GB" sz="2000" dirty="0"/>
          </a:p>
          <a:p>
            <a:r>
              <a:rPr lang="en-GB" sz="2000" dirty="0"/>
              <a:t>Cultural or creative industries are responsible for the creation, production, and distribution of goods and services that are cultural in nature and usually protected by intellectual property rights. As tourists like to visit places of cultural significance and soak in the culture of the area, the cultural industry is very important to travel and tourism</a:t>
            </a:r>
            <a:r>
              <a:rPr lang="en-GB" sz="2000" dirty="0" smtClean="0"/>
              <a:t>.</a:t>
            </a:r>
          </a:p>
          <a:p>
            <a:endParaRPr lang="en-GB" sz="2000" dirty="0"/>
          </a:p>
          <a:p>
            <a:r>
              <a:rPr lang="en-GB" sz="2000" b="1" dirty="0"/>
              <a:t>Leisure, Recreation, and Sport</a:t>
            </a:r>
            <a:endParaRPr lang="en-GB" sz="2000" dirty="0"/>
          </a:p>
          <a:p>
            <a:r>
              <a:rPr lang="en-GB" sz="2000" dirty="0"/>
              <a:t>Leisure or free time is a period of a time spent out of work and essential domestic activity. Recreation or fun is spending time in a manner designed for therapeutic refreshment of body or mind. While leisure is more like a form of entertainment or rest, recreation requires active participation in a refreshing and diverting manner.</a:t>
            </a:r>
          </a:p>
          <a:p>
            <a:r>
              <a:rPr lang="en-GB" sz="2000" dirty="0"/>
              <a:t>As people in the world’s wealthier regions lead an increasingly sedentary lifestyle, the need for recreation has increased. These play a significant role in the travel and tourism sector.</a:t>
            </a:r>
          </a:p>
          <a:p>
            <a:endParaRPr lang="en-GB" dirty="0"/>
          </a:p>
        </p:txBody>
      </p:sp>
    </p:spTree>
    <p:extLst>
      <p:ext uri="{BB962C8B-B14F-4D97-AF65-F5344CB8AC3E}">
        <p14:creationId xmlns:p14="http://schemas.microsoft.com/office/powerpoint/2010/main" val="435409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Tourism Products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What do we mean by a tourism product?</a:t>
            </a:r>
            <a:endParaRPr lang="en-GB" dirty="0"/>
          </a:p>
        </p:txBody>
      </p:sp>
    </p:spTree>
    <p:extLst>
      <p:ext uri="{BB962C8B-B14F-4D97-AF65-F5344CB8AC3E}">
        <p14:creationId xmlns:p14="http://schemas.microsoft.com/office/powerpoint/2010/main" val="1600319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350183"/>
          </a:xfrm>
        </p:spPr>
        <p:txBody>
          <a:bodyPr>
            <a:normAutofit fontScale="90000"/>
          </a:bodyPr>
          <a:lstStyle/>
          <a:p>
            <a:endParaRPr lang="en-GB" dirty="0"/>
          </a:p>
        </p:txBody>
      </p:sp>
      <p:sp>
        <p:nvSpPr>
          <p:cNvPr id="3" name="Content Placeholder 2"/>
          <p:cNvSpPr>
            <a:spLocks noGrp="1"/>
          </p:cNvSpPr>
          <p:nvPr>
            <p:ph idx="1"/>
          </p:nvPr>
        </p:nvSpPr>
        <p:spPr>
          <a:xfrm>
            <a:off x="1066800" y="1166949"/>
            <a:ext cx="10058400" cy="4868091"/>
          </a:xfrm>
        </p:spPr>
        <p:txBody>
          <a:bodyPr/>
          <a:lstStyle/>
          <a:p>
            <a:r>
              <a:rPr lang="en-GB" sz="2000" dirty="0"/>
              <a:t>A tourism/tourist product can be defined as the sum of the physical and psychological satisfaction it provides to tourists, during their ‘traveling and sojourn’ </a:t>
            </a:r>
            <a:r>
              <a:rPr lang="en-GB" sz="2000" dirty="0" err="1"/>
              <a:t>en</a:t>
            </a:r>
            <a:r>
              <a:rPr lang="en-GB" sz="2000" dirty="0"/>
              <a:t> route at the destinations</a:t>
            </a:r>
            <a:r>
              <a:rPr lang="en-GB" sz="2000" dirty="0" smtClean="0"/>
              <a:t>.</a:t>
            </a:r>
          </a:p>
          <a:p>
            <a:endParaRPr lang="en-GB" sz="2000" dirty="0"/>
          </a:p>
          <a:p>
            <a:r>
              <a:rPr lang="en-GB" sz="2000" dirty="0"/>
              <a:t>Since travel and tourism industry is an agglomeration of too many sectors that promote travel related services. These sectors are referred to as travel vendors and their services and goods are called ‘travel products’. A tourism product includes five main components such as physical plant, services, hospitality, freedom of choice, and a sense of involvement</a:t>
            </a:r>
            <a:r>
              <a:rPr lang="en-GB" sz="2000" dirty="0" smtClean="0"/>
              <a:t>.</a:t>
            </a:r>
          </a:p>
          <a:p>
            <a:endParaRPr lang="en-GB" sz="2000" dirty="0" smtClean="0"/>
          </a:p>
          <a:p>
            <a:r>
              <a:rPr lang="en-GB" sz="2000" dirty="0" smtClean="0"/>
              <a:t>Thus</a:t>
            </a:r>
            <a:r>
              <a:rPr lang="en-GB" sz="2000" dirty="0"/>
              <a:t>, whatever the natural and man-made resources, services brought about the consumption of tourists is called </a:t>
            </a:r>
            <a:r>
              <a:rPr lang="en-GB" sz="2000" b="1" dirty="0"/>
              <a:t>tourism products</a:t>
            </a:r>
            <a:r>
              <a:rPr lang="en-GB" sz="2000" dirty="0"/>
              <a:t>.</a:t>
            </a:r>
          </a:p>
          <a:p>
            <a:endParaRPr lang="en-GB" dirty="0"/>
          </a:p>
        </p:txBody>
      </p:sp>
    </p:spTree>
    <p:extLst>
      <p:ext uri="{BB962C8B-B14F-4D97-AF65-F5344CB8AC3E}">
        <p14:creationId xmlns:p14="http://schemas.microsoft.com/office/powerpoint/2010/main" val="1396735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55280"/>
          </a:xfrm>
        </p:spPr>
        <p:txBody>
          <a:bodyPr>
            <a:normAutofit fontScale="90000"/>
          </a:bodyPr>
          <a:lstStyle/>
          <a:p>
            <a:r>
              <a:rPr lang="en-GB" b="1" dirty="0"/>
              <a:t>Characteristics Of Tourism Products</a:t>
            </a:r>
            <a:r>
              <a:rPr lang="en-GB" dirty="0"/>
              <a:t/>
            </a:r>
            <a:br>
              <a:rPr lang="en-GB" dirty="0"/>
            </a:br>
            <a:endParaRPr lang="en-GB" dirty="0"/>
          </a:p>
        </p:txBody>
      </p:sp>
      <p:sp>
        <p:nvSpPr>
          <p:cNvPr id="3" name="Content Placeholder 2"/>
          <p:cNvSpPr>
            <a:spLocks noGrp="1"/>
          </p:cNvSpPr>
          <p:nvPr>
            <p:ph idx="1"/>
          </p:nvPr>
        </p:nvSpPr>
        <p:spPr>
          <a:xfrm>
            <a:off x="1066800" y="1149531"/>
            <a:ext cx="10058400" cy="4885509"/>
          </a:xfrm>
        </p:spPr>
        <p:txBody>
          <a:bodyPr>
            <a:normAutofit/>
          </a:bodyPr>
          <a:lstStyle/>
          <a:p>
            <a:r>
              <a:rPr lang="en-GB" sz="2400" b="1" dirty="0"/>
              <a:t>1</a:t>
            </a:r>
            <a:r>
              <a:rPr lang="en-GB" sz="2000" b="1" dirty="0"/>
              <a:t>) Intangible</a:t>
            </a:r>
            <a:r>
              <a:rPr lang="en-GB" sz="2000" dirty="0"/>
              <a:t>: Tourism is an intangible product means tourism is such kind of product which cannot be touched or seen and there is no transfer of ownership, But the facilities are available for specified time and for a specified use. For e.g. a room in the hotel is available for a specified time</a:t>
            </a:r>
            <a:r>
              <a:rPr lang="en-GB" sz="2000" dirty="0" smtClean="0"/>
              <a:t>.</a:t>
            </a:r>
          </a:p>
          <a:p>
            <a:endParaRPr lang="en-GB" sz="2000" dirty="0"/>
          </a:p>
          <a:p>
            <a:r>
              <a:rPr lang="en-GB" sz="2000" b="1" dirty="0"/>
              <a:t>2) Psychological</a:t>
            </a:r>
            <a:r>
              <a:rPr lang="en-GB" sz="2000" dirty="0"/>
              <a:t>: The main motive to purchase tourism product is to satisfy the psychological need after using the product, by getting experience while interacting with a new environment. And experiences also motivate others to purchase that product.</a:t>
            </a:r>
          </a:p>
          <a:p>
            <a:endParaRPr lang="en-GB" dirty="0"/>
          </a:p>
        </p:txBody>
      </p:sp>
    </p:spTree>
    <p:extLst>
      <p:ext uri="{BB962C8B-B14F-4D97-AF65-F5344CB8AC3E}">
        <p14:creationId xmlns:p14="http://schemas.microsoft.com/office/powerpoint/2010/main" val="3288490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602732"/>
          </a:xfrm>
        </p:spPr>
        <p:txBody>
          <a:bodyPr>
            <a:normAutofit fontScale="90000"/>
          </a:bodyPr>
          <a:lstStyle/>
          <a:p>
            <a:endParaRPr lang="en-GB" dirty="0"/>
          </a:p>
        </p:txBody>
      </p:sp>
      <p:sp>
        <p:nvSpPr>
          <p:cNvPr id="3" name="Content Placeholder 2"/>
          <p:cNvSpPr>
            <a:spLocks noGrp="1"/>
          </p:cNvSpPr>
          <p:nvPr>
            <p:ph idx="1"/>
          </p:nvPr>
        </p:nvSpPr>
        <p:spPr>
          <a:xfrm>
            <a:off x="1066800" y="1628503"/>
            <a:ext cx="10058400" cy="4406537"/>
          </a:xfrm>
        </p:spPr>
        <p:txBody>
          <a:bodyPr/>
          <a:lstStyle/>
          <a:p>
            <a:r>
              <a:rPr lang="en-GB" sz="2000" b="1" dirty="0"/>
              <a:t>3) Highly Perishable</a:t>
            </a:r>
            <a:r>
              <a:rPr lang="en-GB" sz="2000" dirty="0"/>
              <a:t>: Tourism product is highly perishable in nature means one cannot store the product for a long time. Production and consumption take place while a tourist is available. If the product remains unused, the chances are lost i.e. if tourists do not purchase it</a:t>
            </a:r>
            <a:r>
              <a:rPr lang="en-GB" sz="2000" dirty="0" smtClean="0"/>
              <a:t>.</a:t>
            </a:r>
          </a:p>
          <a:p>
            <a:endParaRPr lang="en-GB" sz="2000" dirty="0"/>
          </a:p>
          <a:p>
            <a:r>
              <a:rPr lang="en-GB" sz="2000" dirty="0"/>
              <a:t>A travel agent or tourism operator who sells a tourism product cannot store it. Production can only take place if the customer is actually present. And once consumption begins, it cannot be stopped, interrupted or modified. If the product remains unused, the chances are lost i.e. if tourists do not visit a particular place, the opportunity at that time is lost. It is due to tourism reason that heavy discount is offered by hotels and transport generating organizations during the offseason.</a:t>
            </a:r>
          </a:p>
          <a:p>
            <a:endParaRPr lang="en-GB" dirty="0"/>
          </a:p>
        </p:txBody>
      </p:sp>
    </p:spTree>
    <p:extLst>
      <p:ext uri="{BB962C8B-B14F-4D97-AF65-F5344CB8AC3E}">
        <p14:creationId xmlns:p14="http://schemas.microsoft.com/office/powerpoint/2010/main" val="33724857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402435"/>
          </a:xfrm>
        </p:spPr>
        <p:txBody>
          <a:bodyPr>
            <a:normAutofit fontScale="90000"/>
          </a:bodyPr>
          <a:lstStyle/>
          <a:p>
            <a:endParaRPr lang="en-GB" dirty="0"/>
          </a:p>
        </p:txBody>
      </p:sp>
      <p:sp>
        <p:nvSpPr>
          <p:cNvPr id="3" name="Content Placeholder 2"/>
          <p:cNvSpPr>
            <a:spLocks noGrp="1"/>
          </p:cNvSpPr>
          <p:nvPr>
            <p:ph idx="1"/>
          </p:nvPr>
        </p:nvSpPr>
        <p:spPr>
          <a:xfrm>
            <a:off x="1066800" y="1410789"/>
            <a:ext cx="10058400" cy="4624251"/>
          </a:xfrm>
        </p:spPr>
        <p:txBody>
          <a:bodyPr>
            <a:normAutofit/>
          </a:bodyPr>
          <a:lstStyle/>
          <a:p>
            <a:r>
              <a:rPr lang="en-GB" sz="2000" b="1" dirty="0"/>
              <a:t>4) Composite Product</a:t>
            </a:r>
            <a:r>
              <a:rPr lang="en-GB" sz="2000" dirty="0"/>
              <a:t>: Tourist product is a combination of different products. It has not a single entity in itself. In the experience of a visit to a particular place, various service providers contribute like transportation The tourist product cannot be provided by a single enterprise, unlike a manufactured product.</a:t>
            </a:r>
          </a:p>
          <a:p>
            <a:r>
              <a:rPr lang="en-GB" sz="2000" dirty="0"/>
              <a:t>The tourist product covers the complete experience of a visit to a particular place. And many providers contribute to the tourism experience. For instance, airline supplies seats, a hotel provides rooms and restaurants, travel agents make bookings for stay and sightseeing, etc.</a:t>
            </a:r>
          </a:p>
          <a:p>
            <a:r>
              <a:rPr lang="en-GB" sz="2000" b="1" dirty="0"/>
              <a:t>5) Unstable Demand</a:t>
            </a:r>
            <a:r>
              <a:rPr lang="en-GB" sz="2000" dirty="0"/>
              <a:t>: Tourism demand is influenced by seasonal, economic political, and other factors. There are certain times of the year that see greater demand than others. At these times there is a greater strain on services like hotel bookings, employment, and the transport system, etc.</a:t>
            </a:r>
          </a:p>
        </p:txBody>
      </p:sp>
    </p:spTree>
    <p:extLst>
      <p:ext uri="{BB962C8B-B14F-4D97-AF65-F5344CB8AC3E}">
        <p14:creationId xmlns:p14="http://schemas.microsoft.com/office/powerpoint/2010/main" val="1593962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For centuries movement of people continued to grow due to the efficiency of transport and the assistance and safety which the people could travel. By the end of the 15th century, Italy had become the intellectual and cultural </a:t>
            </a:r>
            <a:r>
              <a:rPr lang="en-GB" dirty="0" smtClean="0"/>
              <a:t>centre </a:t>
            </a:r>
            <a:r>
              <a:rPr lang="en-GB" dirty="0"/>
              <a:t>of Europe. It represented the classical heritage both for the intelligentsia and the aristocracy.</a:t>
            </a:r>
          </a:p>
          <a:p>
            <a:r>
              <a:rPr lang="en-GB" dirty="0"/>
              <a:t>During the 16th Century, travel </a:t>
            </a:r>
            <a:r>
              <a:rPr lang="en-GB" dirty="0" smtClean="0"/>
              <a:t>came </a:t>
            </a:r>
            <a:r>
              <a:rPr lang="en-GB" dirty="0"/>
              <a:t>to be considered as an essential part of the education of every young Englishman. Travel thus became a mean of self – development, and education in its broadest sense. The educational travel was known as ‘</a:t>
            </a:r>
            <a:r>
              <a:rPr lang="en-GB" b="1" dirty="0"/>
              <a:t>Grand Tour</a:t>
            </a:r>
            <a:r>
              <a:rPr lang="en-GB" dirty="0" smtClean="0"/>
              <a:t>‘ and was seen as a status symbol which often lasted years.</a:t>
            </a:r>
            <a:endParaRPr lang="en-GB" dirty="0"/>
          </a:p>
        </p:txBody>
      </p:sp>
    </p:spTree>
    <p:extLst>
      <p:ext uri="{BB962C8B-B14F-4D97-AF65-F5344CB8AC3E}">
        <p14:creationId xmlns:p14="http://schemas.microsoft.com/office/powerpoint/2010/main" val="39303309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future!</a:t>
            </a:r>
            <a:endParaRPr lang="en-GB" dirty="0"/>
          </a:p>
        </p:txBody>
      </p:sp>
      <p:sp>
        <p:nvSpPr>
          <p:cNvPr id="3" name="Content Placeholder 2"/>
          <p:cNvSpPr>
            <a:spLocks noGrp="1"/>
          </p:cNvSpPr>
          <p:nvPr>
            <p:ph idx="1"/>
          </p:nvPr>
        </p:nvSpPr>
        <p:spPr/>
        <p:txBody>
          <a:bodyPr/>
          <a:lstStyle/>
          <a:p>
            <a:r>
              <a:rPr lang="en-GB" dirty="0" smtClean="0"/>
              <a:t>What do we see as potential developments in the future for the travel and </a:t>
            </a:r>
            <a:r>
              <a:rPr lang="en-GB" smtClean="0"/>
              <a:t>tourism industry?</a:t>
            </a:r>
            <a:endParaRPr lang="en-GB"/>
          </a:p>
        </p:txBody>
      </p:sp>
    </p:spTree>
    <p:extLst>
      <p:ext uri="{BB962C8B-B14F-4D97-AF65-F5344CB8AC3E}">
        <p14:creationId xmlns:p14="http://schemas.microsoft.com/office/powerpoint/2010/main" val="2289137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industrial revolution brought about significant changes in the pattern and structure of British society. Thus, the economy of Britain was greatly responsible for the beginning of modern tourism. It also created a large and prosperous middle class and because of great improvement in transportation systems in latter half of the 18th century and the first quarter of the 19th century, an increasing number of people began to travel for pleasure.</a:t>
            </a:r>
          </a:p>
          <a:p>
            <a:r>
              <a:rPr lang="en-GB" dirty="0"/>
              <a:t>However, the developments of rails, roads, steamships, automobiles, and airplanes helped to spread technology across the globe. Earlier travel was a privilege only for wealthy people but with the industrial revolution, the scenario altogether changed. Transportation, as well as accommodation, became affordable to middle and working-class citizens.</a:t>
            </a:r>
          </a:p>
          <a:p>
            <a:r>
              <a:rPr lang="en-GB" dirty="0"/>
              <a:t>Essentially, with the development of jet travel, communication, new technology, tourism, and travel became the world’s largest and fastest-growing industry.</a:t>
            </a:r>
          </a:p>
          <a:p>
            <a:endParaRPr lang="en-GB" dirty="0"/>
          </a:p>
        </p:txBody>
      </p:sp>
    </p:spTree>
    <p:extLst>
      <p:ext uri="{BB962C8B-B14F-4D97-AF65-F5344CB8AC3E}">
        <p14:creationId xmlns:p14="http://schemas.microsoft.com/office/powerpoint/2010/main" val="4217425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Mobility Era</a:t>
            </a:r>
            <a:endParaRPr lang="en-GB" dirty="0"/>
          </a:p>
        </p:txBody>
      </p:sp>
      <p:sp>
        <p:nvSpPr>
          <p:cNvPr id="3" name="Content Placeholder 2"/>
          <p:cNvSpPr>
            <a:spLocks noGrp="1"/>
          </p:cNvSpPr>
          <p:nvPr>
            <p:ph idx="1"/>
          </p:nvPr>
        </p:nvSpPr>
        <p:spPr/>
        <p:txBody>
          <a:bodyPr/>
          <a:lstStyle/>
          <a:p>
            <a:r>
              <a:rPr lang="en-GB" dirty="0" smtClean="0"/>
              <a:t>Advent of leisure time</a:t>
            </a:r>
          </a:p>
          <a:p>
            <a:r>
              <a:rPr lang="en-GB" dirty="0" smtClean="0"/>
              <a:t>First railway opened in England 1825</a:t>
            </a:r>
          </a:p>
          <a:p>
            <a:r>
              <a:rPr lang="en-GB" dirty="0" smtClean="0"/>
              <a:t>Sir Samuel Cunard inaugurated first steamship service between UK and USA in 1840</a:t>
            </a:r>
          </a:p>
          <a:p>
            <a:r>
              <a:rPr lang="en-GB" dirty="0" smtClean="0"/>
              <a:t>Thomas Cook 1841 organised the first tour group to a temperance rally in Leicester</a:t>
            </a:r>
          </a:p>
          <a:p>
            <a:r>
              <a:rPr lang="en-GB" dirty="0" smtClean="0"/>
              <a:t>Growth in seaside resorts and spa resorts for health</a:t>
            </a:r>
          </a:p>
          <a:p>
            <a:r>
              <a:rPr lang="en-GB" dirty="0" smtClean="0"/>
              <a:t>1898 Savoy Hotel opened in London</a:t>
            </a:r>
          </a:p>
          <a:p>
            <a:r>
              <a:rPr lang="en-GB" dirty="0" smtClean="0"/>
              <a:t>Introduction of paid holidays and better wages</a:t>
            </a:r>
          </a:p>
          <a:p>
            <a:r>
              <a:rPr lang="en-GB" dirty="0" smtClean="0"/>
              <a:t>Wilbur and Orville Wright’s first flight in 1903</a:t>
            </a:r>
          </a:p>
          <a:p>
            <a:r>
              <a:rPr lang="en-GB" dirty="0" smtClean="0"/>
              <a:t>Henry Ford’s Model T in 1908 saw a revolution in transport</a:t>
            </a:r>
          </a:p>
          <a:p>
            <a:r>
              <a:rPr lang="en-GB" dirty="0" smtClean="0"/>
              <a:t>Development of railway stations and Grand Hotels</a:t>
            </a:r>
          </a:p>
          <a:p>
            <a:endParaRPr lang="en-GB" dirty="0"/>
          </a:p>
        </p:txBody>
      </p:sp>
    </p:spTree>
    <p:extLst>
      <p:ext uri="{BB962C8B-B14F-4D97-AF65-F5344CB8AC3E}">
        <p14:creationId xmlns:p14="http://schemas.microsoft.com/office/powerpoint/2010/main" val="1749122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1950 – advent of cross-continental flights</a:t>
            </a:r>
          </a:p>
          <a:p>
            <a:r>
              <a:rPr lang="en-GB" dirty="0" smtClean="0"/>
              <a:t>1958 – trans-Atlantic flights</a:t>
            </a:r>
          </a:p>
          <a:p>
            <a:r>
              <a:rPr lang="en-GB" dirty="0" smtClean="0"/>
              <a:t>First motel in California 1952 first Holiday Inn</a:t>
            </a:r>
          </a:p>
          <a:p>
            <a:r>
              <a:rPr lang="en-GB" dirty="0" smtClean="0"/>
              <a:t>Increased interest in cruises</a:t>
            </a:r>
          </a:p>
          <a:p>
            <a:r>
              <a:rPr lang="en-GB" dirty="0" smtClean="0"/>
              <a:t>Holiday parks such as </a:t>
            </a:r>
            <a:r>
              <a:rPr lang="en-GB" dirty="0" err="1" smtClean="0"/>
              <a:t>Butlins</a:t>
            </a:r>
            <a:r>
              <a:rPr lang="en-GB" dirty="0" smtClean="0"/>
              <a:t>/</a:t>
            </a:r>
            <a:r>
              <a:rPr lang="en-GB" dirty="0" err="1" smtClean="0"/>
              <a:t>Pontins</a:t>
            </a:r>
            <a:endParaRPr lang="en-GB" dirty="0"/>
          </a:p>
        </p:txBody>
      </p:sp>
    </p:spTree>
    <p:extLst>
      <p:ext uri="{BB962C8B-B14F-4D97-AF65-F5344CB8AC3E}">
        <p14:creationId xmlns:p14="http://schemas.microsoft.com/office/powerpoint/2010/main" val="15740321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Types of Tourism</a:t>
            </a:r>
            <a:r>
              <a:rPr lang="en-GB" dirty="0"/>
              <a:t/>
            </a:r>
            <a:br>
              <a:rPr lang="en-GB" dirty="0"/>
            </a:br>
            <a:endParaRPr lang="en-GB" dirty="0"/>
          </a:p>
        </p:txBody>
      </p:sp>
      <p:sp>
        <p:nvSpPr>
          <p:cNvPr id="3" name="Content Placeholder 2"/>
          <p:cNvSpPr>
            <a:spLocks noGrp="1"/>
          </p:cNvSpPr>
          <p:nvPr>
            <p:ph idx="1"/>
          </p:nvPr>
        </p:nvSpPr>
        <p:spPr/>
        <p:txBody>
          <a:bodyPr/>
          <a:lstStyle/>
          <a:p>
            <a:r>
              <a:rPr lang="en-GB" dirty="0"/>
              <a:t>Tourism has two types and many forms on the bases of the purpose of visit and alternative forms of tourism. Tourism can be categorized as </a:t>
            </a:r>
            <a:r>
              <a:rPr lang="en-GB" b="1" dirty="0"/>
              <a:t>international</a:t>
            </a:r>
            <a:r>
              <a:rPr lang="en-GB" dirty="0"/>
              <a:t> and </a:t>
            </a:r>
            <a:r>
              <a:rPr lang="en-GB" b="1" dirty="0"/>
              <a:t>domestic tourism</a:t>
            </a:r>
            <a:r>
              <a:rPr lang="en-GB" dirty="0"/>
              <a:t>.</a:t>
            </a:r>
          </a:p>
          <a:p>
            <a:r>
              <a:rPr lang="en-GB" b="1" dirty="0"/>
              <a:t>International Tourism</a:t>
            </a:r>
            <a:endParaRPr lang="en-GB" dirty="0"/>
          </a:p>
          <a:p>
            <a:r>
              <a:rPr lang="en-GB" dirty="0"/>
              <a:t>When people visit a foreign country, it is referred to as </a:t>
            </a:r>
            <a:r>
              <a:rPr lang="en-GB" b="1" dirty="0"/>
              <a:t>International Tourism</a:t>
            </a:r>
            <a:r>
              <a:rPr lang="en-GB" dirty="0"/>
              <a:t>. In order to travel to a foreign country, one needs a valid passport, visa, health documents, foreign exchange, etc.</a:t>
            </a:r>
          </a:p>
          <a:p>
            <a:r>
              <a:rPr lang="en-GB" dirty="0"/>
              <a:t>International tourism further divides into two types; </a:t>
            </a:r>
            <a:r>
              <a:rPr lang="en-GB" b="1" dirty="0"/>
              <a:t>Inbound Tourism &amp; Outbound Tourism.</a:t>
            </a:r>
            <a:endParaRPr lang="en-GB" dirty="0"/>
          </a:p>
          <a:p>
            <a:endParaRPr lang="en-GB" dirty="0"/>
          </a:p>
        </p:txBody>
      </p:sp>
    </p:spTree>
    <p:extLst>
      <p:ext uri="{BB962C8B-B14F-4D97-AF65-F5344CB8AC3E}">
        <p14:creationId xmlns:p14="http://schemas.microsoft.com/office/powerpoint/2010/main" val="148326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Inbound Tourism</a:t>
            </a:r>
            <a:endParaRPr lang="en-GB" dirty="0"/>
          </a:p>
          <a:p>
            <a:r>
              <a:rPr lang="en-GB" dirty="0"/>
              <a:t>This refers to tourists of outside origin entering a particular country. When people travel outside their host/native country to another country, then it is called inbound tourism for that country where he/she is traveling. For example when a tourist from Indian origin travels to Japan then it is  Inbound tourism for Japan because foreign tourist comes to Japan.</a:t>
            </a:r>
          </a:p>
          <a:p>
            <a:r>
              <a:rPr lang="en-GB" b="1" dirty="0"/>
              <a:t>Outbound Tourism</a:t>
            </a:r>
            <a:endParaRPr lang="en-GB" dirty="0"/>
          </a:p>
          <a:p>
            <a:r>
              <a:rPr lang="en-GB" dirty="0"/>
              <a:t>This refers to tourists traveling from the country of their origin to another country. When tourists travel a foreign region than it is outbound tourism for his own country because he/she is going outside their country. For example when a tourist from India travel to Japan then it is outbound tourism for India and Inbound tourism for Japan.</a:t>
            </a:r>
          </a:p>
          <a:p>
            <a:endParaRPr lang="en-GB" dirty="0"/>
          </a:p>
        </p:txBody>
      </p:sp>
    </p:spTree>
    <p:extLst>
      <p:ext uri="{BB962C8B-B14F-4D97-AF65-F5344CB8AC3E}">
        <p14:creationId xmlns:p14="http://schemas.microsoft.com/office/powerpoint/2010/main" val="2066375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97</TotalTime>
  <Words>3045</Words>
  <Application>Microsoft Office PowerPoint</Application>
  <PresentationFormat>Widescreen</PresentationFormat>
  <Paragraphs>190</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Century Gothic</vt:lpstr>
      <vt:lpstr>Savon</vt:lpstr>
      <vt:lpstr>History of Travel and Tourism </vt:lpstr>
      <vt:lpstr>What has influenced it’s development?</vt:lpstr>
      <vt:lpstr>PowerPoint Presentation</vt:lpstr>
      <vt:lpstr>PowerPoint Presentation</vt:lpstr>
      <vt:lpstr>PowerPoint Presentation</vt:lpstr>
      <vt:lpstr>Mobility Era</vt:lpstr>
      <vt:lpstr>PowerPoint Presentation</vt:lpstr>
      <vt:lpstr>Types of Tourism </vt:lpstr>
      <vt:lpstr>PowerPoint Presentation</vt:lpstr>
      <vt:lpstr>PowerPoint Presentation</vt:lpstr>
      <vt:lpstr>Forms of Tourism – what are they? </vt:lpstr>
      <vt:lpstr>Classification of Tourism </vt:lpstr>
      <vt:lpstr>Nature of Tourism </vt:lpstr>
      <vt:lpstr>PowerPoint Presentation</vt:lpstr>
      <vt:lpstr>PowerPoint Presentation</vt:lpstr>
      <vt:lpstr>Importance of Tourism </vt:lpstr>
      <vt:lpstr>PowerPoint Presentation</vt:lpstr>
      <vt:lpstr>PowerPoint Presentation</vt:lpstr>
      <vt:lpstr>PowerPoint Presentation</vt:lpstr>
      <vt:lpstr>Impacts of Tourism </vt:lpstr>
      <vt:lpstr>Economic Impacts Tourism activities impact the economy of the country as well as the local economy of the destination. </vt:lpstr>
      <vt:lpstr>PowerPoint Presentation</vt:lpstr>
      <vt:lpstr>Social Impacts Tourism also affects the society of the destination in good as well as bad ways. It benefits and costs the local communities. </vt:lpstr>
      <vt:lpstr>PowerPoint Presentation</vt:lpstr>
      <vt:lpstr>Cultural Impacts Tourism activities also affect the culture of the host country. There are many positive and negative cultural impact of tourism. </vt:lpstr>
      <vt:lpstr>PowerPoint Presentation</vt:lpstr>
      <vt:lpstr>Environmental Impact Tourism impacts on the environment in positive as well as negative way.  </vt:lpstr>
      <vt:lpstr>PowerPoint Presentation</vt:lpstr>
      <vt:lpstr>Industries Related To Tourism </vt:lpstr>
      <vt:lpstr>PowerPoint Presentation</vt:lpstr>
      <vt:lpstr>PowerPoint Presentation</vt:lpstr>
      <vt:lpstr>PowerPoint Presentation</vt:lpstr>
      <vt:lpstr>PowerPoint Presentation</vt:lpstr>
      <vt:lpstr>PowerPoint Presentation</vt:lpstr>
      <vt:lpstr>Tourism Products </vt:lpstr>
      <vt:lpstr>PowerPoint Presentation</vt:lpstr>
      <vt:lpstr>Characteristics Of Tourism Products </vt:lpstr>
      <vt:lpstr>PowerPoint Presentation</vt:lpstr>
      <vt:lpstr>PowerPoint Presentation</vt:lpstr>
      <vt:lpstr>The future!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Travel and Tourism</dc:title>
  <dc:creator>Hillen, Naomi</dc:creator>
  <cp:lastModifiedBy>Hillen, Naomi</cp:lastModifiedBy>
  <cp:revision>13</cp:revision>
  <cp:lastPrinted>2020-11-10T12:02:17Z</cp:lastPrinted>
  <dcterms:created xsi:type="dcterms:W3CDTF">2020-11-03T09:59:47Z</dcterms:created>
  <dcterms:modified xsi:type="dcterms:W3CDTF">2020-11-13T14:22:40Z</dcterms:modified>
</cp:coreProperties>
</file>