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0D561B1-3CAD-490D-9CD2-D13007DCCB9E}" type="datetimeFigureOut">
              <a:rPr lang="en-GB" smtClean="0"/>
              <a:t>16/09/2019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AF0BE06-DBBC-49E5-8892-363B6591B436}" type="slidenum">
              <a:rPr lang="en-GB" smtClean="0"/>
              <a:t>‹#›</a:t>
            </a:fld>
            <a:endParaRPr lang="en-GB"/>
          </a:p>
        </p:txBody>
      </p:sp>
    </p:spTree>
    <p:extLst>
      <p:ext uri="{BB962C8B-B14F-4D97-AF65-F5344CB8AC3E}">
        <p14:creationId xmlns:p14="http://schemas.microsoft.com/office/powerpoint/2010/main" val="9522611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9/16/2019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9/16/2019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9/16/2019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9/16/2019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Events as benchmarks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61926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1950’s and 60’s notable as this was the period of increase in communities from West Indies and South Asia &amp; the establishment of events to celebrate their cultures</a:t>
            </a:r>
          </a:p>
          <a:p>
            <a:r>
              <a:rPr lang="en-GB" dirty="0" smtClean="0"/>
              <a:t>For example the Notting Hill carnival was set up in 1964 by the West Indian community to celebrate their ancestors freedom from slavery</a:t>
            </a:r>
          </a:p>
          <a:p>
            <a:r>
              <a:rPr lang="en-GB" dirty="0" smtClean="0"/>
              <a:t>Secondly the period saw the emergence of festival culture that still exists today, Woodstock, Glastonbury, Isle of White festival and the new developments such as Reading, </a:t>
            </a:r>
            <a:r>
              <a:rPr lang="en-GB" dirty="0" err="1" smtClean="0"/>
              <a:t>Creamfields</a:t>
            </a:r>
            <a:r>
              <a:rPr lang="en-GB" dirty="0" smtClean="0"/>
              <a:t>, Green man </a:t>
            </a:r>
            <a:r>
              <a:rPr lang="en-GB" smtClean="0"/>
              <a:t>etc</a:t>
            </a:r>
            <a:endParaRPr lang="en-GB" dirty="0"/>
          </a:p>
        </p:txBody>
      </p:sp>
    </p:spTree>
    <p:extLst>
      <p:ext uri="{BB962C8B-B14F-4D97-AF65-F5344CB8AC3E}">
        <p14:creationId xmlns:p14="http://schemas.microsoft.com/office/powerpoint/2010/main" val="17988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Since the beginning of time people have found ways to mark important events in their lives</a:t>
            </a:r>
          </a:p>
          <a:p>
            <a:r>
              <a:rPr lang="en-GB" dirty="0" smtClean="0"/>
              <a:t>In Britain, early folk festivals were associated with Plough Monday, May Day, Midsummer Day and Harvest Home</a:t>
            </a:r>
          </a:p>
          <a:p>
            <a:r>
              <a:rPr lang="en-GB" dirty="0" smtClean="0"/>
              <a:t>Many festivals are historically related to ancient myths and rituals e.g. Halloween, Bonfire Night</a:t>
            </a:r>
          </a:p>
          <a:p>
            <a:r>
              <a:rPr lang="en-GB" dirty="0" smtClean="0"/>
              <a:t>People have always marked key moments in their lives – Jewish bar mitzvah,21</a:t>
            </a:r>
            <a:r>
              <a:rPr lang="en-GB" baseline="30000" dirty="0" smtClean="0"/>
              <a:t>st</a:t>
            </a:r>
            <a:r>
              <a:rPr lang="en-GB" dirty="0" smtClean="0"/>
              <a:t> birthday parties, weddings</a:t>
            </a:r>
          </a:p>
          <a:p>
            <a:r>
              <a:rPr lang="en-GB" dirty="0" smtClean="0"/>
              <a:t>UK, and various countries and cultures within it, have a rich tradition of rituals and ceremonies extending over thousands of years </a:t>
            </a:r>
          </a:p>
        </p:txBody>
      </p:sp>
    </p:spTree>
    <p:extLst>
      <p:ext uri="{BB962C8B-B14F-4D97-AF65-F5344CB8AC3E}">
        <p14:creationId xmlns:p14="http://schemas.microsoft.com/office/powerpoint/2010/main" val="169615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Immigration, urbanisation and industrialisation have influenced many events celebrated today</a:t>
            </a:r>
          </a:p>
          <a:p>
            <a:r>
              <a:rPr lang="en-GB" dirty="0" smtClean="0"/>
              <a:t>Many events have been taking place for hundreds of years e.g. The Lord Mayor’s Show, which originated in 1215, and is now one of the largest parades of its kind in the world, involving 9000 participants, over 240 motor vehicles, floats, marching bands and the state coach</a:t>
            </a:r>
          </a:p>
          <a:p>
            <a:r>
              <a:rPr lang="en-GB" dirty="0" smtClean="0"/>
              <a:t>The majority of fairs in the UK can trace their ancestry back to Charters and privileges granted by the Crown</a:t>
            </a:r>
          </a:p>
          <a:p>
            <a:r>
              <a:rPr lang="en-GB" dirty="0" smtClean="0"/>
              <a:t>Original purpose was to trade produce, similar in purpose as exhibitions today!</a:t>
            </a:r>
          </a:p>
          <a:p>
            <a:r>
              <a:rPr lang="en-GB" dirty="0" smtClean="0"/>
              <a:t>Scarborough Fayre dates back to 1204, Royal National Eisteddfod 1176</a:t>
            </a:r>
          </a:p>
        </p:txBody>
      </p:sp>
    </p:spTree>
    <p:extLst>
      <p:ext uri="{BB962C8B-B14F-4D97-AF65-F5344CB8AC3E}">
        <p14:creationId xmlns:p14="http://schemas.microsoft.com/office/powerpoint/2010/main" val="4045647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Policy Studies Institute defines the term “festival” </a:t>
            </a:r>
            <a:endParaRPr lang="en-GB" dirty="0"/>
          </a:p>
        </p:txBody>
      </p:sp>
      <p:sp>
        <p:nvSpPr>
          <p:cNvPr id="3" name="Content Placeholder 2"/>
          <p:cNvSpPr>
            <a:spLocks noGrp="1"/>
          </p:cNvSpPr>
          <p:nvPr>
            <p:ph idx="1"/>
          </p:nvPr>
        </p:nvSpPr>
        <p:spPr/>
        <p:txBody>
          <a:bodyPr/>
          <a:lstStyle/>
          <a:p>
            <a:pPr marL="0" indent="0">
              <a:buNone/>
            </a:pPr>
            <a:r>
              <a:rPr lang="en-GB" dirty="0" smtClean="0"/>
              <a:t>“A festival was traditionally a time of celebration, relaxation and recuperation which often followed a period of hard physical labour, sowing or harvesting of crops, for example. The essential feature of these festivals was the celebration or reaffirmation of community or culture. The artistic content of such events was variable and many had a religious or ritualistic aspect, but music, dance and drama were important features of the celebration.”</a:t>
            </a:r>
          </a:p>
          <a:p>
            <a:pPr marL="0" indent="0">
              <a:buNone/>
            </a:pPr>
            <a:endParaRPr lang="en-GB" dirty="0"/>
          </a:p>
          <a:p>
            <a:pPr marL="0" indent="0">
              <a:buNone/>
            </a:pPr>
            <a:r>
              <a:rPr lang="en-GB" dirty="0" smtClean="0"/>
              <a:t>The term ‘festival’ was first used in England in 1655, when the Festival of the Sons of the Clergy was first delivered at St. Paul’s Cathedral, London</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81935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Exhibition Liaison Committee noted:</a:t>
            </a:r>
            <a:br>
              <a:rPr lang="en-GB" dirty="0" smtClean="0"/>
            </a:br>
            <a:endParaRPr lang="en-GB" dirty="0"/>
          </a:p>
        </p:txBody>
      </p:sp>
      <p:sp>
        <p:nvSpPr>
          <p:cNvPr id="3" name="Content Placeholder 2"/>
          <p:cNvSpPr>
            <a:spLocks noGrp="1"/>
          </p:cNvSpPr>
          <p:nvPr>
            <p:ph idx="1"/>
          </p:nvPr>
        </p:nvSpPr>
        <p:spPr/>
        <p:txBody>
          <a:bodyPr/>
          <a:lstStyle/>
          <a:p>
            <a:pPr marL="0" indent="0">
              <a:buNone/>
            </a:pPr>
            <a:r>
              <a:rPr lang="en-GB" dirty="0" smtClean="0"/>
              <a:t>“ since pre-biblical times producers and merchants have displayed their wares at fairs. However, the present UK exhibition industry can trace its origin back to the first industrial exhibitions held in London in 1760 and 1791. These were organised by the Royal Society of Arts and culminated in the Great Exhibition of 1851 which was housed in the impressive ‘Crystal Palace’ positioned in Hyde Park”</a:t>
            </a:r>
          </a:p>
          <a:p>
            <a:pPr marL="0" indent="0">
              <a:buNone/>
            </a:pPr>
            <a:endParaRPr lang="en-GB" dirty="0"/>
          </a:p>
          <a:p>
            <a:pPr marL="0" indent="0">
              <a:buNone/>
            </a:pPr>
            <a:r>
              <a:rPr lang="en-GB" dirty="0" smtClean="0"/>
              <a:t>This was the first international trade show, and from its success other purpose built exhibition facilities were built, such as, Alexandra Palace and the Royal Agricultural Hall in 1862, and Olympia in 1886</a:t>
            </a:r>
            <a:endParaRPr lang="en-GB" dirty="0"/>
          </a:p>
        </p:txBody>
      </p:sp>
    </p:spTree>
    <p:extLst>
      <p:ext uri="{BB962C8B-B14F-4D97-AF65-F5344CB8AC3E}">
        <p14:creationId xmlns:p14="http://schemas.microsoft.com/office/powerpoint/2010/main" val="37379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18</a:t>
            </a:r>
            <a:r>
              <a:rPr lang="en-GB" baseline="30000" dirty="0" smtClean="0"/>
              <a:t>th</a:t>
            </a:r>
            <a:r>
              <a:rPr lang="en-GB" dirty="0" smtClean="0"/>
              <a:t>/19</a:t>
            </a:r>
            <a:r>
              <a:rPr lang="en-GB" baseline="30000" dirty="0" smtClean="0"/>
              <a:t>th</a:t>
            </a:r>
            <a:r>
              <a:rPr lang="en-GB" dirty="0" smtClean="0"/>
              <a:t> century</a:t>
            </a:r>
            <a:endParaRPr lang="en-GB" dirty="0"/>
          </a:p>
        </p:txBody>
      </p:sp>
      <p:sp>
        <p:nvSpPr>
          <p:cNvPr id="3" name="Content Placeholder 2"/>
          <p:cNvSpPr>
            <a:spLocks noGrp="1"/>
          </p:cNvSpPr>
          <p:nvPr>
            <p:ph idx="1"/>
          </p:nvPr>
        </p:nvSpPr>
        <p:spPr/>
        <p:txBody>
          <a:bodyPr/>
          <a:lstStyle/>
          <a:p>
            <a:r>
              <a:rPr lang="en-GB" dirty="0" smtClean="0"/>
              <a:t>Due to the dual forces of industrialisation and Christianity many traditional festivities linked to folklore were lost</a:t>
            </a:r>
          </a:p>
          <a:p>
            <a:endParaRPr lang="en-GB" dirty="0"/>
          </a:p>
          <a:p>
            <a:r>
              <a:rPr lang="en-GB" dirty="0" smtClean="0"/>
              <a:t>Industrialisation meant that working classes had little time for festivities</a:t>
            </a:r>
          </a:p>
          <a:p>
            <a:r>
              <a:rPr lang="en-GB" dirty="0" smtClean="0"/>
              <a:t>Mid 19</a:t>
            </a:r>
            <a:r>
              <a:rPr lang="en-GB" baseline="30000" dirty="0" smtClean="0"/>
              <a:t>th</a:t>
            </a:r>
            <a:r>
              <a:rPr lang="en-GB" dirty="0" smtClean="0"/>
              <a:t> C saw at least 40 saints days, however the Victorians abolished many and the public holidays as they saw it as uneconomical for workers to have so much free time</a:t>
            </a:r>
          </a:p>
          <a:p>
            <a:r>
              <a:rPr lang="en-GB" dirty="0" smtClean="0"/>
              <a:t>Later they introduced a week’s paid holiday as compensation from the above, and commercial entrepreneurs, seeing a frustrated working class, produced a whole new sector of the industrial market and we saw the emergence of the </a:t>
            </a:r>
            <a:r>
              <a:rPr lang="en-GB" smtClean="0"/>
              <a:t>leisure industry.</a:t>
            </a:r>
          </a:p>
          <a:p>
            <a:endParaRPr lang="en-GB" dirty="0"/>
          </a:p>
        </p:txBody>
      </p:sp>
    </p:spTree>
    <p:extLst>
      <p:ext uri="{BB962C8B-B14F-4D97-AF65-F5344CB8AC3E}">
        <p14:creationId xmlns:p14="http://schemas.microsoft.com/office/powerpoint/2010/main" val="380596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1871 bank holidays made lawful, days dictated by monarch and government</a:t>
            </a:r>
          </a:p>
          <a:p>
            <a:endParaRPr lang="en-GB" dirty="0"/>
          </a:p>
          <a:p>
            <a:r>
              <a:rPr lang="en-GB" dirty="0" smtClean="0"/>
              <a:t>Monarch has power to grant additional days e.g. 1977 Silver Jubilee, 2002 Golden Jubilee</a:t>
            </a:r>
          </a:p>
          <a:p>
            <a:r>
              <a:rPr lang="en-GB" dirty="0" smtClean="0"/>
              <a:t>Royal events not only encourage patriotism but also contribute to the U.K.s position as one of leading international tourist destinations </a:t>
            </a:r>
            <a:endParaRPr lang="en-GB" dirty="0"/>
          </a:p>
        </p:txBody>
      </p:sp>
    </p:spTree>
    <p:extLst>
      <p:ext uri="{BB962C8B-B14F-4D97-AF65-F5344CB8AC3E}">
        <p14:creationId xmlns:p14="http://schemas.microsoft.com/office/powerpoint/2010/main" val="2757848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Conference Industry</a:t>
            </a:r>
            <a:endParaRPr lang="en-GB" dirty="0"/>
          </a:p>
        </p:txBody>
      </p:sp>
      <p:sp>
        <p:nvSpPr>
          <p:cNvPr id="3" name="Content Placeholder 2"/>
          <p:cNvSpPr>
            <a:spLocks noGrp="1"/>
          </p:cNvSpPr>
          <p:nvPr>
            <p:ph idx="1"/>
          </p:nvPr>
        </p:nvSpPr>
        <p:spPr/>
        <p:txBody>
          <a:bodyPr/>
          <a:lstStyle/>
          <a:p>
            <a:r>
              <a:rPr lang="en-GB" dirty="0" smtClean="0"/>
              <a:t>Some believe origins of UK conference industry lie in political &amp; religious congresses, &amp; trade conventions in USA in the late 19</a:t>
            </a:r>
            <a:r>
              <a:rPr lang="en-GB" baseline="30000" dirty="0" smtClean="0"/>
              <a:t>th</a:t>
            </a:r>
            <a:r>
              <a:rPr lang="en-GB" dirty="0" smtClean="0"/>
              <a:t> C.</a:t>
            </a:r>
          </a:p>
          <a:p>
            <a:r>
              <a:rPr lang="en-GB" dirty="0" smtClean="0"/>
              <a:t>Others believe that this ignores thousands of years previously where other forms of meeting places were developed for trade</a:t>
            </a:r>
          </a:p>
          <a:p>
            <a:endParaRPr lang="en-GB" dirty="0"/>
          </a:p>
          <a:p>
            <a:r>
              <a:rPr lang="en-GB" dirty="0" smtClean="0"/>
              <a:t>Examples include: public halls (1</a:t>
            </a:r>
            <a:r>
              <a:rPr lang="en-GB" baseline="30000" dirty="0" smtClean="0"/>
              <a:t>st</a:t>
            </a:r>
            <a:r>
              <a:rPr lang="en-GB" dirty="0" smtClean="0"/>
              <a:t> C) churches (10</a:t>
            </a:r>
            <a:r>
              <a:rPr lang="en-GB" baseline="30000" dirty="0" smtClean="0"/>
              <a:t>th</a:t>
            </a:r>
            <a:r>
              <a:rPr lang="en-GB" dirty="0" smtClean="0"/>
              <a:t> &amp; 11</a:t>
            </a:r>
            <a:r>
              <a:rPr lang="en-GB" baseline="30000" dirty="0" smtClean="0"/>
              <a:t>th</a:t>
            </a:r>
            <a:r>
              <a:rPr lang="en-GB" dirty="0" smtClean="0"/>
              <a:t> C) market towns (13</a:t>
            </a:r>
            <a:r>
              <a:rPr lang="en-GB" baseline="30000" dirty="0" smtClean="0"/>
              <a:t>th</a:t>
            </a:r>
            <a:r>
              <a:rPr lang="en-GB" dirty="0" smtClean="0"/>
              <a:t> C) guildhalls (14</a:t>
            </a:r>
            <a:r>
              <a:rPr lang="en-GB" baseline="30000" dirty="0" smtClean="0"/>
              <a:t>th</a:t>
            </a:r>
            <a:r>
              <a:rPr lang="en-GB" dirty="0" smtClean="0"/>
              <a:t> C) and others including inns, coffee houses, assembly rooms and later to the growth in specialist banqueting and assembly facilities</a:t>
            </a:r>
            <a:endParaRPr lang="en-GB" dirty="0"/>
          </a:p>
        </p:txBody>
      </p:sp>
    </p:spTree>
    <p:extLst>
      <p:ext uri="{BB962C8B-B14F-4D97-AF65-F5344CB8AC3E}">
        <p14:creationId xmlns:p14="http://schemas.microsoft.com/office/powerpoint/2010/main" val="334462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Exhibitions &amp; festivals</a:t>
            </a:r>
            <a:endParaRPr lang="en-GB" dirty="0"/>
          </a:p>
        </p:txBody>
      </p:sp>
      <p:sp>
        <p:nvSpPr>
          <p:cNvPr id="3" name="Content Placeholder 2"/>
          <p:cNvSpPr>
            <a:spLocks noGrp="1"/>
          </p:cNvSpPr>
          <p:nvPr>
            <p:ph idx="1"/>
          </p:nvPr>
        </p:nvSpPr>
        <p:spPr/>
        <p:txBody>
          <a:bodyPr/>
          <a:lstStyle/>
          <a:p>
            <a:r>
              <a:rPr lang="en-GB" dirty="0" smtClean="0"/>
              <a:t>Some of the leading exhibitions today have their origins in early part of 20</a:t>
            </a:r>
            <a:r>
              <a:rPr lang="en-GB" baseline="30000" dirty="0" smtClean="0"/>
              <a:t>th</a:t>
            </a:r>
            <a:r>
              <a:rPr lang="en-GB" dirty="0" smtClean="0"/>
              <a:t> C</a:t>
            </a:r>
          </a:p>
          <a:p>
            <a:r>
              <a:rPr lang="en-GB" dirty="0" smtClean="0"/>
              <a:t>Daily Mail Ideal Home show  - launched 1908 and still runs</a:t>
            </a:r>
          </a:p>
          <a:p>
            <a:r>
              <a:rPr lang="en-GB" dirty="0" smtClean="0"/>
              <a:t>1915 government realised impact of exhibitions and held British Industry Fair, at the now, Business Design Centre, London</a:t>
            </a:r>
          </a:p>
          <a:p>
            <a:endParaRPr lang="en-GB" dirty="0"/>
          </a:p>
          <a:p>
            <a:r>
              <a:rPr lang="en-GB" dirty="0" smtClean="0"/>
              <a:t>Festivals – since 1945 arts festivals became a prominent feature in the UK</a:t>
            </a:r>
          </a:p>
          <a:p>
            <a:r>
              <a:rPr lang="en-GB" dirty="0" smtClean="0"/>
              <a:t>Hundreds of festivals now take place, such as Cheltenham/Bath festivals, Glyndebourne Festival, and combine music, arts, readings, shows etc.</a:t>
            </a:r>
          </a:p>
          <a:p>
            <a:pPr marL="0" indent="0">
              <a:buNone/>
            </a:pPr>
            <a:endParaRPr lang="en-GB" dirty="0"/>
          </a:p>
        </p:txBody>
      </p:sp>
    </p:spTree>
    <p:extLst>
      <p:ext uri="{BB962C8B-B14F-4D97-AF65-F5344CB8AC3E}">
        <p14:creationId xmlns:p14="http://schemas.microsoft.com/office/powerpoint/2010/main" val="206627188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129</TotalTime>
  <Words>859</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Vapor Trail</vt:lpstr>
      <vt:lpstr>Events as benchmarks</vt:lpstr>
      <vt:lpstr>PowerPoint Presentation</vt:lpstr>
      <vt:lpstr>PowerPoint Presentation</vt:lpstr>
      <vt:lpstr>The Policy Studies Institute defines the term “festival” </vt:lpstr>
      <vt:lpstr>Exhibition Liaison Committee noted: </vt:lpstr>
      <vt:lpstr>18th/19th century</vt:lpstr>
      <vt:lpstr>PowerPoint Presentation</vt:lpstr>
      <vt:lpstr>Conference Industry</vt:lpstr>
      <vt:lpstr>Exhibitions &amp; festivals</vt:lpstr>
      <vt:lpstr>PowerPoint Presentation</vt:lpstr>
    </vt:vector>
  </TitlesOfParts>
  <Company>NPTC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Events as benchmarks</dc:title>
  <dc:creator>Hillen, Naomi</dc:creator>
  <cp:lastModifiedBy>Hillen, Naomi</cp:lastModifiedBy>
  <cp:revision>16</cp:revision>
  <cp:lastPrinted>2019-09-12T13:20:33Z</cp:lastPrinted>
  <dcterms:created xsi:type="dcterms:W3CDTF">2019-09-12T11:43:49Z</dcterms:created>
  <dcterms:modified xsi:type="dcterms:W3CDTF">2019-09-16T11:19:47Z</dcterms:modified>
</cp:coreProperties>
</file>