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handoutMasterIdLst>
    <p:handoutMasterId r:id="rId30"/>
  </p:handoutMasterIdLst>
  <p:sldIdLst>
    <p:sldId id="256" r:id="rId2"/>
    <p:sldId id="257" r:id="rId3"/>
    <p:sldId id="258" r:id="rId4"/>
    <p:sldId id="286" r:id="rId5"/>
    <p:sldId id="267" r:id="rId6"/>
    <p:sldId id="259" r:id="rId7"/>
    <p:sldId id="260" r:id="rId8"/>
    <p:sldId id="261" r:id="rId9"/>
    <p:sldId id="262" r:id="rId10"/>
    <p:sldId id="264" r:id="rId11"/>
    <p:sldId id="265" r:id="rId12"/>
    <p:sldId id="266" r:id="rId13"/>
    <p:sldId id="269" r:id="rId14"/>
    <p:sldId id="270" r:id="rId15"/>
    <p:sldId id="271" r:id="rId16"/>
    <p:sldId id="272" r:id="rId17"/>
    <p:sldId id="274" r:id="rId18"/>
    <p:sldId id="285" r:id="rId19"/>
    <p:sldId id="275" r:id="rId20"/>
    <p:sldId id="284" r:id="rId21"/>
    <p:sldId id="276" r:id="rId22"/>
    <p:sldId id="277" r:id="rId23"/>
    <p:sldId id="278" r:id="rId24"/>
    <p:sldId id="279" r:id="rId25"/>
    <p:sldId id="280" r:id="rId26"/>
    <p:sldId id="281" r:id="rId27"/>
    <p:sldId id="282" r:id="rId28"/>
    <p:sldId id="283" r:id="rId29"/>
  </p:sldIdLst>
  <p:sldSz cx="9144000" cy="6858000" type="screen4x3"/>
  <p:notesSz cx="6797675" cy="9926638"/>
  <p:defaultTextStyle>
    <a:defPPr>
      <a:defRPr lang="en-GB"/>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00FF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1" autoAdjust="0"/>
    <p:restoredTop sz="94595" autoAdjust="0"/>
  </p:normalViewPr>
  <p:slideViewPr>
    <p:cSldViewPr>
      <p:cViewPr varScale="1">
        <p:scale>
          <a:sx n="110" d="100"/>
          <a:sy n="110" d="100"/>
        </p:scale>
        <p:origin x="164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659" cy="496332"/>
          </a:xfrm>
          <a:prstGeom prst="rect">
            <a:avLst/>
          </a:prstGeom>
        </p:spPr>
        <p:txBody>
          <a:bodyPr vert="horz" lIns="91427" tIns="45713" rIns="91427" bIns="45713" rtlCol="0"/>
          <a:lstStyle>
            <a:lvl1pPr algn="l">
              <a:defRPr sz="1200"/>
            </a:lvl1pPr>
          </a:lstStyle>
          <a:p>
            <a:endParaRPr lang="en-GB"/>
          </a:p>
        </p:txBody>
      </p:sp>
      <p:sp>
        <p:nvSpPr>
          <p:cNvPr id="3" name="Date Placeholder 2"/>
          <p:cNvSpPr>
            <a:spLocks noGrp="1"/>
          </p:cNvSpPr>
          <p:nvPr>
            <p:ph type="dt" sz="quarter" idx="1"/>
          </p:nvPr>
        </p:nvSpPr>
        <p:spPr>
          <a:xfrm>
            <a:off x="3850443" y="1"/>
            <a:ext cx="2945659" cy="496332"/>
          </a:xfrm>
          <a:prstGeom prst="rect">
            <a:avLst/>
          </a:prstGeom>
        </p:spPr>
        <p:txBody>
          <a:bodyPr vert="horz" lIns="91427" tIns="45713" rIns="91427" bIns="45713" rtlCol="0"/>
          <a:lstStyle>
            <a:lvl1pPr algn="r">
              <a:defRPr sz="1200"/>
            </a:lvl1pPr>
          </a:lstStyle>
          <a:p>
            <a:fld id="{F45BA024-3381-4466-A301-12B3BE975DEA}" type="datetimeFigureOut">
              <a:rPr lang="en-GB" smtClean="0"/>
              <a:pPr/>
              <a:t>26/11/2018</a:t>
            </a:fld>
            <a:endParaRPr lang="en-GB"/>
          </a:p>
        </p:txBody>
      </p:sp>
      <p:sp>
        <p:nvSpPr>
          <p:cNvPr id="4" name="Footer Placeholder 3"/>
          <p:cNvSpPr>
            <a:spLocks noGrp="1"/>
          </p:cNvSpPr>
          <p:nvPr>
            <p:ph type="ftr" sz="quarter" idx="2"/>
          </p:nvPr>
        </p:nvSpPr>
        <p:spPr>
          <a:xfrm>
            <a:off x="0" y="9428585"/>
            <a:ext cx="2945659" cy="496332"/>
          </a:xfrm>
          <a:prstGeom prst="rect">
            <a:avLst/>
          </a:prstGeom>
        </p:spPr>
        <p:txBody>
          <a:bodyPr vert="horz" lIns="91427" tIns="45713" rIns="91427" bIns="45713"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5"/>
            <a:ext cx="2945659" cy="496332"/>
          </a:xfrm>
          <a:prstGeom prst="rect">
            <a:avLst/>
          </a:prstGeom>
        </p:spPr>
        <p:txBody>
          <a:bodyPr vert="horz" lIns="91427" tIns="45713" rIns="91427" bIns="45713" rtlCol="0" anchor="b"/>
          <a:lstStyle>
            <a:lvl1pPr algn="r">
              <a:defRPr sz="1200"/>
            </a:lvl1pPr>
          </a:lstStyle>
          <a:p>
            <a:fld id="{FCFF911A-AD1C-4EC3-B606-B01E6676B52F}" type="slidenum">
              <a:rPr lang="en-GB" smtClean="0"/>
              <a:pPr/>
              <a:t>‹#›</a:t>
            </a:fld>
            <a:endParaRPr lang="en-GB"/>
          </a:p>
        </p:txBody>
      </p:sp>
    </p:spTree>
    <p:extLst>
      <p:ext uri="{BB962C8B-B14F-4D97-AF65-F5344CB8AC3E}">
        <p14:creationId xmlns:p14="http://schemas.microsoft.com/office/powerpoint/2010/main" val="183832488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E1F07B05-719B-486E-B07E-457A67C2F2A9}"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EB3E91-7DC5-49E8-9E06-3CB44878F8F7}"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9F3310-B99B-4308-AA9A-D59DC0FC52D0}"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A42848-FCED-4167-83C6-748ACBFE928E}"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F93816-FBAF-4586-A969-16B0665518E3}"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ED0F4E4-0A04-4DBE-9989-372FE6590825}"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806F13C-7F1B-4BD1-B722-8D42813836CD}"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endParaRPr lang="en-GB"/>
          </a:p>
        </p:txBody>
      </p:sp>
      <p:sp>
        <p:nvSpPr>
          <p:cNvPr id="8" name="Slide Number Placeholder 7"/>
          <p:cNvSpPr>
            <a:spLocks noGrp="1"/>
          </p:cNvSpPr>
          <p:nvPr>
            <p:ph type="sldNum" sz="quarter" idx="11"/>
          </p:nvPr>
        </p:nvSpPr>
        <p:spPr/>
        <p:txBody>
          <a:bodyPr/>
          <a:lstStyle/>
          <a:p>
            <a:fld id="{BB88B0F7-6981-43BA-ADDD-56108919EF9A}" type="slidenum">
              <a:rPr lang="en-GB" smtClean="0"/>
              <a:pPr/>
              <a:t>‹#›</a:t>
            </a:fld>
            <a:endParaRPr lang="en-GB"/>
          </a:p>
        </p:txBody>
      </p:sp>
      <p:sp>
        <p:nvSpPr>
          <p:cNvPr id="9" name="Footer Placeholder 8"/>
          <p:cNvSpPr>
            <a:spLocks noGrp="1"/>
          </p:cNvSpPr>
          <p:nvPr>
            <p:ph type="ftr" sz="quarter" idx="12"/>
          </p:nvPr>
        </p:nvSpPr>
        <p:spPr/>
        <p:txBody>
          <a:bodyPr/>
          <a:lstStyle/>
          <a:p>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451C978-5ED3-45BA-9F02-5360F159942D}"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156448" y="6422064"/>
            <a:ext cx="762000" cy="365125"/>
          </a:xfrm>
        </p:spPr>
        <p:txBody>
          <a:bodyPr/>
          <a:lstStyle/>
          <a:p>
            <a:fld id="{D1F4A1CC-46D8-473F-BA9A-582B98E35074}"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AE36DB5-CEC1-4F81-8BDF-FBA8D9A41C8F}"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endParaRPr lang="en-GB"/>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GB"/>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1F6A694-14B1-487B-B959-9762664A462E}" type="slidenum">
              <a:rPr lang="en-GB" smtClean="0"/>
              <a:pPr/>
              <a:t>‹#›</a:t>
            </a:fld>
            <a:endParaRPr lang="en-GB"/>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www.upworthy.com/who-doesnt-like-to-watch-half-naked-girls-dancing-these-guys-after-they-see-why-its-happening"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youtube.com/watch?v=L70XuasfSBg" TargetMode="External"/><Relationship Id="rId2" Type="http://schemas.openxmlformats.org/officeDocument/2006/relationships/slideLayout" Target="../slideLayouts/slideLayout7.xml"/><Relationship Id="rId1" Type="http://schemas.openxmlformats.org/officeDocument/2006/relationships/tags" Target="../tags/tag6.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youtube.com/watch?v=L70XuasfSB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286000"/>
            <a:ext cx="7772400" cy="1143000"/>
          </a:xfrm>
        </p:spPr>
        <p:txBody>
          <a:bodyPr/>
          <a:lstStyle/>
          <a:p>
            <a:endParaRPr lang="en-US"/>
          </a:p>
        </p:txBody>
      </p:sp>
      <p:sp>
        <p:nvSpPr>
          <p:cNvPr id="2051" name="Rectangle 3"/>
          <p:cNvSpPr>
            <a:spLocks noGrp="1" noChangeArrowheads="1"/>
          </p:cNvSpPr>
          <p:nvPr>
            <p:ph type="subTitle" idx="1"/>
          </p:nvPr>
        </p:nvSpPr>
        <p:spPr/>
        <p:txBody>
          <a:bodyPr/>
          <a:lstStyle/>
          <a:p>
            <a:endParaRPr lang="en-US"/>
          </a:p>
        </p:txBody>
      </p:sp>
      <p:pic>
        <p:nvPicPr>
          <p:cNvPr id="2052" name="Picture 4" descr="eco_center1"/>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2053" name="Text Box 5"/>
          <p:cNvSpPr txBox="1">
            <a:spLocks noChangeArrowheads="1"/>
          </p:cNvSpPr>
          <p:nvPr/>
        </p:nvSpPr>
        <p:spPr bwMode="auto">
          <a:xfrm>
            <a:off x="3429000" y="0"/>
            <a:ext cx="5715000" cy="1066800"/>
          </a:xfrm>
          <a:prstGeom prst="rect">
            <a:avLst/>
          </a:prstGeom>
          <a:noFill/>
          <a:ln w="9525">
            <a:noFill/>
            <a:miter lim="800000"/>
            <a:headEnd/>
            <a:tailEnd/>
          </a:ln>
          <a:effectLst/>
        </p:spPr>
        <p:txBody>
          <a:bodyPr>
            <a:spAutoFit/>
          </a:bodyPr>
          <a:lstStyle/>
          <a:p>
            <a:pPr algn="ctr">
              <a:spcBef>
                <a:spcPct val="50000"/>
              </a:spcBef>
            </a:pPr>
            <a:r>
              <a:rPr lang="pt-PT" sz="3200" b="1">
                <a:solidFill>
                  <a:srgbClr val="FF0000"/>
                </a:solidFill>
                <a:cs typeface="Times New Roman" charset="0"/>
              </a:rPr>
              <a:t>SOCIO-CULTURAL IMPACTS OF TOURISM</a:t>
            </a:r>
            <a:r>
              <a:rPr lang="pt-PT" sz="2800" b="1">
                <a:solidFill>
                  <a:srgbClr val="FF0000"/>
                </a:solidFill>
                <a:cs typeface="Times New Roman" charset="0"/>
              </a:rPr>
              <a:t> </a:t>
            </a:r>
            <a:endParaRPr lang="en-GB" sz="2800" b="1">
              <a:solidFill>
                <a:srgbClr val="FF0000"/>
              </a:solidFill>
              <a:cs typeface="Times New Roman" charset="0"/>
            </a:endParaRPr>
          </a:p>
        </p:txBody>
      </p:sp>
      <p:grpSp>
        <p:nvGrpSpPr>
          <p:cNvPr id="2054" name="Group 6"/>
          <p:cNvGrpSpPr>
            <a:grpSpLocks/>
          </p:cNvGrpSpPr>
          <p:nvPr/>
        </p:nvGrpSpPr>
        <p:grpSpPr bwMode="auto">
          <a:xfrm>
            <a:off x="0" y="0"/>
            <a:ext cx="9144000" cy="6858000"/>
            <a:chOff x="0" y="0"/>
            <a:chExt cx="5760" cy="4320"/>
          </a:xfrm>
        </p:grpSpPr>
        <p:pic>
          <p:nvPicPr>
            <p:cNvPr id="2055" name="Picture 7" descr="eco_center1"/>
            <p:cNvPicPr>
              <a:picLocks noChangeAspect="1" noChangeArrowheads="1"/>
            </p:cNvPicPr>
            <p:nvPr/>
          </p:nvPicPr>
          <p:blipFill>
            <a:blip r:embed="rId3" cstate="print"/>
            <a:srcRect/>
            <a:stretch>
              <a:fillRect/>
            </a:stretch>
          </p:blipFill>
          <p:spPr bwMode="auto">
            <a:xfrm>
              <a:off x="0" y="0"/>
              <a:ext cx="5760" cy="4320"/>
            </a:xfrm>
            <a:prstGeom prst="rect">
              <a:avLst/>
            </a:prstGeom>
            <a:noFill/>
          </p:spPr>
        </p:pic>
        <p:sp>
          <p:nvSpPr>
            <p:cNvPr id="2056" name="Rectangle 8"/>
            <p:cNvSpPr>
              <a:spLocks noChangeArrowheads="1"/>
            </p:cNvSpPr>
            <p:nvPr/>
          </p:nvSpPr>
          <p:spPr bwMode="auto">
            <a:xfrm>
              <a:off x="2668" y="0"/>
              <a:ext cx="3092" cy="672"/>
            </a:xfrm>
            <a:prstGeom prst="rect">
              <a:avLst/>
            </a:prstGeom>
            <a:noFill/>
            <a:ln w="9525">
              <a:noFill/>
              <a:miter lim="800000"/>
              <a:headEnd/>
              <a:tailEnd/>
            </a:ln>
            <a:effectLst/>
          </p:spPr>
          <p:txBody>
            <a:bodyPr>
              <a:spAutoFit/>
            </a:bodyPr>
            <a:lstStyle/>
            <a:p>
              <a:pPr algn="ctr"/>
              <a:r>
                <a:rPr lang="pt-PT" sz="3200" b="1">
                  <a:solidFill>
                    <a:srgbClr val="FF0000"/>
                  </a:solidFill>
                  <a:cs typeface="Times New Roman" charset="0"/>
                </a:rPr>
                <a:t>SOCIO-CULTURAL IMPACTS OF TOURISM</a:t>
              </a:r>
              <a:endParaRPr lang="en-GB" sz="3200" b="1">
                <a:solidFill>
                  <a:srgbClr val="FF0000"/>
                </a:solidFill>
                <a:cs typeface="Times New Roman" charset="0"/>
              </a:endParaRPr>
            </a:p>
          </p:txBody>
        </p:sp>
      </p:gr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0" y="0"/>
            <a:ext cx="9144000" cy="609600"/>
          </a:xfrm>
        </p:spPr>
        <p:txBody>
          <a:bodyPr/>
          <a:lstStyle/>
          <a:p>
            <a:r>
              <a:rPr lang="pt-PT" sz="2400" b="1">
                <a:solidFill>
                  <a:srgbClr val="FF0000"/>
                </a:solidFill>
                <a:cs typeface="Times New Roman" charset="0"/>
              </a:rPr>
              <a:t>NEGATIVE SOCIO-CULTURAL IMPACTS OF TOURISM</a:t>
            </a:r>
            <a:endParaRPr lang="en-GB" sz="2400" b="1">
              <a:solidFill>
                <a:srgbClr val="FF0000"/>
              </a:solidFill>
              <a:cs typeface="Times New Roman" charset="0"/>
            </a:endParaRPr>
          </a:p>
        </p:txBody>
      </p:sp>
      <p:sp>
        <p:nvSpPr>
          <p:cNvPr id="25603" name="Rectangle 3"/>
          <p:cNvSpPr>
            <a:spLocks noGrp="1" noChangeArrowheads="1"/>
          </p:cNvSpPr>
          <p:nvPr>
            <p:ph idx="1"/>
          </p:nvPr>
        </p:nvSpPr>
        <p:spPr>
          <a:xfrm>
            <a:off x="0" y="685800"/>
            <a:ext cx="9144000" cy="5867400"/>
          </a:xfrm>
        </p:spPr>
        <p:txBody>
          <a:bodyPr>
            <a:normAutofit lnSpcReduction="10000"/>
          </a:bodyPr>
          <a:lstStyle/>
          <a:p>
            <a:pPr algn="ctr">
              <a:lnSpc>
                <a:spcPct val="90000"/>
              </a:lnSpc>
              <a:buFontTx/>
              <a:buNone/>
            </a:pPr>
            <a:r>
              <a:rPr lang="en-GB" sz="2800" b="1" u="sng">
                <a:solidFill>
                  <a:srgbClr val="FF0000"/>
                </a:solidFill>
                <a:latin typeface="Arial" charset="0"/>
                <a:cs typeface="Arial" charset="0"/>
              </a:rPr>
              <a:t>Culture clashes</a:t>
            </a:r>
          </a:p>
          <a:p>
            <a:pPr algn="ctr">
              <a:lnSpc>
                <a:spcPct val="90000"/>
              </a:lnSpc>
              <a:buFontTx/>
              <a:buNone/>
            </a:pPr>
            <a:endParaRPr lang="en-GB" sz="1400" b="1" u="sng">
              <a:solidFill>
                <a:srgbClr val="FF0000"/>
              </a:solidFill>
              <a:latin typeface="Arial" charset="0"/>
              <a:cs typeface="Arial" charset="0"/>
            </a:endParaRPr>
          </a:p>
          <a:p>
            <a:pPr>
              <a:lnSpc>
                <a:spcPct val="90000"/>
              </a:lnSpc>
            </a:pPr>
            <a:r>
              <a:rPr lang="en-GB" sz="2400">
                <a:solidFill>
                  <a:srgbClr val="FFFF00"/>
                </a:solidFill>
                <a:latin typeface="Arial" charset="0"/>
                <a:cs typeface="Arial" charset="0"/>
              </a:rPr>
              <a:t>Because tourism involves movement of people to different geographical locations, and establishment of social relations between people who would otherwise not meet, cultural clashes can take place as a result of differences in cultures, ethnicity, religion, values, lifestyles, languages, and levels of prosperity. </a:t>
            </a:r>
          </a:p>
          <a:p>
            <a:pPr>
              <a:lnSpc>
                <a:spcPct val="90000"/>
              </a:lnSpc>
            </a:pPr>
            <a:r>
              <a:rPr lang="en-GB" sz="2400">
                <a:solidFill>
                  <a:srgbClr val="FFFF00"/>
                </a:solidFill>
                <a:latin typeface="Arial" charset="0"/>
                <a:cs typeface="Arial" charset="0"/>
              </a:rPr>
              <a:t>The result can be an</a:t>
            </a:r>
            <a:r>
              <a:rPr lang="en-GB" sz="2400" b="1">
                <a:solidFill>
                  <a:srgbClr val="FFFF00"/>
                </a:solidFill>
                <a:latin typeface="Arial" charset="0"/>
                <a:cs typeface="Arial" charset="0"/>
              </a:rPr>
              <a:t> </a:t>
            </a:r>
            <a:r>
              <a:rPr lang="en-GB" sz="2400">
                <a:solidFill>
                  <a:srgbClr val="FFFF00"/>
                </a:solidFill>
                <a:latin typeface="Arial" charset="0"/>
                <a:cs typeface="Arial" charset="0"/>
              </a:rPr>
              <a:t>overexploitation</a:t>
            </a:r>
            <a:r>
              <a:rPr lang="en-GB" sz="2400" b="1">
                <a:solidFill>
                  <a:srgbClr val="FFFF00"/>
                </a:solidFill>
                <a:latin typeface="Arial" charset="0"/>
                <a:cs typeface="Arial" charset="0"/>
              </a:rPr>
              <a:t> </a:t>
            </a:r>
            <a:r>
              <a:rPr lang="en-GB" sz="2400">
                <a:solidFill>
                  <a:srgbClr val="FFFF00"/>
                </a:solidFill>
                <a:latin typeface="Arial" charset="0"/>
                <a:cs typeface="Arial" charset="0"/>
              </a:rPr>
              <a:t>of the</a:t>
            </a:r>
            <a:r>
              <a:rPr lang="en-GB" sz="2400" b="1">
                <a:solidFill>
                  <a:srgbClr val="FFFF00"/>
                </a:solidFill>
                <a:latin typeface="Arial" charset="0"/>
                <a:cs typeface="Arial" charset="0"/>
              </a:rPr>
              <a:t> social carrying capacity</a:t>
            </a:r>
            <a:r>
              <a:rPr lang="en-GB" sz="2400">
                <a:solidFill>
                  <a:srgbClr val="FFFF00"/>
                </a:solidFill>
                <a:latin typeface="Arial" charset="0"/>
                <a:cs typeface="Arial" charset="0"/>
              </a:rPr>
              <a:t> (limits of acceptable change in the social system inside or around the destination) and </a:t>
            </a:r>
            <a:r>
              <a:rPr lang="en-GB" sz="2400" b="1">
                <a:solidFill>
                  <a:srgbClr val="FFFF00"/>
                </a:solidFill>
                <a:latin typeface="Arial" charset="0"/>
                <a:cs typeface="Arial" charset="0"/>
              </a:rPr>
              <a:t>cultural carrying capacity</a:t>
            </a:r>
            <a:r>
              <a:rPr lang="en-GB" sz="2400">
                <a:solidFill>
                  <a:srgbClr val="FFFF00"/>
                </a:solidFill>
                <a:latin typeface="Arial" charset="0"/>
                <a:cs typeface="Arial" charset="0"/>
              </a:rPr>
              <a:t> (limits of acceptable change in the culture of the host population) of the local community. </a:t>
            </a:r>
          </a:p>
          <a:p>
            <a:pPr>
              <a:lnSpc>
                <a:spcPct val="90000"/>
              </a:lnSpc>
            </a:pPr>
            <a:r>
              <a:rPr lang="en-GB" sz="2400">
                <a:solidFill>
                  <a:srgbClr val="FFFF00"/>
                </a:solidFill>
                <a:latin typeface="Arial" charset="0"/>
                <a:cs typeface="Arial" charset="0"/>
              </a:rPr>
              <a:t>The attitude of local residents towards tourism development may unfold through the stages of euphoria, where visitors are very welcome, through apathy, irritation and potentially antagonism, when anti-tourist attitudes begin growing among local people. </a:t>
            </a:r>
          </a:p>
          <a:p>
            <a:pPr>
              <a:lnSpc>
                <a:spcPct val="90000"/>
              </a:lnSpc>
              <a:buFontTx/>
              <a:buNone/>
            </a:pPr>
            <a:endParaRPr lang="en-GB" sz="2400">
              <a:solidFill>
                <a:srgbClr val="FFFF00"/>
              </a:solidFill>
              <a:latin typeface="Arial" charset="0"/>
              <a:cs typeface="Arial" charset="0"/>
            </a:endParaRPr>
          </a:p>
          <a:p>
            <a:pPr>
              <a:lnSpc>
                <a:spcPct val="90000"/>
              </a:lnSpc>
            </a:pPr>
            <a:endParaRPr lang="en-GB" sz="2400">
              <a:solidFill>
                <a:srgbClr val="FFFF00"/>
              </a:solidFil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 calcmode="lin" valueType="num">
                                      <p:cBhvr additive="base">
                                        <p:cTn id="7" dur="500" fill="hold"/>
                                        <p:tgtEl>
                                          <p:spTgt spid="2560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6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5603">
                                            <p:txEl>
                                              <p:pRg st="2" end="2"/>
                                            </p:txEl>
                                          </p:spTgt>
                                        </p:tgtEl>
                                        <p:attrNameLst>
                                          <p:attrName>style.visibility</p:attrName>
                                        </p:attrNameLst>
                                      </p:cBhvr>
                                      <p:to>
                                        <p:strVal val="visible"/>
                                      </p:to>
                                    </p:set>
                                    <p:anim calcmode="lin" valueType="num">
                                      <p:cBhvr additive="base">
                                        <p:cTn id="13" dur="500" fill="hold"/>
                                        <p:tgtEl>
                                          <p:spTgt spid="2560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560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5603">
                                            <p:txEl>
                                              <p:pRg st="3" end="3"/>
                                            </p:txEl>
                                          </p:spTgt>
                                        </p:tgtEl>
                                        <p:attrNameLst>
                                          <p:attrName>style.visibility</p:attrName>
                                        </p:attrNameLst>
                                      </p:cBhvr>
                                      <p:to>
                                        <p:strVal val="visible"/>
                                      </p:to>
                                    </p:set>
                                    <p:anim calcmode="lin" valueType="num">
                                      <p:cBhvr additive="base">
                                        <p:cTn id="19" dur="500" fill="hold"/>
                                        <p:tgtEl>
                                          <p:spTgt spid="2560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560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5603">
                                            <p:txEl>
                                              <p:pRg st="4" end="4"/>
                                            </p:txEl>
                                          </p:spTgt>
                                        </p:tgtEl>
                                        <p:attrNameLst>
                                          <p:attrName>style.visibility</p:attrName>
                                        </p:attrNameLst>
                                      </p:cBhvr>
                                      <p:to>
                                        <p:strVal val="visible"/>
                                      </p:to>
                                    </p:set>
                                    <p:anim calcmode="lin" valueType="num">
                                      <p:cBhvr additive="base">
                                        <p:cTn id="25" dur="500" fill="hold"/>
                                        <p:tgtEl>
                                          <p:spTgt spid="2560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560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0" y="0"/>
            <a:ext cx="9144000" cy="609600"/>
          </a:xfrm>
        </p:spPr>
        <p:txBody>
          <a:bodyPr/>
          <a:lstStyle/>
          <a:p>
            <a:r>
              <a:rPr lang="pt-PT" sz="2400" b="1">
                <a:solidFill>
                  <a:srgbClr val="FF0000"/>
                </a:solidFill>
                <a:cs typeface="Times New Roman" charset="0"/>
              </a:rPr>
              <a:t>NEGATIVE SOCIO-CULTURAL IMPACTS OF TOURISM</a:t>
            </a:r>
            <a:endParaRPr lang="en-GB" sz="2400" b="1">
              <a:solidFill>
                <a:srgbClr val="FF0000"/>
              </a:solidFill>
              <a:cs typeface="Times New Roman" charset="0"/>
            </a:endParaRPr>
          </a:p>
        </p:txBody>
      </p:sp>
      <p:sp>
        <p:nvSpPr>
          <p:cNvPr id="26627" name="Rectangle 3"/>
          <p:cNvSpPr>
            <a:spLocks noGrp="1" noChangeArrowheads="1"/>
          </p:cNvSpPr>
          <p:nvPr>
            <p:ph idx="1"/>
          </p:nvPr>
        </p:nvSpPr>
        <p:spPr>
          <a:xfrm>
            <a:off x="0" y="914400"/>
            <a:ext cx="9144000" cy="5943600"/>
          </a:xfrm>
        </p:spPr>
        <p:txBody>
          <a:bodyPr/>
          <a:lstStyle/>
          <a:p>
            <a:pPr>
              <a:lnSpc>
                <a:spcPct val="90000"/>
              </a:lnSpc>
              <a:buFontTx/>
              <a:buNone/>
            </a:pPr>
            <a:r>
              <a:rPr lang="en-GB" sz="2800">
                <a:solidFill>
                  <a:srgbClr val="FFFF00"/>
                </a:solidFill>
                <a:latin typeface="Arial" charset="0"/>
                <a:cs typeface="Arial" charset="0"/>
              </a:rPr>
              <a:t>	</a:t>
            </a:r>
            <a:r>
              <a:rPr lang="en-GB" sz="2800" b="1">
                <a:solidFill>
                  <a:srgbClr val="FF0000"/>
                </a:solidFill>
                <a:latin typeface="Arial" charset="0"/>
                <a:cs typeface="Arial" charset="0"/>
              </a:rPr>
              <a:t>Cultural clashes</a:t>
            </a:r>
            <a:r>
              <a:rPr lang="en-GB" sz="2800">
                <a:solidFill>
                  <a:srgbClr val="FFFF00"/>
                </a:solidFill>
                <a:latin typeface="Arial" charset="0"/>
                <a:cs typeface="Arial" charset="0"/>
              </a:rPr>
              <a:t> may further arise through:</a:t>
            </a:r>
          </a:p>
          <a:p>
            <a:pPr>
              <a:lnSpc>
                <a:spcPct val="90000"/>
              </a:lnSpc>
            </a:pPr>
            <a:r>
              <a:rPr lang="en-GB" sz="2800" b="1">
                <a:solidFill>
                  <a:srgbClr val="FF0000"/>
                </a:solidFill>
                <a:latin typeface="Arial" charset="0"/>
                <a:cs typeface="Arial" charset="0"/>
              </a:rPr>
              <a:t>Economic inequality</a:t>
            </a:r>
            <a:endParaRPr lang="en-GB" sz="2800">
              <a:solidFill>
                <a:srgbClr val="FF0000"/>
              </a:solidFill>
              <a:latin typeface="Arial" charset="0"/>
              <a:cs typeface="Arial" charset="0"/>
            </a:endParaRPr>
          </a:p>
          <a:p>
            <a:pPr>
              <a:lnSpc>
                <a:spcPct val="90000"/>
              </a:lnSpc>
            </a:pPr>
            <a:r>
              <a:rPr lang="en-GB" sz="2200">
                <a:solidFill>
                  <a:srgbClr val="FFFF00"/>
                </a:solidFill>
                <a:latin typeface="Arial" charset="0"/>
                <a:cs typeface="Arial" charset="0"/>
              </a:rPr>
              <a:t>Many tourists come from societies with different consumption patterns and lifestyles than what is current at the destination, seeking pleasure, spending large amounts of money and sometimes behaving in ways that even they would not accept at home. </a:t>
            </a:r>
          </a:p>
          <a:p>
            <a:pPr>
              <a:lnSpc>
                <a:spcPct val="90000"/>
              </a:lnSpc>
            </a:pPr>
            <a:r>
              <a:rPr lang="en-GB" sz="2200">
                <a:solidFill>
                  <a:srgbClr val="FFFF00"/>
                </a:solidFill>
                <a:latin typeface="Arial" charset="0"/>
                <a:cs typeface="Arial" charset="0"/>
              </a:rPr>
              <a:t>One effect is that local people that come in contact with these tourists may develop a sort of copying behaviour, as they want to live and behave in the same way. </a:t>
            </a:r>
          </a:p>
          <a:p>
            <a:pPr>
              <a:lnSpc>
                <a:spcPct val="90000"/>
              </a:lnSpc>
            </a:pPr>
            <a:r>
              <a:rPr lang="en-GB" sz="2200">
                <a:solidFill>
                  <a:srgbClr val="FFFF00"/>
                </a:solidFill>
                <a:latin typeface="Arial" charset="0"/>
                <a:cs typeface="Arial" charset="0"/>
              </a:rPr>
              <a:t>Especially in less developed countries, there is likely to be a growing distinction between the 'haves' and 'have-nots', which may increase social and sometimes ethnic tensions. </a:t>
            </a:r>
          </a:p>
          <a:p>
            <a:pPr>
              <a:lnSpc>
                <a:spcPct val="90000"/>
              </a:lnSpc>
            </a:pPr>
            <a:r>
              <a:rPr lang="en-GB" sz="2200">
                <a:solidFill>
                  <a:srgbClr val="FFFF00"/>
                </a:solidFill>
                <a:latin typeface="Arial" charset="0"/>
                <a:cs typeface="Arial" charset="0"/>
              </a:rPr>
              <a:t>In resorts in destination countries such as Jamaica, Indonesia or Brazil, tourism employees with annual salaries of US$ 1,500 spend their working hours in close contact with guests whose yearly income is well over US$ 80,000.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 calcmode="lin" valueType="num">
                                      <p:cBhvr additive="base">
                                        <p:cTn id="7" dur="500" fill="hold"/>
                                        <p:tgtEl>
                                          <p:spTgt spid="266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6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6627">
                                            <p:txEl>
                                              <p:pRg st="1" end="1"/>
                                            </p:txEl>
                                          </p:spTgt>
                                        </p:tgtEl>
                                        <p:attrNameLst>
                                          <p:attrName>style.visibility</p:attrName>
                                        </p:attrNameLst>
                                      </p:cBhvr>
                                      <p:to>
                                        <p:strVal val="visible"/>
                                      </p:to>
                                    </p:set>
                                    <p:anim calcmode="lin" valueType="num">
                                      <p:cBhvr additive="base">
                                        <p:cTn id="13" dur="500" fill="hold"/>
                                        <p:tgtEl>
                                          <p:spTgt spid="2662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662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6627">
                                            <p:txEl>
                                              <p:pRg st="2" end="2"/>
                                            </p:txEl>
                                          </p:spTgt>
                                        </p:tgtEl>
                                        <p:attrNameLst>
                                          <p:attrName>style.visibility</p:attrName>
                                        </p:attrNameLst>
                                      </p:cBhvr>
                                      <p:to>
                                        <p:strVal val="visible"/>
                                      </p:to>
                                    </p:set>
                                    <p:anim calcmode="lin" valueType="num">
                                      <p:cBhvr additive="base">
                                        <p:cTn id="19" dur="500" fill="hold"/>
                                        <p:tgtEl>
                                          <p:spTgt spid="2662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662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6627">
                                            <p:txEl>
                                              <p:pRg st="3" end="3"/>
                                            </p:txEl>
                                          </p:spTgt>
                                        </p:tgtEl>
                                        <p:attrNameLst>
                                          <p:attrName>style.visibility</p:attrName>
                                        </p:attrNameLst>
                                      </p:cBhvr>
                                      <p:to>
                                        <p:strVal val="visible"/>
                                      </p:to>
                                    </p:set>
                                    <p:anim calcmode="lin" valueType="num">
                                      <p:cBhvr additive="base">
                                        <p:cTn id="25" dur="500" fill="hold"/>
                                        <p:tgtEl>
                                          <p:spTgt spid="2662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662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6627">
                                            <p:txEl>
                                              <p:pRg st="4" end="4"/>
                                            </p:txEl>
                                          </p:spTgt>
                                        </p:tgtEl>
                                        <p:attrNameLst>
                                          <p:attrName>style.visibility</p:attrName>
                                        </p:attrNameLst>
                                      </p:cBhvr>
                                      <p:to>
                                        <p:strVal val="visible"/>
                                      </p:to>
                                    </p:set>
                                    <p:anim calcmode="lin" valueType="num">
                                      <p:cBhvr additive="base">
                                        <p:cTn id="31" dur="500" fill="hold"/>
                                        <p:tgtEl>
                                          <p:spTgt spid="26627">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662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6627">
                                            <p:txEl>
                                              <p:pRg st="5" end="5"/>
                                            </p:txEl>
                                          </p:spTgt>
                                        </p:tgtEl>
                                        <p:attrNameLst>
                                          <p:attrName>style.visibility</p:attrName>
                                        </p:attrNameLst>
                                      </p:cBhvr>
                                      <p:to>
                                        <p:strVal val="visible"/>
                                      </p:to>
                                    </p:set>
                                    <p:anim calcmode="lin" valueType="num">
                                      <p:cBhvr additive="base">
                                        <p:cTn id="37" dur="500" fill="hold"/>
                                        <p:tgtEl>
                                          <p:spTgt spid="26627">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6627">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0" y="0"/>
            <a:ext cx="9144000" cy="457200"/>
          </a:xfrm>
        </p:spPr>
        <p:txBody>
          <a:bodyPr/>
          <a:lstStyle/>
          <a:p>
            <a:r>
              <a:rPr lang="pt-PT" sz="2400" b="1">
                <a:solidFill>
                  <a:srgbClr val="FF0000"/>
                </a:solidFill>
                <a:cs typeface="Times New Roman" charset="0"/>
              </a:rPr>
              <a:t>NEGATIVE SOCIO-CULTURAL IMPACTS OF TOURISM</a:t>
            </a:r>
            <a:endParaRPr lang="en-GB" sz="2400" b="1">
              <a:solidFill>
                <a:srgbClr val="FF0000"/>
              </a:solidFill>
              <a:cs typeface="Times New Roman" charset="0"/>
            </a:endParaRPr>
          </a:p>
        </p:txBody>
      </p:sp>
      <p:sp>
        <p:nvSpPr>
          <p:cNvPr id="27651" name="Rectangle 3"/>
          <p:cNvSpPr>
            <a:spLocks noGrp="1" noChangeArrowheads="1"/>
          </p:cNvSpPr>
          <p:nvPr>
            <p:ph idx="1"/>
          </p:nvPr>
        </p:nvSpPr>
        <p:spPr>
          <a:xfrm>
            <a:off x="0" y="609600"/>
            <a:ext cx="9144000" cy="6248400"/>
          </a:xfrm>
        </p:spPr>
        <p:txBody>
          <a:bodyPr/>
          <a:lstStyle/>
          <a:p>
            <a:pPr>
              <a:buFontTx/>
              <a:buNone/>
            </a:pPr>
            <a:r>
              <a:rPr lang="en-GB" b="1">
                <a:solidFill>
                  <a:srgbClr val="FF0000"/>
                </a:solidFill>
                <a:latin typeface="Arial" charset="0"/>
                <a:cs typeface="Arial" charset="0"/>
              </a:rPr>
              <a:t>	Irritation due to tourist behaviour</a:t>
            </a:r>
          </a:p>
          <a:p>
            <a:r>
              <a:rPr lang="en-GB">
                <a:solidFill>
                  <a:srgbClr val="FFFF00"/>
                </a:solidFill>
                <a:latin typeface="Arial" charset="0"/>
                <a:cs typeface="Arial" charset="0"/>
              </a:rPr>
              <a:t>Tourists often, out of ignorance or carelessness, fail to respect local customs and moral values. </a:t>
            </a:r>
          </a:p>
          <a:p>
            <a:r>
              <a:rPr lang="en-GB">
                <a:solidFill>
                  <a:srgbClr val="FFFF00"/>
                </a:solidFill>
                <a:latin typeface="Arial" charset="0"/>
                <a:cs typeface="Arial" charset="0"/>
              </a:rPr>
              <a:t>When they do, they can bring about irritation and stereotyping. </a:t>
            </a:r>
          </a:p>
          <a:p>
            <a:r>
              <a:rPr lang="en-GB">
                <a:solidFill>
                  <a:srgbClr val="FFFF00"/>
                </a:solidFill>
                <a:latin typeface="Arial" charset="0"/>
                <a:cs typeface="Arial" charset="0"/>
              </a:rPr>
              <a:t>They take a quick snapshot and are gone, and by so acting invade the local peoples' lives.</a:t>
            </a:r>
            <a:r>
              <a:rPr lang="en-GB">
                <a:latin typeface="Arial" charset="0"/>
                <a:cs typeface="Arial"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 calcmode="lin" valueType="num">
                                      <p:cBhvr additive="base">
                                        <p:cTn id="7" dur="500" fill="hold"/>
                                        <p:tgtEl>
                                          <p:spTgt spid="2765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76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7651">
                                            <p:txEl>
                                              <p:pRg st="1" end="1"/>
                                            </p:txEl>
                                          </p:spTgt>
                                        </p:tgtEl>
                                        <p:attrNameLst>
                                          <p:attrName>style.visibility</p:attrName>
                                        </p:attrNameLst>
                                      </p:cBhvr>
                                      <p:to>
                                        <p:strVal val="visible"/>
                                      </p:to>
                                    </p:set>
                                    <p:anim calcmode="lin" valueType="num">
                                      <p:cBhvr additive="base">
                                        <p:cTn id="13" dur="500" fill="hold"/>
                                        <p:tgtEl>
                                          <p:spTgt spid="2765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765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7651">
                                            <p:txEl>
                                              <p:pRg st="2" end="2"/>
                                            </p:txEl>
                                          </p:spTgt>
                                        </p:tgtEl>
                                        <p:attrNameLst>
                                          <p:attrName>style.visibility</p:attrName>
                                        </p:attrNameLst>
                                      </p:cBhvr>
                                      <p:to>
                                        <p:strVal val="visible"/>
                                      </p:to>
                                    </p:set>
                                    <p:anim calcmode="lin" valueType="num">
                                      <p:cBhvr additive="base">
                                        <p:cTn id="19" dur="500" fill="hold"/>
                                        <p:tgtEl>
                                          <p:spTgt spid="2765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765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7651">
                                            <p:txEl>
                                              <p:pRg st="3" end="3"/>
                                            </p:txEl>
                                          </p:spTgt>
                                        </p:tgtEl>
                                        <p:attrNameLst>
                                          <p:attrName>style.visibility</p:attrName>
                                        </p:attrNameLst>
                                      </p:cBhvr>
                                      <p:to>
                                        <p:strVal val="visible"/>
                                      </p:to>
                                    </p:set>
                                    <p:anim calcmode="lin" valueType="num">
                                      <p:cBhvr additive="base">
                                        <p:cTn id="25" dur="500" fill="hold"/>
                                        <p:tgtEl>
                                          <p:spTgt spid="2765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765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ChangeArrowheads="1"/>
          </p:cNvSpPr>
          <p:nvPr/>
        </p:nvSpPr>
        <p:spPr bwMode="auto">
          <a:xfrm>
            <a:off x="0" y="762000"/>
            <a:ext cx="9144000" cy="6096000"/>
          </a:xfrm>
          <a:prstGeom prst="rect">
            <a:avLst/>
          </a:prstGeom>
          <a:noFill/>
          <a:ln w="9525">
            <a:noFill/>
            <a:miter lim="800000"/>
            <a:headEnd/>
            <a:tailEnd/>
          </a:ln>
          <a:effectLst/>
        </p:spPr>
        <p:txBody>
          <a:bodyPr/>
          <a:lstStyle/>
          <a:p>
            <a:pPr marL="342900" indent="-342900">
              <a:spcBef>
                <a:spcPct val="20000"/>
              </a:spcBef>
              <a:buFontTx/>
              <a:buChar char="•"/>
            </a:pPr>
            <a:r>
              <a:rPr lang="pt-PT" b="1" i="1">
                <a:solidFill>
                  <a:srgbClr val="FFFF00"/>
                </a:solidFill>
                <a:latin typeface="Arial" charset="0"/>
                <a:cs typeface="Times New Roman" charset="0"/>
              </a:rPr>
              <a:t>In many Muslim countries, strict standards exist regarding the appearance and behaviour of Muslim women, who must carefully cover themselves in public. </a:t>
            </a:r>
          </a:p>
          <a:p>
            <a:pPr marL="342900" indent="-342900">
              <a:spcBef>
                <a:spcPct val="20000"/>
              </a:spcBef>
              <a:buFontTx/>
              <a:buChar char="•"/>
            </a:pPr>
            <a:r>
              <a:rPr lang="pt-PT" b="1" i="1">
                <a:solidFill>
                  <a:srgbClr val="FFFF00"/>
                </a:solidFill>
                <a:latin typeface="Arial" charset="0"/>
                <a:cs typeface="Times New Roman" charset="0"/>
              </a:rPr>
              <a:t>Tourists in these countries often disregard or are unaware of these standards, ignoring the prevalent dress code, appearing half-dressed (by local standards) in revealing shorts, skirts or even bikinis, sunbathing topless at the beach or consuming large quantities of alcohol openly.</a:t>
            </a:r>
          </a:p>
          <a:p>
            <a:pPr marL="342900" indent="-342900">
              <a:spcBef>
                <a:spcPct val="20000"/>
              </a:spcBef>
              <a:buFontTx/>
              <a:buChar char="•"/>
            </a:pPr>
            <a:r>
              <a:rPr lang="pt-PT" b="1" i="1">
                <a:solidFill>
                  <a:srgbClr val="FFFF00"/>
                </a:solidFill>
                <a:latin typeface="Arial" charset="0"/>
                <a:cs typeface="Times New Roman" charset="0"/>
              </a:rPr>
              <a:t>Besides creating ill-will, this kind of behavior can be an incentive for locals not to respect their own traditions and religion anymore, leading to tensions within the local community. </a:t>
            </a:r>
          </a:p>
          <a:p>
            <a:pPr marL="342900" indent="-342900">
              <a:spcBef>
                <a:spcPct val="20000"/>
              </a:spcBef>
              <a:buFontTx/>
              <a:buChar char="•"/>
            </a:pPr>
            <a:r>
              <a:rPr lang="pt-PT" b="1" i="1">
                <a:solidFill>
                  <a:srgbClr val="FFFF00"/>
                </a:solidFill>
                <a:latin typeface="Arial" charset="0"/>
                <a:cs typeface="Times New Roman" charset="0"/>
              </a:rPr>
              <a:t>The same types of culture clashes happen in conservative Christian communities in Polynesia, the Caribbean and the Mediterranean.</a:t>
            </a:r>
            <a:r>
              <a:rPr lang="pt-PT" b="1">
                <a:solidFill>
                  <a:srgbClr val="FFFF00"/>
                </a:solidFill>
                <a:latin typeface="Arial" charset="0"/>
                <a:cs typeface="Times New Roman" charset="0"/>
              </a:rPr>
              <a:t> </a:t>
            </a:r>
            <a:endParaRPr lang="en-GB" b="1">
              <a:solidFill>
                <a:srgbClr val="FFFF00"/>
              </a:solidFill>
              <a:latin typeface="Arial" charset="0"/>
              <a:cs typeface="Times New Roman" charset="0"/>
            </a:endParaRPr>
          </a:p>
        </p:txBody>
      </p:sp>
      <p:sp>
        <p:nvSpPr>
          <p:cNvPr id="30729" name="Rectangle 9"/>
          <p:cNvSpPr>
            <a:spLocks noChangeArrowheads="1"/>
          </p:cNvSpPr>
          <p:nvPr/>
        </p:nvSpPr>
        <p:spPr bwMode="auto">
          <a:xfrm>
            <a:off x="381000" y="0"/>
            <a:ext cx="8199438" cy="457200"/>
          </a:xfrm>
          <a:prstGeom prst="rect">
            <a:avLst/>
          </a:prstGeom>
          <a:noFill/>
          <a:ln w="9525">
            <a:noFill/>
            <a:miter lim="800000"/>
            <a:headEnd/>
            <a:tailEnd/>
          </a:ln>
          <a:effectLst/>
        </p:spPr>
        <p:txBody>
          <a:bodyPr wrap="none">
            <a:spAutoFit/>
          </a:bodyPr>
          <a:lstStyle/>
          <a:p>
            <a:r>
              <a:rPr lang="pt-PT" b="1">
                <a:solidFill>
                  <a:srgbClr val="FF0000"/>
                </a:solidFill>
                <a:cs typeface="Times New Roman" charset="0"/>
              </a:rPr>
              <a:t>NEGATIVE SOCIO-CULTURAL IMPACTS OF TOURISM</a:t>
            </a:r>
            <a:endParaRPr lang="en-GB" b="1">
              <a:solidFill>
                <a:srgbClr val="FF0000"/>
              </a:solidFill>
              <a:cs typeface="Times New Roman"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 calcmode="lin" valueType="num">
                                      <p:cBhvr additive="base">
                                        <p:cTn id="7" dur="500" fill="hold"/>
                                        <p:tgtEl>
                                          <p:spTgt spid="307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07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0723">
                                            <p:txEl>
                                              <p:pRg st="1" end="1"/>
                                            </p:txEl>
                                          </p:spTgt>
                                        </p:tgtEl>
                                        <p:attrNameLst>
                                          <p:attrName>style.visibility</p:attrName>
                                        </p:attrNameLst>
                                      </p:cBhvr>
                                      <p:to>
                                        <p:strVal val="visible"/>
                                      </p:to>
                                    </p:set>
                                    <p:anim calcmode="lin" valueType="num">
                                      <p:cBhvr additive="base">
                                        <p:cTn id="13" dur="500" fill="hold"/>
                                        <p:tgtEl>
                                          <p:spTgt spid="3072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072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0723">
                                            <p:txEl>
                                              <p:pRg st="2" end="2"/>
                                            </p:txEl>
                                          </p:spTgt>
                                        </p:tgtEl>
                                        <p:attrNameLst>
                                          <p:attrName>style.visibility</p:attrName>
                                        </p:attrNameLst>
                                      </p:cBhvr>
                                      <p:to>
                                        <p:strVal val="visible"/>
                                      </p:to>
                                    </p:set>
                                    <p:anim calcmode="lin" valueType="num">
                                      <p:cBhvr additive="base">
                                        <p:cTn id="19" dur="500" fill="hold"/>
                                        <p:tgtEl>
                                          <p:spTgt spid="3072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072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0723">
                                            <p:txEl>
                                              <p:pRg st="3" end="3"/>
                                            </p:txEl>
                                          </p:spTgt>
                                        </p:tgtEl>
                                        <p:attrNameLst>
                                          <p:attrName>style.visibility</p:attrName>
                                        </p:attrNameLst>
                                      </p:cBhvr>
                                      <p:to>
                                        <p:strVal val="visible"/>
                                      </p:to>
                                    </p:set>
                                    <p:anim calcmode="lin" valueType="num">
                                      <p:cBhvr additive="base">
                                        <p:cTn id="25" dur="500" fill="hold"/>
                                        <p:tgtEl>
                                          <p:spTgt spid="3072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072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09600"/>
            <a:ext cx="9144000" cy="6248400"/>
          </a:xfrm>
          <a:prstGeom prst="rect">
            <a:avLst/>
          </a:prstGeom>
          <a:noFill/>
          <a:ln w="9525">
            <a:noFill/>
            <a:miter lim="800000"/>
            <a:headEnd/>
            <a:tailEnd/>
          </a:ln>
          <a:effectLst/>
        </p:spPr>
        <p:txBody>
          <a:bodyPr/>
          <a:lstStyle/>
          <a:p>
            <a:pPr marL="342900" indent="-342900">
              <a:spcBef>
                <a:spcPct val="20000"/>
              </a:spcBef>
            </a:pPr>
            <a:r>
              <a:rPr lang="en-GB" b="1">
                <a:solidFill>
                  <a:srgbClr val="FF0000"/>
                </a:solidFill>
                <a:latin typeface="Arial" charset="0"/>
                <a:cs typeface="Arial" charset="0"/>
              </a:rPr>
              <a:t>	Job level friction</a:t>
            </a:r>
          </a:p>
          <a:p>
            <a:pPr marL="342900" indent="-342900">
              <a:spcBef>
                <a:spcPct val="20000"/>
              </a:spcBef>
              <a:buFontTx/>
              <a:buChar char="•"/>
            </a:pPr>
            <a:r>
              <a:rPr lang="en-GB" sz="2200">
                <a:solidFill>
                  <a:srgbClr val="FFFF00"/>
                </a:solidFill>
                <a:latin typeface="Arial" charset="0"/>
                <a:cs typeface="Arial" charset="0"/>
              </a:rPr>
              <a:t>In developing countries especially, many jobs occupied by local people in the tourist industry are at a lower level, such as housemaids, waiters, gardeners and other practical work, while higher-paying and more prestigious managerial jobs go to foreigners or "urbanized" nationals. </a:t>
            </a:r>
          </a:p>
          <a:p>
            <a:pPr marL="342900" indent="-342900">
              <a:spcBef>
                <a:spcPct val="20000"/>
              </a:spcBef>
              <a:buFontTx/>
              <a:buChar char="•"/>
            </a:pPr>
            <a:r>
              <a:rPr lang="en-GB" sz="2200">
                <a:solidFill>
                  <a:srgbClr val="FFFF00"/>
                </a:solidFill>
                <a:latin typeface="Arial" charset="0"/>
                <a:cs typeface="Arial" charset="0"/>
              </a:rPr>
              <a:t>Due to a lack of professional training, as well as to the influence of hotel or restaurant chains at the destination, people with the know-how needed to perform higher level jobs are often recruited from other countries. </a:t>
            </a:r>
          </a:p>
          <a:p>
            <a:pPr marL="342900" indent="-342900">
              <a:spcBef>
                <a:spcPct val="20000"/>
              </a:spcBef>
              <a:buFontTx/>
              <a:buChar char="•"/>
            </a:pPr>
            <a:r>
              <a:rPr lang="en-GB" sz="2200">
                <a:solidFill>
                  <a:srgbClr val="FFFF00"/>
                </a:solidFill>
                <a:latin typeface="Arial" charset="0"/>
                <a:cs typeface="Arial" charset="0"/>
              </a:rPr>
              <a:t>This may cause friction and irritation and increases the gap between the cultures.</a:t>
            </a:r>
          </a:p>
          <a:p>
            <a:pPr marL="342900" indent="-342900">
              <a:spcBef>
                <a:spcPct val="20000"/>
              </a:spcBef>
              <a:buFontTx/>
              <a:buChar char="•"/>
            </a:pPr>
            <a:r>
              <a:rPr lang="en-GB" sz="2200">
                <a:solidFill>
                  <a:srgbClr val="FFFF00"/>
                </a:solidFill>
                <a:latin typeface="Arial" charset="0"/>
                <a:cs typeface="Arial" charset="0"/>
              </a:rPr>
              <a:t>Even in cases where tourism "works", in the sense that it improves local economies and the earning power of local individuals, it cannot solve all local social or economic problems. </a:t>
            </a:r>
          </a:p>
          <a:p>
            <a:pPr marL="342900" indent="-342900">
              <a:spcBef>
                <a:spcPct val="20000"/>
              </a:spcBef>
              <a:buFontTx/>
              <a:buChar char="•"/>
            </a:pPr>
            <a:r>
              <a:rPr lang="en-GB" sz="2200">
                <a:solidFill>
                  <a:srgbClr val="FFFF00"/>
                </a:solidFill>
                <a:latin typeface="Arial" charset="0"/>
                <a:cs typeface="Arial" charset="0"/>
              </a:rPr>
              <a:t>Sometimes it substitutes new problems for old ones. </a:t>
            </a:r>
          </a:p>
        </p:txBody>
      </p:sp>
      <p:sp>
        <p:nvSpPr>
          <p:cNvPr id="36868" name="Rectangle 4"/>
          <p:cNvSpPr>
            <a:spLocks noChangeArrowheads="1"/>
          </p:cNvSpPr>
          <p:nvPr/>
        </p:nvSpPr>
        <p:spPr bwMode="auto">
          <a:xfrm>
            <a:off x="381000" y="0"/>
            <a:ext cx="8199438" cy="457200"/>
          </a:xfrm>
          <a:prstGeom prst="rect">
            <a:avLst/>
          </a:prstGeom>
          <a:noFill/>
          <a:ln w="9525">
            <a:noFill/>
            <a:miter lim="800000"/>
            <a:headEnd/>
            <a:tailEnd/>
          </a:ln>
          <a:effectLst/>
        </p:spPr>
        <p:txBody>
          <a:bodyPr wrap="none">
            <a:spAutoFit/>
          </a:bodyPr>
          <a:lstStyle/>
          <a:p>
            <a:r>
              <a:rPr lang="pt-PT" b="1">
                <a:solidFill>
                  <a:srgbClr val="FF0000"/>
                </a:solidFill>
                <a:cs typeface="Times New Roman" charset="0"/>
              </a:rPr>
              <a:t>NEGATIVE SOCIO-CULTURAL IMPACTS OF TOURISM</a:t>
            </a:r>
            <a:endParaRPr lang="en-GB" b="1">
              <a:solidFill>
                <a:srgbClr val="FF0000"/>
              </a:solidFill>
              <a:cs typeface="Times New Roman"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6866">
                                            <p:txEl>
                                              <p:pRg st="0" end="0"/>
                                            </p:txEl>
                                          </p:spTgt>
                                        </p:tgtEl>
                                        <p:attrNameLst>
                                          <p:attrName>style.visibility</p:attrName>
                                        </p:attrNameLst>
                                      </p:cBhvr>
                                      <p:to>
                                        <p:strVal val="visible"/>
                                      </p:to>
                                    </p:set>
                                    <p:anim calcmode="lin" valueType="num">
                                      <p:cBhvr additive="base">
                                        <p:cTn id="7" dur="500" fill="hold"/>
                                        <p:tgtEl>
                                          <p:spTgt spid="3686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686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6866">
                                            <p:txEl>
                                              <p:pRg st="1" end="1"/>
                                            </p:txEl>
                                          </p:spTgt>
                                        </p:tgtEl>
                                        <p:attrNameLst>
                                          <p:attrName>style.visibility</p:attrName>
                                        </p:attrNameLst>
                                      </p:cBhvr>
                                      <p:to>
                                        <p:strVal val="visible"/>
                                      </p:to>
                                    </p:set>
                                    <p:anim calcmode="lin" valueType="num">
                                      <p:cBhvr additive="base">
                                        <p:cTn id="13" dur="500" fill="hold"/>
                                        <p:tgtEl>
                                          <p:spTgt spid="36866">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686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6866">
                                            <p:txEl>
                                              <p:pRg st="2" end="2"/>
                                            </p:txEl>
                                          </p:spTgt>
                                        </p:tgtEl>
                                        <p:attrNameLst>
                                          <p:attrName>style.visibility</p:attrName>
                                        </p:attrNameLst>
                                      </p:cBhvr>
                                      <p:to>
                                        <p:strVal val="visible"/>
                                      </p:to>
                                    </p:set>
                                    <p:anim calcmode="lin" valueType="num">
                                      <p:cBhvr additive="base">
                                        <p:cTn id="19" dur="500" fill="hold"/>
                                        <p:tgtEl>
                                          <p:spTgt spid="36866">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686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6866">
                                            <p:txEl>
                                              <p:pRg st="3" end="3"/>
                                            </p:txEl>
                                          </p:spTgt>
                                        </p:tgtEl>
                                        <p:attrNameLst>
                                          <p:attrName>style.visibility</p:attrName>
                                        </p:attrNameLst>
                                      </p:cBhvr>
                                      <p:to>
                                        <p:strVal val="visible"/>
                                      </p:to>
                                    </p:set>
                                    <p:anim calcmode="lin" valueType="num">
                                      <p:cBhvr additive="base">
                                        <p:cTn id="25" dur="500" fill="hold"/>
                                        <p:tgtEl>
                                          <p:spTgt spid="36866">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6866">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6866">
                                            <p:txEl>
                                              <p:pRg st="4" end="4"/>
                                            </p:txEl>
                                          </p:spTgt>
                                        </p:tgtEl>
                                        <p:attrNameLst>
                                          <p:attrName>style.visibility</p:attrName>
                                        </p:attrNameLst>
                                      </p:cBhvr>
                                      <p:to>
                                        <p:strVal val="visible"/>
                                      </p:to>
                                    </p:set>
                                    <p:anim calcmode="lin" valueType="num">
                                      <p:cBhvr additive="base">
                                        <p:cTn id="31" dur="500" fill="hold"/>
                                        <p:tgtEl>
                                          <p:spTgt spid="36866">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6866">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6866">
                                            <p:txEl>
                                              <p:pRg st="5" end="5"/>
                                            </p:txEl>
                                          </p:spTgt>
                                        </p:tgtEl>
                                        <p:attrNameLst>
                                          <p:attrName>style.visibility</p:attrName>
                                        </p:attrNameLst>
                                      </p:cBhvr>
                                      <p:to>
                                        <p:strVal val="visible"/>
                                      </p:to>
                                    </p:set>
                                    <p:anim calcmode="lin" valueType="num">
                                      <p:cBhvr additive="base">
                                        <p:cTn id="37" dur="500" fill="hold"/>
                                        <p:tgtEl>
                                          <p:spTgt spid="36866">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6866">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0" y="609600"/>
            <a:ext cx="9144000" cy="6248400"/>
          </a:xfrm>
          <a:prstGeom prst="rect">
            <a:avLst/>
          </a:prstGeom>
          <a:noFill/>
          <a:ln w="9525">
            <a:noFill/>
            <a:miter lim="800000"/>
            <a:headEnd/>
            <a:tailEnd/>
          </a:ln>
          <a:effectLst/>
        </p:spPr>
        <p:txBody>
          <a:bodyPr/>
          <a:lstStyle/>
          <a:p>
            <a:pPr marL="342900" indent="-342900">
              <a:spcBef>
                <a:spcPct val="20000"/>
              </a:spcBef>
            </a:pPr>
            <a:r>
              <a:rPr lang="en-GB" b="1">
                <a:solidFill>
                  <a:srgbClr val="FF0000"/>
                </a:solidFill>
                <a:latin typeface="Arial" charset="0"/>
                <a:ea typeface="Arial Unicode MS" charset="-128"/>
                <a:cs typeface="Arial Unicode MS" charset="-128"/>
              </a:rPr>
              <a:t>	Ethical issues</a:t>
            </a:r>
          </a:p>
          <a:p>
            <a:pPr marL="342900" indent="-342900">
              <a:spcBef>
                <a:spcPct val="20000"/>
              </a:spcBef>
            </a:pPr>
            <a:r>
              <a:rPr lang="en-GB" sz="800">
                <a:solidFill>
                  <a:srgbClr val="FFFF00"/>
                </a:solidFill>
                <a:latin typeface="Arial" charset="0"/>
                <a:ea typeface="Arial Unicode MS" charset="-128"/>
                <a:cs typeface="Arial Unicode MS" charset="-128"/>
              </a:rPr>
              <a:t>	</a:t>
            </a:r>
          </a:p>
          <a:p>
            <a:pPr marL="342900" indent="-342900">
              <a:spcBef>
                <a:spcPct val="20000"/>
              </a:spcBef>
              <a:buFontTx/>
              <a:buChar char="•"/>
            </a:pPr>
            <a:r>
              <a:rPr lang="en-GB" b="1">
                <a:solidFill>
                  <a:srgbClr val="FF0000"/>
                </a:solidFill>
                <a:latin typeface="Arial" charset="0"/>
                <a:cs typeface="Arial" charset="0"/>
              </a:rPr>
              <a:t>Crime generation</a:t>
            </a:r>
            <a:r>
              <a:rPr lang="en-GB">
                <a:solidFill>
                  <a:srgbClr val="FFFF00"/>
                </a:solidFill>
                <a:latin typeface="Arial" charset="0"/>
                <a:cs typeface="Arial" charset="0"/>
              </a:rPr>
              <a:t/>
            </a:r>
            <a:br>
              <a:rPr lang="en-GB">
                <a:solidFill>
                  <a:srgbClr val="FFFF00"/>
                </a:solidFill>
                <a:latin typeface="Arial" charset="0"/>
                <a:cs typeface="Arial" charset="0"/>
              </a:rPr>
            </a:br>
            <a:r>
              <a:rPr lang="en-GB" sz="2200">
                <a:solidFill>
                  <a:srgbClr val="FFFF00"/>
                </a:solidFill>
                <a:latin typeface="Arial" charset="0"/>
                <a:cs typeface="Arial" charset="0"/>
              </a:rPr>
              <a:t>Crime rates typically increase with the growth and urbanization of an area, and growth of mass tourism is often accompanied by increased crime. </a:t>
            </a:r>
          </a:p>
          <a:p>
            <a:pPr marL="342900" indent="-342900">
              <a:spcBef>
                <a:spcPct val="20000"/>
              </a:spcBef>
              <a:buFontTx/>
              <a:buChar char="•"/>
            </a:pPr>
            <a:r>
              <a:rPr lang="en-GB" sz="2200">
                <a:solidFill>
                  <a:srgbClr val="FFFF00"/>
                </a:solidFill>
                <a:latin typeface="Arial" charset="0"/>
                <a:cs typeface="Arial" charset="0"/>
              </a:rPr>
              <a:t>The presence of a large number of tourists with a lot of money to spend, and often carrying valuables such as cameras and jewellery, increases the attraction for criminals and brings with it activities like robbery and drug dealing. </a:t>
            </a:r>
          </a:p>
          <a:p>
            <a:pPr marL="342900" indent="-342900">
              <a:spcBef>
                <a:spcPct val="20000"/>
              </a:spcBef>
              <a:buFontTx/>
              <a:buChar char="•"/>
            </a:pPr>
            <a:r>
              <a:rPr lang="en-GB" sz="2200">
                <a:solidFill>
                  <a:srgbClr val="FFFF00"/>
                </a:solidFill>
                <a:latin typeface="Arial" charset="0"/>
                <a:cs typeface="Arial" charset="0"/>
              </a:rPr>
              <a:t>Repression of these phenomena often exacerbates social tension. </a:t>
            </a:r>
          </a:p>
          <a:p>
            <a:pPr marL="342900" indent="-342900">
              <a:spcBef>
                <a:spcPct val="20000"/>
              </a:spcBef>
              <a:buFontTx/>
              <a:buChar char="•"/>
            </a:pPr>
            <a:r>
              <a:rPr lang="en-GB" sz="2200" i="1">
                <a:solidFill>
                  <a:srgbClr val="FFFF00"/>
                </a:solidFill>
                <a:latin typeface="Arial" charset="0"/>
                <a:cs typeface="Arial" charset="0"/>
              </a:rPr>
              <a:t>In Rio de Janeiro, Brazil, tourists staying in beachside five star resorts close to extremely poor communities in hillside "favelas" are at risk of pickpockets and stick-ups. Security agents, often armed with machine guns, stand guard nearby in full sight, and face aggressive reactions from locals who are often their neighbours when they go home. </a:t>
            </a:r>
          </a:p>
        </p:txBody>
      </p:sp>
      <p:sp>
        <p:nvSpPr>
          <p:cNvPr id="37892" name="Rectangle 4"/>
          <p:cNvSpPr>
            <a:spLocks noChangeArrowheads="1"/>
          </p:cNvSpPr>
          <p:nvPr/>
        </p:nvSpPr>
        <p:spPr bwMode="auto">
          <a:xfrm>
            <a:off x="457200" y="0"/>
            <a:ext cx="8199438" cy="457200"/>
          </a:xfrm>
          <a:prstGeom prst="rect">
            <a:avLst/>
          </a:prstGeom>
          <a:noFill/>
          <a:ln w="9525">
            <a:noFill/>
            <a:miter lim="800000"/>
            <a:headEnd/>
            <a:tailEnd/>
          </a:ln>
          <a:effectLst/>
        </p:spPr>
        <p:txBody>
          <a:bodyPr wrap="none">
            <a:spAutoFit/>
          </a:bodyPr>
          <a:lstStyle/>
          <a:p>
            <a:r>
              <a:rPr lang="pt-PT" b="1">
                <a:solidFill>
                  <a:srgbClr val="FF0000"/>
                </a:solidFill>
                <a:cs typeface="Times New Roman" charset="0"/>
              </a:rPr>
              <a:t>NEGATIVE SOCIO-CULTURAL IMPACTS OF TOURISM</a:t>
            </a:r>
            <a:endParaRPr lang="en-GB" b="1">
              <a:solidFill>
                <a:srgbClr val="FF0000"/>
              </a:solidFill>
              <a:cs typeface="Times New Roman"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7890">
                                            <p:txEl>
                                              <p:pRg st="0" end="0"/>
                                            </p:txEl>
                                          </p:spTgt>
                                        </p:tgtEl>
                                        <p:attrNameLst>
                                          <p:attrName>style.visibility</p:attrName>
                                        </p:attrNameLst>
                                      </p:cBhvr>
                                      <p:to>
                                        <p:strVal val="visible"/>
                                      </p:to>
                                    </p:set>
                                    <p:anim calcmode="lin" valueType="num">
                                      <p:cBhvr additive="base">
                                        <p:cTn id="7" dur="500" fill="hold"/>
                                        <p:tgtEl>
                                          <p:spTgt spid="37890">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789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7890">
                                            <p:txEl>
                                              <p:pRg st="1" end="1"/>
                                            </p:txEl>
                                          </p:spTgt>
                                        </p:tgtEl>
                                        <p:attrNameLst>
                                          <p:attrName>style.visibility</p:attrName>
                                        </p:attrNameLst>
                                      </p:cBhvr>
                                      <p:to>
                                        <p:strVal val="visible"/>
                                      </p:to>
                                    </p:set>
                                    <p:anim calcmode="lin" valueType="num">
                                      <p:cBhvr additive="base">
                                        <p:cTn id="13" dur="500" fill="hold"/>
                                        <p:tgtEl>
                                          <p:spTgt spid="37890">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789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7890">
                                            <p:txEl>
                                              <p:pRg st="2" end="2"/>
                                            </p:txEl>
                                          </p:spTgt>
                                        </p:tgtEl>
                                        <p:attrNameLst>
                                          <p:attrName>style.visibility</p:attrName>
                                        </p:attrNameLst>
                                      </p:cBhvr>
                                      <p:to>
                                        <p:strVal val="visible"/>
                                      </p:to>
                                    </p:set>
                                    <p:anim calcmode="lin" valueType="num">
                                      <p:cBhvr additive="base">
                                        <p:cTn id="19" dur="500" fill="hold"/>
                                        <p:tgtEl>
                                          <p:spTgt spid="37890">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789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7890">
                                            <p:txEl>
                                              <p:pRg st="3" end="3"/>
                                            </p:txEl>
                                          </p:spTgt>
                                        </p:tgtEl>
                                        <p:attrNameLst>
                                          <p:attrName>style.visibility</p:attrName>
                                        </p:attrNameLst>
                                      </p:cBhvr>
                                      <p:to>
                                        <p:strVal val="visible"/>
                                      </p:to>
                                    </p:set>
                                    <p:anim calcmode="lin" valueType="num">
                                      <p:cBhvr additive="base">
                                        <p:cTn id="25" dur="500" fill="hold"/>
                                        <p:tgtEl>
                                          <p:spTgt spid="37890">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7890">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7890">
                                            <p:txEl>
                                              <p:pRg st="4" end="4"/>
                                            </p:txEl>
                                          </p:spTgt>
                                        </p:tgtEl>
                                        <p:attrNameLst>
                                          <p:attrName>style.visibility</p:attrName>
                                        </p:attrNameLst>
                                      </p:cBhvr>
                                      <p:to>
                                        <p:strVal val="visible"/>
                                      </p:to>
                                    </p:set>
                                    <p:anim calcmode="lin" valueType="num">
                                      <p:cBhvr additive="base">
                                        <p:cTn id="31" dur="500" fill="hold"/>
                                        <p:tgtEl>
                                          <p:spTgt spid="37890">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7890">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7890">
                                            <p:txEl>
                                              <p:pRg st="5" end="5"/>
                                            </p:txEl>
                                          </p:spTgt>
                                        </p:tgtEl>
                                        <p:attrNameLst>
                                          <p:attrName>style.visibility</p:attrName>
                                        </p:attrNameLst>
                                      </p:cBhvr>
                                      <p:to>
                                        <p:strVal val="visible"/>
                                      </p:to>
                                    </p:set>
                                    <p:anim calcmode="lin" valueType="num">
                                      <p:cBhvr additive="base">
                                        <p:cTn id="37" dur="500" fill="hold"/>
                                        <p:tgtEl>
                                          <p:spTgt spid="37890">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7890">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0" y="609600"/>
            <a:ext cx="9144000" cy="6248400"/>
          </a:xfrm>
          <a:prstGeom prst="rect">
            <a:avLst/>
          </a:prstGeom>
          <a:noFill/>
          <a:ln w="9525">
            <a:noFill/>
            <a:miter lim="800000"/>
            <a:headEnd/>
            <a:tailEnd/>
          </a:ln>
          <a:effectLst/>
        </p:spPr>
        <p:txBody>
          <a:bodyPr/>
          <a:lstStyle/>
          <a:p>
            <a:pPr marL="342900" indent="-342900">
              <a:spcBef>
                <a:spcPct val="20000"/>
              </a:spcBef>
            </a:pPr>
            <a:r>
              <a:rPr lang="en-GB" b="1">
                <a:solidFill>
                  <a:srgbClr val="FF0000"/>
                </a:solidFill>
                <a:latin typeface="Arial" charset="0"/>
                <a:cs typeface="Arial" charset="0"/>
              </a:rPr>
              <a:t>	Child labour</a:t>
            </a:r>
          </a:p>
          <a:p>
            <a:pPr marL="342900" indent="-342900">
              <a:spcBef>
                <a:spcPct val="20000"/>
              </a:spcBef>
              <a:buFontTx/>
              <a:buChar char="•"/>
            </a:pPr>
            <a:r>
              <a:rPr lang="en-GB">
                <a:solidFill>
                  <a:srgbClr val="FFFF00"/>
                </a:solidFill>
                <a:latin typeface="Arial" charset="0"/>
                <a:cs typeface="Arial" charset="0"/>
              </a:rPr>
              <a:t>Studies show that many jobs in the tourism sector have working and employment conditions that leave much to be desired: long hours, unstable employment, low pay, little training and poor chances for qualification. </a:t>
            </a:r>
          </a:p>
          <a:p>
            <a:pPr marL="342900" indent="-342900">
              <a:spcBef>
                <a:spcPct val="20000"/>
              </a:spcBef>
              <a:buFontTx/>
              <a:buChar char="•"/>
            </a:pPr>
            <a:r>
              <a:rPr lang="en-GB">
                <a:solidFill>
                  <a:srgbClr val="FFFF00"/>
                </a:solidFill>
                <a:latin typeface="Arial" charset="0"/>
                <a:cs typeface="Arial" charset="0"/>
              </a:rPr>
              <a:t>In addition, recent developments in the travel and tourism trade (liberalisation, competition, concentration, drop in travel fares, growth of subcontracting) seem to reinforce the trend towards more precarious, flexible employment conditions. </a:t>
            </a:r>
          </a:p>
          <a:p>
            <a:pPr marL="342900" indent="-342900">
              <a:spcBef>
                <a:spcPct val="20000"/>
              </a:spcBef>
              <a:buFontTx/>
              <a:buChar char="•"/>
            </a:pPr>
            <a:r>
              <a:rPr lang="en-GB">
                <a:solidFill>
                  <a:srgbClr val="FFFF00"/>
                </a:solidFill>
                <a:latin typeface="Arial" charset="0"/>
                <a:cs typeface="Arial" charset="0"/>
              </a:rPr>
              <a:t>For many such jobs young children are recruited, as they are cheap and flexible employees. </a:t>
            </a:r>
          </a:p>
        </p:txBody>
      </p:sp>
      <p:sp>
        <p:nvSpPr>
          <p:cNvPr id="38916" name="Rectangle 4"/>
          <p:cNvSpPr>
            <a:spLocks noChangeArrowheads="1"/>
          </p:cNvSpPr>
          <p:nvPr/>
        </p:nvSpPr>
        <p:spPr bwMode="auto">
          <a:xfrm>
            <a:off x="0" y="0"/>
            <a:ext cx="9144000" cy="457200"/>
          </a:xfrm>
          <a:prstGeom prst="rect">
            <a:avLst/>
          </a:prstGeom>
          <a:noFill/>
          <a:ln w="9525">
            <a:noFill/>
            <a:miter lim="800000"/>
            <a:headEnd/>
            <a:tailEnd/>
          </a:ln>
          <a:effectLst/>
        </p:spPr>
        <p:txBody>
          <a:bodyPr anchor="ctr"/>
          <a:lstStyle/>
          <a:p>
            <a:pPr algn="ctr"/>
            <a:r>
              <a:rPr lang="pt-PT" b="1">
                <a:solidFill>
                  <a:srgbClr val="FF0000"/>
                </a:solidFill>
                <a:cs typeface="Times New Roman" charset="0"/>
              </a:rPr>
              <a:t>NEGATIVE SOCIO-CULTURAL IMPACTS OF TOURISM</a:t>
            </a:r>
            <a:endParaRPr lang="en-GB" b="1">
              <a:solidFill>
                <a:srgbClr val="FF0000"/>
              </a:solidFill>
              <a:cs typeface="Times New Roman"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8914">
                                            <p:txEl>
                                              <p:pRg st="0" end="0"/>
                                            </p:txEl>
                                          </p:spTgt>
                                        </p:tgtEl>
                                        <p:attrNameLst>
                                          <p:attrName>style.visibility</p:attrName>
                                        </p:attrNameLst>
                                      </p:cBhvr>
                                      <p:to>
                                        <p:strVal val="visible"/>
                                      </p:to>
                                    </p:set>
                                    <p:anim calcmode="lin" valueType="num">
                                      <p:cBhvr additive="base">
                                        <p:cTn id="7" dur="500" fill="hold"/>
                                        <p:tgtEl>
                                          <p:spTgt spid="3891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891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8914">
                                            <p:txEl>
                                              <p:pRg st="1" end="1"/>
                                            </p:txEl>
                                          </p:spTgt>
                                        </p:tgtEl>
                                        <p:attrNameLst>
                                          <p:attrName>style.visibility</p:attrName>
                                        </p:attrNameLst>
                                      </p:cBhvr>
                                      <p:to>
                                        <p:strVal val="visible"/>
                                      </p:to>
                                    </p:set>
                                    <p:anim calcmode="lin" valueType="num">
                                      <p:cBhvr additive="base">
                                        <p:cTn id="13" dur="500" fill="hold"/>
                                        <p:tgtEl>
                                          <p:spTgt spid="38914">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891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8914">
                                            <p:txEl>
                                              <p:pRg st="2" end="2"/>
                                            </p:txEl>
                                          </p:spTgt>
                                        </p:tgtEl>
                                        <p:attrNameLst>
                                          <p:attrName>style.visibility</p:attrName>
                                        </p:attrNameLst>
                                      </p:cBhvr>
                                      <p:to>
                                        <p:strVal val="visible"/>
                                      </p:to>
                                    </p:set>
                                    <p:anim calcmode="lin" valueType="num">
                                      <p:cBhvr additive="base">
                                        <p:cTn id="19" dur="500" fill="hold"/>
                                        <p:tgtEl>
                                          <p:spTgt spid="38914">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891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8914">
                                            <p:txEl>
                                              <p:pRg st="3" end="3"/>
                                            </p:txEl>
                                          </p:spTgt>
                                        </p:tgtEl>
                                        <p:attrNameLst>
                                          <p:attrName>style.visibility</p:attrName>
                                        </p:attrNameLst>
                                      </p:cBhvr>
                                      <p:to>
                                        <p:strVal val="visible"/>
                                      </p:to>
                                    </p:set>
                                    <p:anim calcmode="lin" valueType="num">
                                      <p:cBhvr additive="base">
                                        <p:cTn id="25" dur="500" fill="hold"/>
                                        <p:tgtEl>
                                          <p:spTgt spid="38914">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8914">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p:cNvSpPr>
          <p:nvPr/>
        </p:nvSpPr>
        <p:spPr bwMode="auto">
          <a:xfrm>
            <a:off x="0" y="609600"/>
            <a:ext cx="9144000" cy="6248400"/>
          </a:xfrm>
          <a:prstGeom prst="rect">
            <a:avLst/>
          </a:prstGeom>
          <a:noFill/>
          <a:ln w="9525">
            <a:noFill/>
            <a:miter lim="800000"/>
            <a:headEnd/>
            <a:tailEnd/>
          </a:ln>
          <a:effectLst/>
        </p:spPr>
        <p:txBody>
          <a:bodyPr/>
          <a:lstStyle/>
          <a:p>
            <a:pPr marL="342900" indent="-342900">
              <a:spcBef>
                <a:spcPct val="20000"/>
              </a:spcBef>
            </a:pPr>
            <a:r>
              <a:rPr lang="en-GB" b="1">
                <a:solidFill>
                  <a:srgbClr val="FF0000"/>
                </a:solidFill>
                <a:latin typeface="Arial" charset="0"/>
                <a:cs typeface="Arial" charset="0"/>
              </a:rPr>
              <a:t>	Prostitution and sex tourism</a:t>
            </a:r>
          </a:p>
          <a:p>
            <a:pPr marL="342900" indent="-342900">
              <a:spcBef>
                <a:spcPct val="20000"/>
              </a:spcBef>
              <a:buFontTx/>
              <a:buChar char="•"/>
            </a:pPr>
            <a:r>
              <a:rPr lang="en-GB" sz="2200">
                <a:solidFill>
                  <a:srgbClr val="FFFF00"/>
                </a:solidFill>
                <a:latin typeface="Arial" charset="0"/>
                <a:cs typeface="Arial" charset="0"/>
              </a:rPr>
              <a:t>The commercial sexual exploitation of children and young women has paralleled the growth of tourism in many parts of the world. </a:t>
            </a:r>
          </a:p>
          <a:p>
            <a:pPr marL="342900" indent="-342900">
              <a:spcBef>
                <a:spcPct val="20000"/>
              </a:spcBef>
              <a:buFontTx/>
              <a:buChar char="•"/>
            </a:pPr>
            <a:r>
              <a:rPr lang="en-GB" sz="2200">
                <a:solidFill>
                  <a:srgbClr val="FFFF00"/>
                </a:solidFill>
                <a:latin typeface="Arial" charset="0"/>
                <a:cs typeface="Arial" charset="0"/>
              </a:rPr>
              <a:t>Though tourism is not the cause of sexual exploitation, it provides easy access to it. </a:t>
            </a:r>
          </a:p>
          <a:p>
            <a:pPr marL="342900" indent="-342900">
              <a:spcBef>
                <a:spcPct val="20000"/>
              </a:spcBef>
              <a:buFontTx/>
              <a:buChar char="•"/>
            </a:pPr>
            <a:r>
              <a:rPr lang="en-GB" sz="2200">
                <a:solidFill>
                  <a:srgbClr val="FFFF00"/>
                </a:solidFill>
                <a:latin typeface="Arial" charset="0"/>
                <a:cs typeface="Arial" charset="0"/>
              </a:rPr>
              <a:t>Tourism also brings consumerism to many parts of the world previously denied access to luxury commodities and services. </a:t>
            </a:r>
          </a:p>
          <a:p>
            <a:pPr marL="342900" indent="-342900">
              <a:spcBef>
                <a:spcPct val="20000"/>
              </a:spcBef>
              <a:buFontTx/>
              <a:buChar char="•"/>
            </a:pPr>
            <a:r>
              <a:rPr lang="en-GB" sz="2200">
                <a:solidFill>
                  <a:srgbClr val="FFFF00"/>
                </a:solidFill>
                <a:latin typeface="Arial" charset="0"/>
                <a:cs typeface="Arial" charset="0"/>
              </a:rPr>
              <a:t>The lure of this easy money has caused many young people, including children, to trade their bodies in exchange for T-shirts, personal stereos, bikes and even air tickets out of the country. </a:t>
            </a:r>
          </a:p>
          <a:p>
            <a:pPr marL="342900" indent="-342900">
              <a:spcBef>
                <a:spcPct val="20000"/>
              </a:spcBef>
              <a:buFontTx/>
              <a:buChar char="•"/>
            </a:pPr>
            <a:r>
              <a:rPr lang="en-GB" sz="2200">
                <a:solidFill>
                  <a:srgbClr val="FFFF00"/>
                </a:solidFill>
                <a:latin typeface="Arial" charset="0"/>
                <a:cs typeface="Arial" charset="0"/>
              </a:rPr>
              <a:t>In other situations children are trafficked into the brothels on the margins of the tourist areas and sold into sex slavery, very rarely earning enough money to escape. </a:t>
            </a:r>
          </a:p>
        </p:txBody>
      </p:sp>
      <p:sp>
        <p:nvSpPr>
          <p:cNvPr id="40965" name="Rectangle 5"/>
          <p:cNvSpPr>
            <a:spLocks noChangeArrowheads="1"/>
          </p:cNvSpPr>
          <p:nvPr/>
        </p:nvSpPr>
        <p:spPr bwMode="auto">
          <a:xfrm>
            <a:off x="0" y="0"/>
            <a:ext cx="9144000" cy="457200"/>
          </a:xfrm>
          <a:prstGeom prst="rect">
            <a:avLst/>
          </a:prstGeom>
          <a:noFill/>
          <a:ln w="9525">
            <a:noFill/>
            <a:miter lim="800000"/>
            <a:headEnd/>
            <a:tailEnd/>
          </a:ln>
          <a:effectLst/>
        </p:spPr>
        <p:txBody>
          <a:bodyPr anchor="ctr"/>
          <a:lstStyle/>
          <a:p>
            <a:pPr algn="ctr"/>
            <a:r>
              <a:rPr lang="pt-PT" b="1">
                <a:solidFill>
                  <a:srgbClr val="FF0000"/>
                </a:solidFill>
                <a:cs typeface="Times New Roman" charset="0"/>
              </a:rPr>
              <a:t>NEGATIVE SOCIO-CULTURAL IMPACTS OF TOURISM</a:t>
            </a:r>
            <a:endParaRPr lang="en-GB" b="1">
              <a:solidFill>
                <a:srgbClr val="FF0000"/>
              </a:solidFill>
              <a:cs typeface="Times New Roman"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0962">
                                            <p:txEl>
                                              <p:pRg st="0" end="0"/>
                                            </p:txEl>
                                          </p:spTgt>
                                        </p:tgtEl>
                                        <p:attrNameLst>
                                          <p:attrName>style.visibility</p:attrName>
                                        </p:attrNameLst>
                                      </p:cBhvr>
                                      <p:to>
                                        <p:strVal val="visible"/>
                                      </p:to>
                                    </p:set>
                                    <p:anim calcmode="lin" valueType="num">
                                      <p:cBhvr additive="base">
                                        <p:cTn id="7" dur="500" fill="hold"/>
                                        <p:tgtEl>
                                          <p:spTgt spid="4096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096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0962">
                                            <p:txEl>
                                              <p:pRg st="1" end="1"/>
                                            </p:txEl>
                                          </p:spTgt>
                                        </p:tgtEl>
                                        <p:attrNameLst>
                                          <p:attrName>style.visibility</p:attrName>
                                        </p:attrNameLst>
                                      </p:cBhvr>
                                      <p:to>
                                        <p:strVal val="visible"/>
                                      </p:to>
                                    </p:set>
                                    <p:anim calcmode="lin" valueType="num">
                                      <p:cBhvr additive="base">
                                        <p:cTn id="13" dur="500" fill="hold"/>
                                        <p:tgtEl>
                                          <p:spTgt spid="40962">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096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0962">
                                            <p:txEl>
                                              <p:pRg st="2" end="2"/>
                                            </p:txEl>
                                          </p:spTgt>
                                        </p:tgtEl>
                                        <p:attrNameLst>
                                          <p:attrName>style.visibility</p:attrName>
                                        </p:attrNameLst>
                                      </p:cBhvr>
                                      <p:to>
                                        <p:strVal val="visible"/>
                                      </p:to>
                                    </p:set>
                                    <p:anim calcmode="lin" valueType="num">
                                      <p:cBhvr additive="base">
                                        <p:cTn id="19" dur="500" fill="hold"/>
                                        <p:tgtEl>
                                          <p:spTgt spid="40962">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096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0962">
                                            <p:txEl>
                                              <p:pRg st="3" end="3"/>
                                            </p:txEl>
                                          </p:spTgt>
                                        </p:tgtEl>
                                        <p:attrNameLst>
                                          <p:attrName>style.visibility</p:attrName>
                                        </p:attrNameLst>
                                      </p:cBhvr>
                                      <p:to>
                                        <p:strVal val="visible"/>
                                      </p:to>
                                    </p:set>
                                    <p:anim calcmode="lin" valueType="num">
                                      <p:cBhvr additive="base">
                                        <p:cTn id="25" dur="500" fill="hold"/>
                                        <p:tgtEl>
                                          <p:spTgt spid="40962">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096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0962">
                                            <p:txEl>
                                              <p:pRg st="4" end="4"/>
                                            </p:txEl>
                                          </p:spTgt>
                                        </p:tgtEl>
                                        <p:attrNameLst>
                                          <p:attrName>style.visibility</p:attrName>
                                        </p:attrNameLst>
                                      </p:cBhvr>
                                      <p:to>
                                        <p:strVal val="visible"/>
                                      </p:to>
                                    </p:set>
                                    <p:anim calcmode="lin" valueType="num">
                                      <p:cBhvr additive="base">
                                        <p:cTn id="31" dur="500" fill="hold"/>
                                        <p:tgtEl>
                                          <p:spTgt spid="40962">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0962">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0962">
                                            <p:txEl>
                                              <p:pRg st="5" end="5"/>
                                            </p:txEl>
                                          </p:spTgt>
                                        </p:tgtEl>
                                        <p:attrNameLst>
                                          <p:attrName>style.visibility</p:attrName>
                                        </p:attrNameLst>
                                      </p:cBhvr>
                                      <p:to>
                                        <p:strVal val="visible"/>
                                      </p:to>
                                    </p:set>
                                    <p:anim calcmode="lin" valueType="num">
                                      <p:cBhvr additive="base">
                                        <p:cTn id="37" dur="500" fill="hold"/>
                                        <p:tgtEl>
                                          <p:spTgt spid="40962">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0962">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2"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644170"/>
            <a:ext cx="4572000" cy="1938992"/>
          </a:xfrm>
          <a:prstGeom prst="rect">
            <a:avLst/>
          </a:prstGeom>
        </p:spPr>
        <p:txBody>
          <a:bodyPr>
            <a:spAutoFit/>
          </a:bodyPr>
          <a:lstStyle/>
          <a:p>
            <a:r>
              <a:rPr lang="en-GB" dirty="0" smtClean="0">
                <a:hlinkClick r:id="rId2"/>
              </a:rPr>
              <a:t>http://www.upworthy.com/who-doesnt-like-to-watch-half-naked-girls-dancing-these-guys-after-they-see-why-its-happening</a:t>
            </a:r>
            <a:endParaRPr lang="en-GB" dirty="0" smtClean="0"/>
          </a:p>
          <a:p>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p:cNvSpPr>
          <p:nvPr/>
        </p:nvSpPr>
        <p:spPr bwMode="auto">
          <a:xfrm>
            <a:off x="0" y="609600"/>
            <a:ext cx="9144000" cy="6248400"/>
          </a:xfrm>
          <a:prstGeom prst="rect">
            <a:avLst/>
          </a:prstGeom>
          <a:noFill/>
          <a:ln w="9525">
            <a:noFill/>
            <a:miter lim="800000"/>
            <a:headEnd/>
            <a:tailEnd/>
          </a:ln>
          <a:effectLst/>
        </p:spPr>
        <p:txBody>
          <a:bodyPr/>
          <a:lstStyle/>
          <a:p>
            <a:pPr marL="342900" indent="-342900">
              <a:spcBef>
                <a:spcPct val="20000"/>
              </a:spcBef>
              <a:buFontTx/>
              <a:buChar char="•"/>
            </a:pPr>
            <a:r>
              <a:rPr lang="en-GB" b="1">
                <a:solidFill>
                  <a:srgbClr val="FF0000"/>
                </a:solidFill>
                <a:latin typeface="Arial" charset="0"/>
                <a:cs typeface="Arial" charset="0"/>
              </a:rPr>
              <a:t>Prostitution and sex tourism</a:t>
            </a:r>
            <a:r>
              <a:rPr lang="en-GB">
                <a:solidFill>
                  <a:srgbClr val="FFFF00"/>
                </a:solidFill>
                <a:latin typeface="Arial" charset="0"/>
                <a:ea typeface="Arial Unicode MS" charset="-128"/>
                <a:cs typeface="Arial Unicode MS" charset="-128"/>
              </a:rPr>
              <a:t> </a:t>
            </a:r>
          </a:p>
          <a:p>
            <a:pPr marL="342900" indent="-342900">
              <a:spcBef>
                <a:spcPct val="20000"/>
              </a:spcBef>
              <a:buFontTx/>
              <a:buChar char="•"/>
            </a:pPr>
            <a:r>
              <a:rPr lang="en-GB">
                <a:solidFill>
                  <a:srgbClr val="FFFF00"/>
                </a:solidFill>
                <a:latin typeface="Arial" charset="0"/>
                <a:ea typeface="Arial Unicode MS" charset="-128"/>
                <a:cs typeface="Arial Unicode MS" charset="-128"/>
              </a:rPr>
              <a:t>The UN has defined child sex tourism as "tourism organised with the primary purpose of facilitating the effecting of a commercial sexual relationship with a child". </a:t>
            </a:r>
          </a:p>
          <a:p>
            <a:pPr marL="342900" indent="-342900">
              <a:spcBef>
                <a:spcPct val="20000"/>
              </a:spcBef>
              <a:buFontTx/>
              <a:buChar char="•"/>
            </a:pPr>
            <a:r>
              <a:rPr lang="en-GB">
                <a:solidFill>
                  <a:srgbClr val="FFFF00"/>
                </a:solidFill>
                <a:latin typeface="Arial" charset="0"/>
                <a:ea typeface="Arial Unicode MS" charset="-128"/>
                <a:cs typeface="Arial Unicode MS" charset="-128"/>
              </a:rPr>
              <a:t>Certain tourism destinations have become centres for this illegal trade, frequented by paedophiles and supported by networks of pimps, taxi drivers, hotel staff, brothel owners, entertainment establishments, and tour operators who organize package sex tours.</a:t>
            </a:r>
          </a:p>
          <a:p>
            <a:pPr marL="342900" indent="-342900">
              <a:spcBef>
                <a:spcPct val="20000"/>
              </a:spcBef>
              <a:buFontTx/>
              <a:buChar char="•"/>
            </a:pPr>
            <a:r>
              <a:rPr lang="en-GB">
                <a:solidFill>
                  <a:srgbClr val="FFFF00"/>
                </a:solidFill>
                <a:latin typeface="Arial" charset="0"/>
                <a:ea typeface="Arial Unicode MS" charset="-128"/>
                <a:cs typeface="Arial Unicode MS" charset="-128"/>
              </a:rPr>
              <a:t>At the international level, there are agents who provide information about particular resorts where such practices are commonplace. </a:t>
            </a:r>
          </a:p>
          <a:p>
            <a:pPr marL="342900" indent="-342900">
              <a:spcBef>
                <a:spcPct val="20000"/>
              </a:spcBef>
              <a:buFontTx/>
              <a:buChar char="•"/>
            </a:pPr>
            <a:r>
              <a:rPr lang="en-GB">
                <a:solidFill>
                  <a:srgbClr val="FFFF00"/>
                </a:solidFill>
                <a:latin typeface="Arial" charset="0"/>
                <a:ea typeface="Arial Unicode MS" charset="-128"/>
                <a:cs typeface="Arial Unicode MS" charset="-128"/>
              </a:rPr>
              <a:t>Although sexual exploitation of children is a worldwide phenomenon, it is more prevalent in Asia than elsewhere.</a:t>
            </a:r>
            <a:r>
              <a:rPr lang="en-GB">
                <a:solidFill>
                  <a:srgbClr val="FFFF00"/>
                </a:solidFill>
                <a:latin typeface="Arial" charset="0"/>
                <a:cs typeface="Arial" charset="0"/>
              </a:rPr>
              <a:t> </a:t>
            </a:r>
          </a:p>
        </p:txBody>
      </p:sp>
      <p:sp>
        <p:nvSpPr>
          <p:cNvPr id="41991" name="Rectangle 7"/>
          <p:cNvSpPr>
            <a:spLocks noChangeArrowheads="1"/>
          </p:cNvSpPr>
          <p:nvPr/>
        </p:nvSpPr>
        <p:spPr bwMode="auto">
          <a:xfrm>
            <a:off x="0" y="0"/>
            <a:ext cx="9144000" cy="457200"/>
          </a:xfrm>
          <a:prstGeom prst="rect">
            <a:avLst/>
          </a:prstGeom>
          <a:noFill/>
          <a:ln w="9525">
            <a:noFill/>
            <a:miter lim="800000"/>
            <a:headEnd/>
            <a:tailEnd/>
          </a:ln>
          <a:effectLst/>
        </p:spPr>
        <p:txBody>
          <a:bodyPr anchor="ctr"/>
          <a:lstStyle/>
          <a:p>
            <a:pPr algn="ctr"/>
            <a:r>
              <a:rPr lang="pt-PT" b="1">
                <a:solidFill>
                  <a:srgbClr val="FF0000"/>
                </a:solidFill>
                <a:cs typeface="Times New Roman" charset="0"/>
              </a:rPr>
              <a:t>NEGATIVE SOCIO-CULTURAL IMPACTS OF TOURISM</a:t>
            </a:r>
            <a:endParaRPr lang="en-GB" b="1">
              <a:solidFill>
                <a:srgbClr val="FF0000"/>
              </a:solidFill>
              <a:cs typeface="Times New Roman"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1986">
                                            <p:txEl>
                                              <p:pRg st="0" end="0"/>
                                            </p:txEl>
                                          </p:spTgt>
                                        </p:tgtEl>
                                        <p:attrNameLst>
                                          <p:attrName>style.visibility</p:attrName>
                                        </p:attrNameLst>
                                      </p:cBhvr>
                                      <p:to>
                                        <p:strVal val="visible"/>
                                      </p:to>
                                    </p:set>
                                    <p:anim calcmode="lin" valueType="num">
                                      <p:cBhvr additive="base">
                                        <p:cTn id="7" dur="500" fill="hold"/>
                                        <p:tgtEl>
                                          <p:spTgt spid="4198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198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1986">
                                            <p:txEl>
                                              <p:pRg st="1" end="1"/>
                                            </p:txEl>
                                          </p:spTgt>
                                        </p:tgtEl>
                                        <p:attrNameLst>
                                          <p:attrName>style.visibility</p:attrName>
                                        </p:attrNameLst>
                                      </p:cBhvr>
                                      <p:to>
                                        <p:strVal val="visible"/>
                                      </p:to>
                                    </p:set>
                                    <p:anim calcmode="lin" valueType="num">
                                      <p:cBhvr additive="base">
                                        <p:cTn id="13" dur="500" fill="hold"/>
                                        <p:tgtEl>
                                          <p:spTgt spid="41986">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198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1986">
                                            <p:txEl>
                                              <p:pRg st="2" end="2"/>
                                            </p:txEl>
                                          </p:spTgt>
                                        </p:tgtEl>
                                        <p:attrNameLst>
                                          <p:attrName>style.visibility</p:attrName>
                                        </p:attrNameLst>
                                      </p:cBhvr>
                                      <p:to>
                                        <p:strVal val="visible"/>
                                      </p:to>
                                    </p:set>
                                    <p:anim calcmode="lin" valueType="num">
                                      <p:cBhvr additive="base">
                                        <p:cTn id="19" dur="500" fill="hold"/>
                                        <p:tgtEl>
                                          <p:spTgt spid="41986">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198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1986">
                                            <p:txEl>
                                              <p:pRg st="3" end="3"/>
                                            </p:txEl>
                                          </p:spTgt>
                                        </p:tgtEl>
                                        <p:attrNameLst>
                                          <p:attrName>style.visibility</p:attrName>
                                        </p:attrNameLst>
                                      </p:cBhvr>
                                      <p:to>
                                        <p:strVal val="visible"/>
                                      </p:to>
                                    </p:set>
                                    <p:anim calcmode="lin" valueType="num">
                                      <p:cBhvr additive="base">
                                        <p:cTn id="25" dur="500" fill="hold"/>
                                        <p:tgtEl>
                                          <p:spTgt spid="41986">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1986">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1986">
                                            <p:txEl>
                                              <p:pRg st="4" end="4"/>
                                            </p:txEl>
                                          </p:spTgt>
                                        </p:tgtEl>
                                        <p:attrNameLst>
                                          <p:attrName>style.visibility</p:attrName>
                                        </p:attrNameLst>
                                      </p:cBhvr>
                                      <p:to>
                                        <p:strVal val="visible"/>
                                      </p:to>
                                    </p:set>
                                    <p:anim calcmode="lin" valueType="num">
                                      <p:cBhvr additive="base">
                                        <p:cTn id="31" dur="500" fill="hold"/>
                                        <p:tgtEl>
                                          <p:spTgt spid="41986">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1986">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0" y="0"/>
            <a:ext cx="9144000" cy="914400"/>
          </a:xfrm>
        </p:spPr>
        <p:txBody>
          <a:bodyPr/>
          <a:lstStyle/>
          <a:p>
            <a:r>
              <a:rPr lang="pt-PT" sz="3200" b="1">
                <a:solidFill>
                  <a:srgbClr val="FF0000"/>
                </a:solidFill>
                <a:cs typeface="Times New Roman" charset="0"/>
              </a:rPr>
              <a:t>SOCIO-CULTURAL IMPACTS OF TOURISM</a:t>
            </a:r>
            <a:endParaRPr lang="en-GB" sz="3200" b="1">
              <a:solidFill>
                <a:srgbClr val="FF0000"/>
              </a:solidFill>
              <a:cs typeface="Times New Roman" charset="0"/>
            </a:endParaRPr>
          </a:p>
        </p:txBody>
      </p:sp>
      <p:sp>
        <p:nvSpPr>
          <p:cNvPr id="17411" name="Rectangle 3"/>
          <p:cNvSpPr>
            <a:spLocks noGrp="1" noChangeArrowheads="1"/>
          </p:cNvSpPr>
          <p:nvPr>
            <p:ph idx="1"/>
          </p:nvPr>
        </p:nvSpPr>
        <p:spPr>
          <a:xfrm>
            <a:off x="0" y="990600"/>
            <a:ext cx="9144000" cy="5867400"/>
          </a:xfrm>
        </p:spPr>
        <p:txBody>
          <a:bodyPr/>
          <a:lstStyle/>
          <a:p>
            <a:pPr algn="ctr">
              <a:buFontTx/>
              <a:buNone/>
            </a:pPr>
            <a:r>
              <a:rPr lang="en-GB" sz="2800" b="1">
                <a:solidFill>
                  <a:srgbClr val="FFFF00"/>
                </a:solidFill>
                <a:latin typeface="Arial" charset="0"/>
                <a:ea typeface="Arial Unicode MS" charset="-128"/>
                <a:cs typeface="Arial Unicode MS" charset="-128"/>
              </a:rPr>
              <a:t>INTRODUCTION</a:t>
            </a:r>
          </a:p>
          <a:p>
            <a:r>
              <a:rPr lang="en-GB" sz="2800">
                <a:solidFill>
                  <a:srgbClr val="FFFF00"/>
                </a:solidFill>
                <a:latin typeface="Arial" charset="0"/>
                <a:ea typeface="Arial Unicode MS" charset="-128"/>
                <a:cs typeface="Arial Unicode MS" charset="-128"/>
              </a:rPr>
              <a:t>The socio-cultural impacts of tourism described here are the effects on host communities of direct and indirect relations with tourists, and of interaction with the tourism industry. </a:t>
            </a:r>
          </a:p>
          <a:p>
            <a:r>
              <a:rPr lang="en-GB" sz="2800">
                <a:solidFill>
                  <a:srgbClr val="FFFF00"/>
                </a:solidFill>
                <a:latin typeface="Arial" charset="0"/>
                <a:ea typeface="Arial Unicode MS" charset="-128"/>
                <a:cs typeface="Arial Unicode MS" charset="-128"/>
              </a:rPr>
              <a:t>For a variety of reasons, host communities often are the weaker party in interactions with their guests and service providers, leveraging any influence they might have. </a:t>
            </a:r>
          </a:p>
          <a:p>
            <a:r>
              <a:rPr lang="en-GB" sz="2800">
                <a:solidFill>
                  <a:srgbClr val="FFFF00"/>
                </a:solidFill>
                <a:latin typeface="Arial" charset="0"/>
                <a:ea typeface="Arial Unicode MS" charset="-128"/>
                <a:cs typeface="Arial Unicode MS" charset="-128"/>
              </a:rPr>
              <a:t>These influences are not always apparent, as they are difficult to measure, depend on value judgments and are often indirect or hard to identify.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 calcmode="lin" valueType="num">
                                      <p:cBhvr additive="base">
                                        <p:cTn id="7" dur="500" fill="hold"/>
                                        <p:tgtEl>
                                          <p:spTgt spid="174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74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7411">
                                            <p:txEl>
                                              <p:pRg st="1" end="1"/>
                                            </p:txEl>
                                          </p:spTgt>
                                        </p:tgtEl>
                                        <p:attrNameLst>
                                          <p:attrName>style.visibility</p:attrName>
                                        </p:attrNameLst>
                                      </p:cBhvr>
                                      <p:to>
                                        <p:strVal val="visible"/>
                                      </p:to>
                                    </p:set>
                                    <p:anim calcmode="lin" valueType="num">
                                      <p:cBhvr additive="base">
                                        <p:cTn id="13" dur="500" fill="hold"/>
                                        <p:tgtEl>
                                          <p:spTgt spid="1741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74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7411">
                                            <p:txEl>
                                              <p:pRg st="2" end="2"/>
                                            </p:txEl>
                                          </p:spTgt>
                                        </p:tgtEl>
                                        <p:attrNameLst>
                                          <p:attrName>style.visibility</p:attrName>
                                        </p:attrNameLst>
                                      </p:cBhvr>
                                      <p:to>
                                        <p:strVal val="visible"/>
                                      </p:to>
                                    </p:set>
                                    <p:anim calcmode="lin" valueType="num">
                                      <p:cBhvr additive="base">
                                        <p:cTn id="19" dur="500" fill="hold"/>
                                        <p:tgtEl>
                                          <p:spTgt spid="1741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741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7411">
                                            <p:txEl>
                                              <p:pRg st="3" end="3"/>
                                            </p:txEl>
                                          </p:spTgt>
                                        </p:tgtEl>
                                        <p:attrNameLst>
                                          <p:attrName>style.visibility</p:attrName>
                                        </p:attrNameLst>
                                      </p:cBhvr>
                                      <p:to>
                                        <p:strVal val="visible"/>
                                      </p:to>
                                    </p:set>
                                    <p:anim calcmode="lin" valueType="num">
                                      <p:cBhvr additive="base">
                                        <p:cTn id="25" dur="500" fill="hold"/>
                                        <p:tgtEl>
                                          <p:spTgt spid="1741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741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
              </a:rPr>
              <a:t>http://www.youtube.com/watch?v=L70XuasfSBg</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0" y="0"/>
            <a:ext cx="9144000" cy="7315200"/>
          </a:xfrm>
          <a:prstGeom prst="rect">
            <a:avLst/>
          </a:prstGeom>
          <a:noFill/>
          <a:ln w="9525">
            <a:noFill/>
            <a:miter lim="800000"/>
            <a:headEnd/>
            <a:tailEnd/>
          </a:ln>
          <a:effectLst/>
        </p:spPr>
        <p:txBody>
          <a:bodyPr/>
          <a:lstStyle/>
          <a:p>
            <a:pPr marL="342900" indent="-342900" algn="ctr">
              <a:spcBef>
                <a:spcPct val="20000"/>
              </a:spcBef>
            </a:pPr>
            <a:r>
              <a:rPr lang="pt-PT" sz="2000" b="1">
                <a:solidFill>
                  <a:srgbClr val="FF0000"/>
                </a:solidFill>
                <a:cs typeface="Times New Roman" charset="0"/>
              </a:rPr>
              <a:t>HOW TOURISM CAN CONTRIBUTE TO SOCIO-CULTURAL CONSERVATION</a:t>
            </a:r>
            <a:r>
              <a:rPr lang="en-GB" sz="1600" b="1">
                <a:solidFill>
                  <a:srgbClr val="FF0000"/>
                </a:solidFill>
                <a:cs typeface="Times New Roman" charset="0"/>
              </a:rPr>
              <a:t> </a:t>
            </a:r>
          </a:p>
          <a:p>
            <a:pPr marL="342900" indent="-342900" algn="ctr">
              <a:spcBef>
                <a:spcPct val="20000"/>
              </a:spcBef>
            </a:pPr>
            <a:endParaRPr lang="en-GB" sz="1600" b="1">
              <a:solidFill>
                <a:srgbClr val="FF0000"/>
              </a:solidFill>
              <a:cs typeface="Times New Roman" charset="0"/>
            </a:endParaRPr>
          </a:p>
          <a:p>
            <a:pPr marL="342900" indent="-342900">
              <a:spcBef>
                <a:spcPct val="20000"/>
              </a:spcBef>
              <a:buFontTx/>
              <a:buChar char="•"/>
            </a:pPr>
            <a:r>
              <a:rPr lang="en-GB">
                <a:solidFill>
                  <a:srgbClr val="FFFF00"/>
                </a:solidFill>
                <a:latin typeface="Arial" charset="0"/>
                <a:ea typeface="Arial Unicode MS" charset="-128"/>
                <a:cs typeface="Arial Unicode MS" charset="-128"/>
              </a:rPr>
              <a:t>Tourism can contribute to positive developments, not just negative impacts. </a:t>
            </a:r>
          </a:p>
          <a:p>
            <a:pPr marL="342900" indent="-342900">
              <a:spcBef>
                <a:spcPct val="20000"/>
              </a:spcBef>
              <a:buFontTx/>
              <a:buChar char="•"/>
            </a:pPr>
            <a:r>
              <a:rPr lang="en-GB">
                <a:solidFill>
                  <a:srgbClr val="FFFF00"/>
                </a:solidFill>
                <a:latin typeface="Arial" charset="0"/>
                <a:ea typeface="Arial Unicode MS" charset="-128"/>
                <a:cs typeface="Arial Unicode MS" charset="-128"/>
              </a:rPr>
              <a:t>It has the potential to promote social development through employment creation, income redistribution and poverty alleviation. </a:t>
            </a:r>
          </a:p>
          <a:p>
            <a:pPr marL="342900" indent="-342900">
              <a:spcBef>
                <a:spcPct val="20000"/>
              </a:spcBef>
              <a:buFontTx/>
              <a:buChar char="•"/>
            </a:pPr>
            <a:r>
              <a:rPr lang="en-GB">
                <a:solidFill>
                  <a:srgbClr val="FFFF00"/>
                </a:solidFill>
                <a:latin typeface="Arial" charset="0"/>
                <a:ea typeface="Arial Unicode MS" charset="-128"/>
                <a:cs typeface="Arial Unicode MS" charset="-128"/>
              </a:rPr>
              <a:t>Other potential positive impacts of tourism include:</a:t>
            </a:r>
          </a:p>
          <a:p>
            <a:pPr marL="342900" indent="-342900">
              <a:spcBef>
                <a:spcPct val="20000"/>
              </a:spcBef>
              <a:buFontTx/>
              <a:buChar char="•"/>
            </a:pPr>
            <a:r>
              <a:rPr lang="en-GB" b="1">
                <a:solidFill>
                  <a:srgbClr val="FFFF00"/>
                </a:solidFill>
                <a:latin typeface="Arial" charset="0"/>
                <a:cs typeface="Arial" charset="0"/>
              </a:rPr>
              <a:t>Tourism as a force for peace</a:t>
            </a:r>
          </a:p>
          <a:p>
            <a:pPr marL="342900" indent="-342900">
              <a:spcBef>
                <a:spcPct val="20000"/>
              </a:spcBef>
              <a:buFontTx/>
              <a:buChar char="•"/>
            </a:pPr>
            <a:r>
              <a:rPr lang="en-GB" b="1">
                <a:solidFill>
                  <a:srgbClr val="FFFF00"/>
                </a:solidFill>
                <a:latin typeface="Arial" charset="0"/>
                <a:cs typeface="Times New Roman" charset="0"/>
              </a:rPr>
              <a:t>Strengthening communities</a:t>
            </a:r>
            <a:r>
              <a:rPr lang="en-GB" b="1">
                <a:solidFill>
                  <a:srgbClr val="FFFF00"/>
                </a:solidFill>
                <a:latin typeface="Arial" charset="0"/>
                <a:cs typeface="Arial" charset="0"/>
              </a:rPr>
              <a:t> </a:t>
            </a:r>
          </a:p>
          <a:p>
            <a:pPr marL="342900" indent="-342900">
              <a:spcBef>
                <a:spcPct val="20000"/>
              </a:spcBef>
              <a:buFontTx/>
              <a:buChar char="•"/>
            </a:pPr>
            <a:r>
              <a:rPr lang="en-GB" b="1">
                <a:solidFill>
                  <a:srgbClr val="FFFF00"/>
                </a:solidFill>
                <a:latin typeface="Arial" charset="0"/>
                <a:cs typeface="Times New Roman" charset="0"/>
              </a:rPr>
              <a:t>Facilities developed for tourism can benefit residents</a:t>
            </a:r>
            <a:r>
              <a:rPr lang="en-GB" b="1">
                <a:solidFill>
                  <a:srgbClr val="FFFF00"/>
                </a:solidFill>
                <a:latin typeface="Arial" charset="0"/>
                <a:cs typeface="Arial" charset="0"/>
              </a:rPr>
              <a:t> </a:t>
            </a:r>
          </a:p>
          <a:p>
            <a:pPr marL="342900" indent="-342900">
              <a:spcBef>
                <a:spcPct val="20000"/>
              </a:spcBef>
              <a:buFontTx/>
              <a:buChar char="•"/>
            </a:pPr>
            <a:r>
              <a:rPr lang="en-GB" b="1">
                <a:solidFill>
                  <a:srgbClr val="FFFF00"/>
                </a:solidFill>
                <a:latin typeface="Arial" charset="0"/>
                <a:cs typeface="Times New Roman" charset="0"/>
              </a:rPr>
              <a:t>Revaluation of culture and traditions</a:t>
            </a:r>
            <a:r>
              <a:rPr lang="en-GB" b="1">
                <a:solidFill>
                  <a:srgbClr val="FFFF00"/>
                </a:solidFill>
                <a:latin typeface="Arial" charset="0"/>
                <a:cs typeface="Arial" charset="0"/>
              </a:rPr>
              <a:t> </a:t>
            </a:r>
          </a:p>
          <a:p>
            <a:pPr marL="342900" indent="-342900">
              <a:spcBef>
                <a:spcPct val="20000"/>
              </a:spcBef>
              <a:buFontTx/>
              <a:buChar char="•"/>
            </a:pPr>
            <a:r>
              <a:rPr lang="en-GB" b="1">
                <a:solidFill>
                  <a:srgbClr val="FFFF00"/>
                </a:solidFill>
                <a:latin typeface="Arial" charset="0"/>
                <a:cs typeface="Times New Roman" charset="0"/>
              </a:rPr>
              <a:t>Encourages civic involvement and pride</a:t>
            </a:r>
            <a:r>
              <a:rPr lang="en-GB" b="1">
                <a:solidFill>
                  <a:srgbClr val="FF0000"/>
                </a:solidFill>
                <a:latin typeface="Arial" charset="0"/>
                <a:cs typeface="Arial" charset="0"/>
              </a:rPr>
              <a:t> </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3010">
                                            <p:txEl>
                                              <p:pRg st="0" end="0"/>
                                            </p:txEl>
                                          </p:spTgt>
                                        </p:tgtEl>
                                        <p:attrNameLst>
                                          <p:attrName>style.visibility</p:attrName>
                                        </p:attrNameLst>
                                      </p:cBhvr>
                                      <p:to>
                                        <p:strVal val="visible"/>
                                      </p:to>
                                    </p:set>
                                    <p:anim calcmode="lin" valueType="num">
                                      <p:cBhvr additive="base">
                                        <p:cTn id="7" dur="500" fill="hold"/>
                                        <p:tgtEl>
                                          <p:spTgt spid="43010">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301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3010">
                                            <p:txEl>
                                              <p:pRg st="2" end="2"/>
                                            </p:txEl>
                                          </p:spTgt>
                                        </p:tgtEl>
                                        <p:attrNameLst>
                                          <p:attrName>style.visibility</p:attrName>
                                        </p:attrNameLst>
                                      </p:cBhvr>
                                      <p:to>
                                        <p:strVal val="visible"/>
                                      </p:to>
                                    </p:set>
                                    <p:anim calcmode="lin" valueType="num">
                                      <p:cBhvr additive="base">
                                        <p:cTn id="13" dur="500" fill="hold"/>
                                        <p:tgtEl>
                                          <p:spTgt spid="43010">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301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3010">
                                            <p:txEl>
                                              <p:pRg st="3" end="3"/>
                                            </p:txEl>
                                          </p:spTgt>
                                        </p:tgtEl>
                                        <p:attrNameLst>
                                          <p:attrName>style.visibility</p:attrName>
                                        </p:attrNameLst>
                                      </p:cBhvr>
                                      <p:to>
                                        <p:strVal val="visible"/>
                                      </p:to>
                                    </p:set>
                                    <p:anim calcmode="lin" valueType="num">
                                      <p:cBhvr additive="base">
                                        <p:cTn id="19" dur="500" fill="hold"/>
                                        <p:tgtEl>
                                          <p:spTgt spid="43010">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3010">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3010">
                                            <p:txEl>
                                              <p:pRg st="4" end="4"/>
                                            </p:txEl>
                                          </p:spTgt>
                                        </p:tgtEl>
                                        <p:attrNameLst>
                                          <p:attrName>style.visibility</p:attrName>
                                        </p:attrNameLst>
                                      </p:cBhvr>
                                      <p:to>
                                        <p:strVal val="visible"/>
                                      </p:to>
                                    </p:set>
                                    <p:anim calcmode="lin" valueType="num">
                                      <p:cBhvr additive="base">
                                        <p:cTn id="25" dur="500" fill="hold"/>
                                        <p:tgtEl>
                                          <p:spTgt spid="43010">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3010">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3010">
                                            <p:txEl>
                                              <p:pRg st="5" end="5"/>
                                            </p:txEl>
                                          </p:spTgt>
                                        </p:tgtEl>
                                        <p:attrNameLst>
                                          <p:attrName>style.visibility</p:attrName>
                                        </p:attrNameLst>
                                      </p:cBhvr>
                                      <p:to>
                                        <p:strVal val="visible"/>
                                      </p:to>
                                    </p:set>
                                    <p:anim calcmode="lin" valueType="num">
                                      <p:cBhvr additive="base">
                                        <p:cTn id="31" dur="500" fill="hold"/>
                                        <p:tgtEl>
                                          <p:spTgt spid="43010">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3010">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3010">
                                            <p:txEl>
                                              <p:pRg st="6" end="6"/>
                                            </p:txEl>
                                          </p:spTgt>
                                        </p:tgtEl>
                                        <p:attrNameLst>
                                          <p:attrName>style.visibility</p:attrName>
                                        </p:attrNameLst>
                                      </p:cBhvr>
                                      <p:to>
                                        <p:strVal val="visible"/>
                                      </p:to>
                                    </p:set>
                                    <p:anim calcmode="lin" valueType="num">
                                      <p:cBhvr additive="base">
                                        <p:cTn id="37" dur="500" fill="hold"/>
                                        <p:tgtEl>
                                          <p:spTgt spid="43010">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3010">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43010">
                                            <p:txEl>
                                              <p:pRg st="7" end="7"/>
                                            </p:txEl>
                                          </p:spTgt>
                                        </p:tgtEl>
                                        <p:attrNameLst>
                                          <p:attrName>style.visibility</p:attrName>
                                        </p:attrNameLst>
                                      </p:cBhvr>
                                      <p:to>
                                        <p:strVal val="visible"/>
                                      </p:to>
                                    </p:set>
                                    <p:anim calcmode="lin" valueType="num">
                                      <p:cBhvr additive="base">
                                        <p:cTn id="43" dur="500" fill="hold"/>
                                        <p:tgtEl>
                                          <p:spTgt spid="43010">
                                            <p:txEl>
                                              <p:pRg st="7" end="7"/>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43010">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43010">
                                            <p:txEl>
                                              <p:pRg st="8" end="8"/>
                                            </p:txEl>
                                          </p:spTgt>
                                        </p:tgtEl>
                                        <p:attrNameLst>
                                          <p:attrName>style.visibility</p:attrName>
                                        </p:attrNameLst>
                                      </p:cBhvr>
                                      <p:to>
                                        <p:strVal val="visible"/>
                                      </p:to>
                                    </p:set>
                                    <p:anim calcmode="lin" valueType="num">
                                      <p:cBhvr additive="base">
                                        <p:cTn id="49" dur="500" fill="hold"/>
                                        <p:tgtEl>
                                          <p:spTgt spid="43010">
                                            <p:txEl>
                                              <p:pRg st="8" end="8"/>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43010">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43010">
                                            <p:txEl>
                                              <p:pRg st="9" end="9"/>
                                            </p:txEl>
                                          </p:spTgt>
                                        </p:tgtEl>
                                        <p:attrNameLst>
                                          <p:attrName>style.visibility</p:attrName>
                                        </p:attrNameLst>
                                      </p:cBhvr>
                                      <p:to>
                                        <p:strVal val="visible"/>
                                      </p:to>
                                    </p:set>
                                    <p:anim calcmode="lin" valueType="num">
                                      <p:cBhvr additive="base">
                                        <p:cTn id="55" dur="500" fill="hold"/>
                                        <p:tgtEl>
                                          <p:spTgt spid="43010">
                                            <p:txEl>
                                              <p:pRg st="9" end="9"/>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43010">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0" y="1066800"/>
            <a:ext cx="9144000" cy="6248400"/>
          </a:xfrm>
          <a:prstGeom prst="rect">
            <a:avLst/>
          </a:prstGeom>
          <a:noFill/>
          <a:ln w="9525">
            <a:noFill/>
            <a:miter lim="800000"/>
            <a:headEnd/>
            <a:tailEnd/>
          </a:ln>
          <a:effectLst/>
        </p:spPr>
        <p:txBody>
          <a:bodyPr/>
          <a:lstStyle/>
          <a:p>
            <a:pPr marL="342900" indent="-342900">
              <a:spcBef>
                <a:spcPct val="20000"/>
              </a:spcBef>
            </a:pPr>
            <a:r>
              <a:rPr lang="en-GB" b="1">
                <a:solidFill>
                  <a:srgbClr val="FF0000"/>
                </a:solidFill>
                <a:latin typeface="Arial" charset="0"/>
                <a:cs typeface="Arial" charset="0"/>
              </a:rPr>
              <a:t>	Tourism as a force for peace</a:t>
            </a:r>
            <a:endParaRPr lang="en-GB" b="1">
              <a:solidFill>
                <a:srgbClr val="FFFF00"/>
              </a:solidFill>
              <a:latin typeface="Arial" charset="0"/>
              <a:cs typeface="Arial" charset="0"/>
            </a:endParaRPr>
          </a:p>
          <a:p>
            <a:pPr marL="342900" indent="-342900">
              <a:spcBef>
                <a:spcPct val="20000"/>
              </a:spcBef>
              <a:buFontTx/>
              <a:buChar char="•"/>
            </a:pPr>
            <a:r>
              <a:rPr lang="en-GB">
                <a:solidFill>
                  <a:srgbClr val="FFFF00"/>
                </a:solidFill>
                <a:latin typeface="Arial" charset="0"/>
                <a:cs typeface="Arial" charset="0"/>
              </a:rPr>
              <a:t>Travelling brings people into contact with each other and, as tourism has an educational element, it can foster understanding between peoples and cultures and provide cultural exchange between hosts and guests. </a:t>
            </a:r>
          </a:p>
          <a:p>
            <a:pPr marL="342900" indent="-342900">
              <a:spcBef>
                <a:spcPct val="20000"/>
              </a:spcBef>
              <a:buFontTx/>
              <a:buChar char="•"/>
            </a:pPr>
            <a:r>
              <a:rPr lang="en-GB">
                <a:solidFill>
                  <a:srgbClr val="FFFF00"/>
                </a:solidFill>
                <a:latin typeface="Arial" charset="0"/>
                <a:cs typeface="Arial" charset="0"/>
              </a:rPr>
              <a:t>Because of this, the chances increase for people to develop mutual sympathy and understanding and to reduce their prejudices. </a:t>
            </a:r>
          </a:p>
          <a:p>
            <a:pPr marL="342900" indent="-342900">
              <a:spcBef>
                <a:spcPct val="20000"/>
              </a:spcBef>
              <a:buFontTx/>
              <a:buChar char="•"/>
            </a:pPr>
            <a:r>
              <a:rPr lang="en-GB">
                <a:solidFill>
                  <a:srgbClr val="FFFF00"/>
                </a:solidFill>
                <a:latin typeface="Arial" charset="0"/>
                <a:cs typeface="Arial" charset="0"/>
              </a:rPr>
              <a:t>For example, jobs provided by tourism in Belfast, Northern Ireland, are expected to help demobilize paramilitary groups as the peace process is put in place. </a:t>
            </a:r>
          </a:p>
          <a:p>
            <a:pPr marL="342900" indent="-342900">
              <a:spcBef>
                <a:spcPct val="20000"/>
              </a:spcBef>
              <a:buFontTx/>
              <a:buChar char="•"/>
            </a:pPr>
            <a:r>
              <a:rPr lang="en-GB">
                <a:solidFill>
                  <a:srgbClr val="FFFF00"/>
                </a:solidFill>
                <a:latin typeface="Arial" charset="0"/>
                <a:cs typeface="Arial" charset="0"/>
              </a:rPr>
              <a:t>In the end, sympathy and understanding can lead to a decrease of tension in the world and thus contribute to peace. </a:t>
            </a:r>
            <a:endParaRPr lang="en-GB">
              <a:solidFill>
                <a:srgbClr val="FFFF00"/>
              </a:solidFill>
              <a:latin typeface="Arial" charset="0"/>
              <a:ea typeface="Arial Unicode MS" charset="-128"/>
              <a:cs typeface="Arial Unicode MS" charset="-128"/>
            </a:endParaRPr>
          </a:p>
          <a:p>
            <a:pPr marL="342900" indent="-342900">
              <a:spcBef>
                <a:spcPct val="20000"/>
              </a:spcBef>
            </a:pPr>
            <a:r>
              <a:rPr lang="en-GB">
                <a:solidFill>
                  <a:srgbClr val="FFFF00"/>
                </a:solidFill>
                <a:latin typeface="Arial" charset="0"/>
                <a:cs typeface="Arial" charset="0"/>
              </a:rPr>
              <a:t> </a:t>
            </a:r>
          </a:p>
        </p:txBody>
      </p:sp>
      <p:sp>
        <p:nvSpPr>
          <p:cNvPr id="48132" name="Rectangle 4"/>
          <p:cNvSpPr>
            <a:spLocks noChangeArrowheads="1"/>
          </p:cNvSpPr>
          <p:nvPr/>
        </p:nvSpPr>
        <p:spPr bwMode="auto">
          <a:xfrm>
            <a:off x="0" y="0"/>
            <a:ext cx="9144000" cy="838200"/>
          </a:xfrm>
          <a:prstGeom prst="rect">
            <a:avLst/>
          </a:prstGeom>
          <a:noFill/>
          <a:ln w="9525">
            <a:noFill/>
            <a:miter lim="800000"/>
            <a:headEnd/>
            <a:tailEnd/>
          </a:ln>
          <a:effectLst/>
        </p:spPr>
        <p:txBody>
          <a:bodyPr anchor="ctr"/>
          <a:lstStyle/>
          <a:p>
            <a:pPr algn="ctr"/>
            <a:r>
              <a:rPr lang="pt-PT" b="1">
                <a:solidFill>
                  <a:srgbClr val="FF0000"/>
                </a:solidFill>
                <a:cs typeface="Times New Roman" charset="0"/>
              </a:rPr>
              <a:t>HOW TOURISM CAN CONTRIBUTE TO SOCIO-CULTURAL CONSERVATION</a:t>
            </a:r>
            <a:r>
              <a:rPr lang="en-GB" b="1">
                <a:solidFill>
                  <a:srgbClr val="FF0000"/>
                </a:solidFill>
                <a:cs typeface="Times New Roman"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8130">
                                            <p:txEl>
                                              <p:pRg st="0" end="0"/>
                                            </p:txEl>
                                          </p:spTgt>
                                        </p:tgtEl>
                                        <p:attrNameLst>
                                          <p:attrName>style.visibility</p:attrName>
                                        </p:attrNameLst>
                                      </p:cBhvr>
                                      <p:to>
                                        <p:strVal val="visible"/>
                                      </p:to>
                                    </p:set>
                                    <p:anim calcmode="lin" valueType="num">
                                      <p:cBhvr additive="base">
                                        <p:cTn id="7" dur="500" fill="hold"/>
                                        <p:tgtEl>
                                          <p:spTgt spid="48130">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813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8130">
                                            <p:txEl>
                                              <p:pRg st="1" end="1"/>
                                            </p:txEl>
                                          </p:spTgt>
                                        </p:tgtEl>
                                        <p:attrNameLst>
                                          <p:attrName>style.visibility</p:attrName>
                                        </p:attrNameLst>
                                      </p:cBhvr>
                                      <p:to>
                                        <p:strVal val="visible"/>
                                      </p:to>
                                    </p:set>
                                    <p:anim calcmode="lin" valueType="num">
                                      <p:cBhvr additive="base">
                                        <p:cTn id="13" dur="500" fill="hold"/>
                                        <p:tgtEl>
                                          <p:spTgt spid="48130">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813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8130">
                                            <p:txEl>
                                              <p:pRg st="2" end="2"/>
                                            </p:txEl>
                                          </p:spTgt>
                                        </p:tgtEl>
                                        <p:attrNameLst>
                                          <p:attrName>style.visibility</p:attrName>
                                        </p:attrNameLst>
                                      </p:cBhvr>
                                      <p:to>
                                        <p:strVal val="visible"/>
                                      </p:to>
                                    </p:set>
                                    <p:anim calcmode="lin" valueType="num">
                                      <p:cBhvr additive="base">
                                        <p:cTn id="19" dur="500" fill="hold"/>
                                        <p:tgtEl>
                                          <p:spTgt spid="48130">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813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8130">
                                            <p:txEl>
                                              <p:pRg st="3" end="3"/>
                                            </p:txEl>
                                          </p:spTgt>
                                        </p:tgtEl>
                                        <p:attrNameLst>
                                          <p:attrName>style.visibility</p:attrName>
                                        </p:attrNameLst>
                                      </p:cBhvr>
                                      <p:to>
                                        <p:strVal val="visible"/>
                                      </p:to>
                                    </p:set>
                                    <p:anim calcmode="lin" valueType="num">
                                      <p:cBhvr additive="base">
                                        <p:cTn id="25" dur="500" fill="hold"/>
                                        <p:tgtEl>
                                          <p:spTgt spid="48130">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8130">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8130">
                                            <p:txEl>
                                              <p:pRg st="4" end="4"/>
                                            </p:txEl>
                                          </p:spTgt>
                                        </p:tgtEl>
                                        <p:attrNameLst>
                                          <p:attrName>style.visibility</p:attrName>
                                        </p:attrNameLst>
                                      </p:cBhvr>
                                      <p:to>
                                        <p:strVal val="visible"/>
                                      </p:to>
                                    </p:set>
                                    <p:anim calcmode="lin" valueType="num">
                                      <p:cBhvr additive="base">
                                        <p:cTn id="31" dur="500" fill="hold"/>
                                        <p:tgtEl>
                                          <p:spTgt spid="48130">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8130">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8130">
                                            <p:txEl>
                                              <p:pRg st="5" end="5"/>
                                            </p:txEl>
                                          </p:spTgt>
                                        </p:tgtEl>
                                        <p:attrNameLst>
                                          <p:attrName>style.visibility</p:attrName>
                                        </p:attrNameLst>
                                      </p:cBhvr>
                                      <p:to>
                                        <p:strVal val="visible"/>
                                      </p:to>
                                    </p:set>
                                    <p:anim calcmode="lin" valueType="num">
                                      <p:cBhvr additive="base">
                                        <p:cTn id="37" dur="500" fill="hold"/>
                                        <p:tgtEl>
                                          <p:spTgt spid="48130">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8130">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ChangeArrowheads="1"/>
          </p:cNvSpPr>
          <p:nvPr/>
        </p:nvSpPr>
        <p:spPr bwMode="auto">
          <a:xfrm>
            <a:off x="0" y="1066800"/>
            <a:ext cx="9144000" cy="6248400"/>
          </a:xfrm>
          <a:prstGeom prst="rect">
            <a:avLst/>
          </a:prstGeom>
          <a:noFill/>
          <a:ln w="9525">
            <a:noFill/>
            <a:miter lim="800000"/>
            <a:headEnd/>
            <a:tailEnd/>
          </a:ln>
          <a:effectLst/>
        </p:spPr>
        <p:txBody>
          <a:bodyPr/>
          <a:lstStyle/>
          <a:p>
            <a:pPr marL="342900" indent="-342900">
              <a:spcBef>
                <a:spcPct val="20000"/>
              </a:spcBef>
            </a:pPr>
            <a:r>
              <a:rPr lang="en-GB" b="1">
                <a:solidFill>
                  <a:srgbClr val="FF0000"/>
                </a:solidFill>
                <a:latin typeface="Arial" charset="0"/>
                <a:cs typeface="Arial" charset="0"/>
              </a:rPr>
              <a:t>	Strengthening communities</a:t>
            </a:r>
            <a:endParaRPr lang="en-GB" b="1">
              <a:solidFill>
                <a:srgbClr val="FFFF00"/>
              </a:solidFill>
              <a:latin typeface="Arial" charset="0"/>
              <a:cs typeface="Arial" charset="0"/>
            </a:endParaRPr>
          </a:p>
          <a:p>
            <a:pPr marL="342900" indent="-342900">
              <a:spcBef>
                <a:spcPct val="20000"/>
              </a:spcBef>
              <a:buFontTx/>
              <a:buChar char="•"/>
            </a:pPr>
            <a:r>
              <a:rPr lang="en-GB">
                <a:solidFill>
                  <a:srgbClr val="FFFF00"/>
                </a:solidFill>
                <a:latin typeface="Arial" charset="0"/>
                <a:cs typeface="Arial" charset="0"/>
              </a:rPr>
              <a:t>Tourism can add to the vitality of communities in many ways.</a:t>
            </a:r>
          </a:p>
          <a:p>
            <a:pPr marL="342900" indent="-342900">
              <a:spcBef>
                <a:spcPct val="20000"/>
              </a:spcBef>
              <a:buFontTx/>
              <a:buChar char="•"/>
            </a:pPr>
            <a:r>
              <a:rPr lang="en-GB">
                <a:solidFill>
                  <a:srgbClr val="FFFF00"/>
                </a:solidFill>
                <a:latin typeface="Arial" charset="0"/>
                <a:cs typeface="Arial" charset="0"/>
              </a:rPr>
              <a:t>One example is that events and festivals of which local residents have been the primary participants and spectators are often rejuvenated and developed in response to tourist interest.</a:t>
            </a:r>
          </a:p>
          <a:p>
            <a:pPr marL="342900" indent="-342900">
              <a:spcBef>
                <a:spcPct val="20000"/>
              </a:spcBef>
              <a:buFontTx/>
              <a:buChar char="•"/>
            </a:pPr>
            <a:r>
              <a:rPr lang="en-GB">
                <a:solidFill>
                  <a:srgbClr val="FFFF00"/>
                </a:solidFill>
                <a:latin typeface="Arial" charset="0"/>
                <a:cs typeface="Arial" charset="0"/>
              </a:rPr>
              <a:t>The jobs created by tourism can act as a vital incentive to reduce emigration from rural areas. </a:t>
            </a:r>
          </a:p>
          <a:p>
            <a:pPr marL="342900" indent="-342900">
              <a:spcBef>
                <a:spcPct val="20000"/>
              </a:spcBef>
              <a:buFontTx/>
              <a:buChar char="•"/>
            </a:pPr>
            <a:r>
              <a:rPr lang="en-GB">
                <a:solidFill>
                  <a:srgbClr val="FFFF00"/>
                </a:solidFill>
                <a:latin typeface="Arial" charset="0"/>
                <a:cs typeface="Arial" charset="0"/>
              </a:rPr>
              <a:t>Local people can also increase their influence on tourism development, as well as improve their job and earnings prospects, through tourism-related professional training and development of business and organizational skills. </a:t>
            </a:r>
            <a:endParaRPr lang="en-GB">
              <a:solidFill>
                <a:srgbClr val="FFFF00"/>
              </a:solidFill>
              <a:latin typeface="Arial" charset="0"/>
              <a:ea typeface="Arial Unicode MS" charset="-128"/>
              <a:cs typeface="Arial Unicode MS" charset="-128"/>
            </a:endParaRPr>
          </a:p>
          <a:p>
            <a:pPr marL="342900" indent="-342900">
              <a:spcBef>
                <a:spcPct val="20000"/>
              </a:spcBef>
              <a:buFontTx/>
              <a:buChar char="•"/>
            </a:pPr>
            <a:endParaRPr lang="en-GB">
              <a:solidFill>
                <a:srgbClr val="FFFF00"/>
              </a:solidFill>
              <a:latin typeface="Arial" charset="0"/>
              <a:cs typeface="Arial" charset="0"/>
            </a:endParaRPr>
          </a:p>
        </p:txBody>
      </p:sp>
      <p:sp>
        <p:nvSpPr>
          <p:cNvPr id="49156" name="Rectangle 4"/>
          <p:cNvSpPr>
            <a:spLocks noChangeArrowheads="1"/>
          </p:cNvSpPr>
          <p:nvPr/>
        </p:nvSpPr>
        <p:spPr bwMode="auto">
          <a:xfrm>
            <a:off x="0" y="0"/>
            <a:ext cx="9144000" cy="838200"/>
          </a:xfrm>
          <a:prstGeom prst="rect">
            <a:avLst/>
          </a:prstGeom>
          <a:noFill/>
          <a:ln w="9525">
            <a:noFill/>
            <a:miter lim="800000"/>
            <a:headEnd/>
            <a:tailEnd/>
          </a:ln>
          <a:effectLst/>
        </p:spPr>
        <p:txBody>
          <a:bodyPr anchor="ctr"/>
          <a:lstStyle/>
          <a:p>
            <a:pPr algn="ctr"/>
            <a:r>
              <a:rPr lang="pt-PT" b="1">
                <a:solidFill>
                  <a:srgbClr val="FF0000"/>
                </a:solidFill>
                <a:cs typeface="Times New Roman" charset="0"/>
              </a:rPr>
              <a:t>HOW TOURISM CAN CONTRIBUTE TO SOCIO-CULTURAL CONSERVATION</a:t>
            </a:r>
            <a:r>
              <a:rPr lang="en-GB" b="1">
                <a:solidFill>
                  <a:srgbClr val="FF0000"/>
                </a:solidFill>
                <a:cs typeface="Times New Roman"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9154">
                                            <p:txEl>
                                              <p:pRg st="0" end="0"/>
                                            </p:txEl>
                                          </p:spTgt>
                                        </p:tgtEl>
                                        <p:attrNameLst>
                                          <p:attrName>style.visibility</p:attrName>
                                        </p:attrNameLst>
                                      </p:cBhvr>
                                      <p:to>
                                        <p:strVal val="visible"/>
                                      </p:to>
                                    </p:set>
                                    <p:anim calcmode="lin" valueType="num">
                                      <p:cBhvr additive="base">
                                        <p:cTn id="7" dur="500" fill="hold"/>
                                        <p:tgtEl>
                                          <p:spTgt spid="4915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915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9154">
                                            <p:txEl>
                                              <p:pRg st="1" end="1"/>
                                            </p:txEl>
                                          </p:spTgt>
                                        </p:tgtEl>
                                        <p:attrNameLst>
                                          <p:attrName>style.visibility</p:attrName>
                                        </p:attrNameLst>
                                      </p:cBhvr>
                                      <p:to>
                                        <p:strVal val="visible"/>
                                      </p:to>
                                    </p:set>
                                    <p:anim calcmode="lin" valueType="num">
                                      <p:cBhvr additive="base">
                                        <p:cTn id="13" dur="500" fill="hold"/>
                                        <p:tgtEl>
                                          <p:spTgt spid="49154">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915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9154">
                                            <p:txEl>
                                              <p:pRg st="2" end="2"/>
                                            </p:txEl>
                                          </p:spTgt>
                                        </p:tgtEl>
                                        <p:attrNameLst>
                                          <p:attrName>style.visibility</p:attrName>
                                        </p:attrNameLst>
                                      </p:cBhvr>
                                      <p:to>
                                        <p:strVal val="visible"/>
                                      </p:to>
                                    </p:set>
                                    <p:anim calcmode="lin" valueType="num">
                                      <p:cBhvr additive="base">
                                        <p:cTn id="19" dur="500" fill="hold"/>
                                        <p:tgtEl>
                                          <p:spTgt spid="49154">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915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9154">
                                            <p:txEl>
                                              <p:pRg st="3" end="3"/>
                                            </p:txEl>
                                          </p:spTgt>
                                        </p:tgtEl>
                                        <p:attrNameLst>
                                          <p:attrName>style.visibility</p:attrName>
                                        </p:attrNameLst>
                                      </p:cBhvr>
                                      <p:to>
                                        <p:strVal val="visible"/>
                                      </p:to>
                                    </p:set>
                                    <p:anim calcmode="lin" valueType="num">
                                      <p:cBhvr additive="base">
                                        <p:cTn id="25" dur="500" fill="hold"/>
                                        <p:tgtEl>
                                          <p:spTgt spid="49154">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9154">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9154">
                                            <p:txEl>
                                              <p:pRg st="4" end="4"/>
                                            </p:txEl>
                                          </p:spTgt>
                                        </p:tgtEl>
                                        <p:attrNameLst>
                                          <p:attrName>style.visibility</p:attrName>
                                        </p:attrNameLst>
                                      </p:cBhvr>
                                      <p:to>
                                        <p:strVal val="visible"/>
                                      </p:to>
                                    </p:set>
                                    <p:anim calcmode="lin" valueType="num">
                                      <p:cBhvr additive="base">
                                        <p:cTn id="31" dur="500" fill="hold"/>
                                        <p:tgtEl>
                                          <p:spTgt spid="49154">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9154">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4"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p:cNvSpPr>
          <p:nvPr/>
        </p:nvSpPr>
        <p:spPr bwMode="auto">
          <a:xfrm>
            <a:off x="0" y="1066800"/>
            <a:ext cx="9144000" cy="6248400"/>
          </a:xfrm>
          <a:prstGeom prst="rect">
            <a:avLst/>
          </a:prstGeom>
          <a:noFill/>
          <a:ln w="9525">
            <a:noFill/>
            <a:miter lim="800000"/>
            <a:headEnd/>
            <a:tailEnd/>
          </a:ln>
          <a:effectLst/>
        </p:spPr>
        <p:txBody>
          <a:bodyPr/>
          <a:lstStyle/>
          <a:p>
            <a:pPr marL="342900" indent="-342900">
              <a:spcBef>
                <a:spcPct val="20000"/>
              </a:spcBef>
              <a:buFontTx/>
              <a:buChar char="•"/>
            </a:pPr>
            <a:r>
              <a:rPr lang="pt-PT" sz="3600" i="1">
                <a:solidFill>
                  <a:srgbClr val="FFFF00"/>
                </a:solidFill>
                <a:latin typeface="Arial" charset="0"/>
                <a:cs typeface="Times New Roman" charset="0"/>
              </a:rPr>
              <a:t>The San of Namibia and southern Africa and the aboriginal peoples of Australia have recently regained management or ownership of traditional national park lands and conservancies, operating eco-lodges and serving as guides and rangers while maintaining their heritage.</a:t>
            </a:r>
          </a:p>
          <a:p>
            <a:pPr marL="342900" indent="-342900">
              <a:spcBef>
                <a:spcPct val="20000"/>
              </a:spcBef>
              <a:buFontTx/>
              <a:buChar char="•"/>
            </a:pPr>
            <a:r>
              <a:rPr lang="pt-PT" sz="3600" i="1">
                <a:solidFill>
                  <a:srgbClr val="FFFF00"/>
                </a:solidFill>
                <a:latin typeface="Arial" charset="0"/>
                <a:cs typeface="Times New Roman" charset="0"/>
              </a:rPr>
              <a:t>E.g. Gudigwa Camp, Botswana</a:t>
            </a:r>
            <a:br>
              <a:rPr lang="pt-PT" sz="3600" i="1">
                <a:solidFill>
                  <a:srgbClr val="FFFF00"/>
                </a:solidFill>
                <a:latin typeface="Arial" charset="0"/>
                <a:cs typeface="Times New Roman" charset="0"/>
              </a:rPr>
            </a:br>
            <a:endParaRPr lang="en-GB" sz="3600" i="1">
              <a:solidFill>
                <a:srgbClr val="FFFF00"/>
              </a:solidFill>
              <a:latin typeface="Arial" charset="0"/>
              <a:cs typeface="Times New Roman" charset="0"/>
            </a:endParaRPr>
          </a:p>
        </p:txBody>
      </p:sp>
      <p:sp>
        <p:nvSpPr>
          <p:cNvPr id="50180" name="Rectangle 4"/>
          <p:cNvSpPr>
            <a:spLocks noChangeArrowheads="1"/>
          </p:cNvSpPr>
          <p:nvPr/>
        </p:nvSpPr>
        <p:spPr bwMode="auto">
          <a:xfrm>
            <a:off x="0" y="0"/>
            <a:ext cx="9144000" cy="838200"/>
          </a:xfrm>
          <a:prstGeom prst="rect">
            <a:avLst/>
          </a:prstGeom>
          <a:noFill/>
          <a:ln w="9525">
            <a:noFill/>
            <a:miter lim="800000"/>
            <a:headEnd/>
            <a:tailEnd/>
          </a:ln>
          <a:effectLst/>
        </p:spPr>
        <p:txBody>
          <a:bodyPr anchor="ctr"/>
          <a:lstStyle/>
          <a:p>
            <a:pPr algn="ctr"/>
            <a:r>
              <a:rPr lang="pt-PT" b="1">
                <a:solidFill>
                  <a:srgbClr val="FF0000"/>
                </a:solidFill>
                <a:cs typeface="Times New Roman" charset="0"/>
              </a:rPr>
              <a:t>HOW TOURISM CAN CONTRIBUTE TO SOCIO-CULTURAL CONSERVATION</a:t>
            </a:r>
            <a:r>
              <a:rPr lang="en-GB" b="1">
                <a:solidFill>
                  <a:srgbClr val="FF0000"/>
                </a:solidFill>
                <a:cs typeface="Times New Roman"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wd">
                                    <p:tmPct val="100000"/>
                                  </p:iterate>
                                  <p:childTnLst>
                                    <p:set>
                                      <p:cBhvr>
                                        <p:cTn id="6" dur="1" fill="hold">
                                          <p:stCondLst>
                                            <p:cond delay="0"/>
                                          </p:stCondLst>
                                        </p:cTn>
                                        <p:tgtEl>
                                          <p:spTgt spid="50178">
                                            <p:txEl>
                                              <p:pRg st="0" end="0"/>
                                            </p:txEl>
                                          </p:spTgt>
                                        </p:tgtEl>
                                        <p:attrNameLst>
                                          <p:attrName>style.visibility</p:attrName>
                                        </p:attrNameLst>
                                      </p:cBhvr>
                                      <p:to>
                                        <p:strVal val="visible"/>
                                      </p:to>
                                    </p:set>
                                    <p:anim calcmode="lin" valueType="num">
                                      <p:cBhvr additive="base">
                                        <p:cTn id="7" dur="300" fill="hold"/>
                                        <p:tgtEl>
                                          <p:spTgt spid="50178">
                                            <p:txEl>
                                              <p:pRg st="0" end="0"/>
                                            </p:txEl>
                                          </p:spTgt>
                                        </p:tgtEl>
                                        <p:attrNameLst>
                                          <p:attrName>ppt_x</p:attrName>
                                        </p:attrNameLst>
                                      </p:cBhvr>
                                      <p:tavLst>
                                        <p:tav tm="0">
                                          <p:val>
                                            <p:strVal val="0-#ppt_w/2"/>
                                          </p:val>
                                        </p:tav>
                                        <p:tav tm="100000">
                                          <p:val>
                                            <p:strVal val="#ppt_x"/>
                                          </p:val>
                                        </p:tav>
                                      </p:tavLst>
                                    </p:anim>
                                    <p:anim calcmode="lin" valueType="num">
                                      <p:cBhvr additive="base">
                                        <p:cTn id="8" dur="300" fill="hold"/>
                                        <p:tgtEl>
                                          <p:spTgt spid="5017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iterate type="wd">
                                    <p:tmPct val="100000"/>
                                  </p:iterate>
                                  <p:childTnLst>
                                    <p:set>
                                      <p:cBhvr>
                                        <p:cTn id="12" dur="1" fill="hold">
                                          <p:stCondLst>
                                            <p:cond delay="0"/>
                                          </p:stCondLst>
                                        </p:cTn>
                                        <p:tgtEl>
                                          <p:spTgt spid="50178">
                                            <p:txEl>
                                              <p:pRg st="1" end="1"/>
                                            </p:txEl>
                                          </p:spTgt>
                                        </p:tgtEl>
                                        <p:attrNameLst>
                                          <p:attrName>style.visibility</p:attrName>
                                        </p:attrNameLst>
                                      </p:cBhvr>
                                      <p:to>
                                        <p:strVal val="visible"/>
                                      </p:to>
                                    </p:set>
                                    <p:anim calcmode="lin" valueType="num">
                                      <p:cBhvr additive="base">
                                        <p:cTn id="13" dur="300" fill="hold"/>
                                        <p:tgtEl>
                                          <p:spTgt spid="50178">
                                            <p:txEl>
                                              <p:pRg st="1" end="1"/>
                                            </p:txEl>
                                          </p:spTgt>
                                        </p:tgtEl>
                                        <p:attrNameLst>
                                          <p:attrName>ppt_x</p:attrName>
                                        </p:attrNameLst>
                                      </p:cBhvr>
                                      <p:tavLst>
                                        <p:tav tm="0">
                                          <p:val>
                                            <p:strVal val="0-#ppt_w/2"/>
                                          </p:val>
                                        </p:tav>
                                        <p:tav tm="100000">
                                          <p:val>
                                            <p:strVal val="#ppt_x"/>
                                          </p:val>
                                        </p:tav>
                                      </p:tavLst>
                                    </p:anim>
                                    <p:anim calcmode="lin" valueType="num">
                                      <p:cBhvr additive="base">
                                        <p:cTn id="14" dur="300" fill="hold"/>
                                        <p:tgtEl>
                                          <p:spTgt spid="50178">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p:cNvSpPr>
          <p:nvPr/>
        </p:nvSpPr>
        <p:spPr bwMode="auto">
          <a:xfrm>
            <a:off x="0" y="1066800"/>
            <a:ext cx="9144000" cy="6248400"/>
          </a:xfrm>
          <a:prstGeom prst="rect">
            <a:avLst/>
          </a:prstGeom>
          <a:noFill/>
          <a:ln w="9525">
            <a:noFill/>
            <a:miter lim="800000"/>
            <a:headEnd/>
            <a:tailEnd/>
          </a:ln>
          <a:effectLst/>
        </p:spPr>
        <p:txBody>
          <a:bodyPr/>
          <a:lstStyle/>
          <a:p>
            <a:pPr marL="342900" indent="-342900">
              <a:spcBef>
                <a:spcPct val="20000"/>
              </a:spcBef>
            </a:pPr>
            <a:r>
              <a:rPr lang="en-GB" b="1">
                <a:solidFill>
                  <a:srgbClr val="FFFF00"/>
                </a:solidFill>
                <a:latin typeface="Arial" charset="0"/>
                <a:ea typeface="Arial Unicode MS" charset="-128"/>
                <a:cs typeface="Arial Unicode MS" charset="-128"/>
              </a:rPr>
              <a:t>	</a:t>
            </a:r>
            <a:r>
              <a:rPr lang="en-GB" b="1">
                <a:solidFill>
                  <a:srgbClr val="FF0000"/>
                </a:solidFill>
                <a:latin typeface="Arial" charset="0"/>
                <a:ea typeface="Arial Unicode MS" charset="-128"/>
                <a:cs typeface="Arial Unicode MS" charset="-128"/>
              </a:rPr>
              <a:t>Facilities developed for tourism can benefit residents</a:t>
            </a:r>
          </a:p>
          <a:p>
            <a:pPr marL="342900" indent="-342900">
              <a:spcBef>
                <a:spcPct val="20000"/>
              </a:spcBef>
              <a:buFontTx/>
              <a:buChar char="•"/>
            </a:pPr>
            <a:r>
              <a:rPr lang="en-GB">
                <a:solidFill>
                  <a:srgbClr val="FFFF00"/>
                </a:solidFill>
                <a:latin typeface="Arial" charset="0"/>
                <a:ea typeface="Arial Unicode MS" charset="-128"/>
                <a:cs typeface="Arial Unicode MS" charset="-128"/>
              </a:rPr>
              <a:t>As tourism supports the creation of community facilities and services that otherwise might not have been developed, it can bring higher living standards to a destination. </a:t>
            </a:r>
          </a:p>
          <a:p>
            <a:pPr marL="342900" indent="-342900">
              <a:spcBef>
                <a:spcPct val="20000"/>
              </a:spcBef>
              <a:buFontTx/>
              <a:buChar char="•"/>
            </a:pPr>
            <a:r>
              <a:rPr lang="en-GB">
                <a:solidFill>
                  <a:srgbClr val="FFFF00"/>
                </a:solidFill>
                <a:latin typeface="Arial" charset="0"/>
                <a:ea typeface="Arial Unicode MS" charset="-128"/>
                <a:cs typeface="Arial Unicode MS" charset="-128"/>
              </a:rPr>
              <a:t>Benefits can include upgraded infrastructure, health and transport improvements, new sport and recreational facilities, restaurants, and public spaces as well as an influx of better-quality commodities and food.</a:t>
            </a:r>
          </a:p>
          <a:p>
            <a:pPr marL="342900" indent="-342900">
              <a:spcBef>
                <a:spcPct val="20000"/>
              </a:spcBef>
            </a:pPr>
            <a:r>
              <a:rPr lang="en-GB" b="1">
                <a:solidFill>
                  <a:srgbClr val="FFFF00"/>
                </a:solidFill>
                <a:latin typeface="Arial" charset="0"/>
                <a:cs typeface="Times New Roman" charset="0"/>
              </a:rPr>
              <a:t>	</a:t>
            </a:r>
            <a:r>
              <a:rPr lang="en-GB" b="1">
                <a:solidFill>
                  <a:srgbClr val="FF0000"/>
                </a:solidFill>
                <a:latin typeface="Arial" charset="0"/>
                <a:cs typeface="Times New Roman" charset="0"/>
              </a:rPr>
              <a:t>Revaluation of culture and traditions</a:t>
            </a:r>
          </a:p>
          <a:p>
            <a:pPr marL="342900" indent="-342900">
              <a:spcBef>
                <a:spcPct val="20000"/>
              </a:spcBef>
              <a:buFontTx/>
              <a:buChar char="•"/>
            </a:pPr>
            <a:r>
              <a:rPr lang="en-GB">
                <a:solidFill>
                  <a:srgbClr val="FFFF00"/>
                </a:solidFill>
                <a:latin typeface="Arial" charset="0"/>
                <a:cs typeface="Times New Roman" charset="0"/>
              </a:rPr>
              <a:t>Tourism can boost the preservation and transmission of cultural and historical traditions, which often contributes to the conservation and sustainable management of natural resources, the protection of local heritage, and a renaissance of indigenous cultures, cultural arts and crafts. </a:t>
            </a:r>
            <a:br>
              <a:rPr lang="en-GB">
                <a:solidFill>
                  <a:srgbClr val="FFFF00"/>
                </a:solidFill>
                <a:latin typeface="Arial" charset="0"/>
                <a:cs typeface="Times New Roman" charset="0"/>
              </a:rPr>
            </a:br>
            <a:r>
              <a:rPr lang="en-GB">
                <a:solidFill>
                  <a:srgbClr val="FFFF00"/>
                </a:solidFill>
                <a:latin typeface="Arial" charset="0"/>
                <a:cs typeface="Times New Roman" charset="0"/>
              </a:rPr>
              <a:t/>
            </a:r>
            <a:br>
              <a:rPr lang="en-GB">
                <a:solidFill>
                  <a:srgbClr val="FFFF00"/>
                </a:solidFill>
                <a:latin typeface="Arial" charset="0"/>
                <a:cs typeface="Times New Roman" charset="0"/>
              </a:rPr>
            </a:br>
            <a:r>
              <a:rPr lang="en-GB">
                <a:solidFill>
                  <a:srgbClr val="FFFF00"/>
                </a:solidFill>
                <a:latin typeface="Arial" charset="0"/>
                <a:ea typeface="Arial Unicode MS" charset="-128"/>
                <a:cs typeface="Arial Unicode MS" charset="-128"/>
              </a:rPr>
              <a:t>.</a:t>
            </a:r>
            <a:r>
              <a:rPr lang="en-GB">
                <a:solidFill>
                  <a:srgbClr val="FFFF00"/>
                </a:solidFill>
                <a:latin typeface="Arial" charset="0"/>
                <a:cs typeface="Arial" charset="0"/>
              </a:rPr>
              <a:t> </a:t>
            </a:r>
          </a:p>
        </p:txBody>
      </p:sp>
      <p:sp>
        <p:nvSpPr>
          <p:cNvPr id="51204" name="Rectangle 4"/>
          <p:cNvSpPr>
            <a:spLocks noChangeArrowheads="1"/>
          </p:cNvSpPr>
          <p:nvPr/>
        </p:nvSpPr>
        <p:spPr bwMode="auto">
          <a:xfrm>
            <a:off x="0" y="0"/>
            <a:ext cx="9144000" cy="838200"/>
          </a:xfrm>
          <a:prstGeom prst="rect">
            <a:avLst/>
          </a:prstGeom>
          <a:noFill/>
          <a:ln w="9525">
            <a:noFill/>
            <a:miter lim="800000"/>
            <a:headEnd/>
            <a:tailEnd/>
          </a:ln>
          <a:effectLst/>
        </p:spPr>
        <p:txBody>
          <a:bodyPr anchor="ctr"/>
          <a:lstStyle/>
          <a:p>
            <a:pPr algn="ctr"/>
            <a:r>
              <a:rPr lang="pt-PT" b="1">
                <a:solidFill>
                  <a:srgbClr val="FF0000"/>
                </a:solidFill>
                <a:cs typeface="Times New Roman" charset="0"/>
              </a:rPr>
              <a:t>HOW TOURISM CAN CONTRIBUTE TO SOCIO-CULTURAL CONSERVATION</a:t>
            </a:r>
            <a:r>
              <a:rPr lang="en-GB" b="1">
                <a:solidFill>
                  <a:srgbClr val="FF0000"/>
                </a:solidFill>
                <a:cs typeface="Times New Roman"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1202">
                                            <p:txEl>
                                              <p:pRg st="0" end="0"/>
                                            </p:txEl>
                                          </p:spTgt>
                                        </p:tgtEl>
                                        <p:attrNameLst>
                                          <p:attrName>style.visibility</p:attrName>
                                        </p:attrNameLst>
                                      </p:cBhvr>
                                      <p:to>
                                        <p:strVal val="visible"/>
                                      </p:to>
                                    </p:set>
                                    <p:anim calcmode="lin" valueType="num">
                                      <p:cBhvr additive="base">
                                        <p:cTn id="7" dur="500" fill="hold"/>
                                        <p:tgtEl>
                                          <p:spTgt spid="5120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120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1202">
                                            <p:txEl>
                                              <p:pRg st="1" end="1"/>
                                            </p:txEl>
                                          </p:spTgt>
                                        </p:tgtEl>
                                        <p:attrNameLst>
                                          <p:attrName>style.visibility</p:attrName>
                                        </p:attrNameLst>
                                      </p:cBhvr>
                                      <p:to>
                                        <p:strVal val="visible"/>
                                      </p:to>
                                    </p:set>
                                    <p:anim calcmode="lin" valueType="num">
                                      <p:cBhvr additive="base">
                                        <p:cTn id="13" dur="500" fill="hold"/>
                                        <p:tgtEl>
                                          <p:spTgt spid="51202">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120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1202">
                                            <p:txEl>
                                              <p:pRg st="2" end="2"/>
                                            </p:txEl>
                                          </p:spTgt>
                                        </p:tgtEl>
                                        <p:attrNameLst>
                                          <p:attrName>style.visibility</p:attrName>
                                        </p:attrNameLst>
                                      </p:cBhvr>
                                      <p:to>
                                        <p:strVal val="visible"/>
                                      </p:to>
                                    </p:set>
                                    <p:anim calcmode="lin" valueType="num">
                                      <p:cBhvr additive="base">
                                        <p:cTn id="19" dur="500" fill="hold"/>
                                        <p:tgtEl>
                                          <p:spTgt spid="51202">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120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1202">
                                            <p:txEl>
                                              <p:pRg st="3" end="3"/>
                                            </p:txEl>
                                          </p:spTgt>
                                        </p:tgtEl>
                                        <p:attrNameLst>
                                          <p:attrName>style.visibility</p:attrName>
                                        </p:attrNameLst>
                                      </p:cBhvr>
                                      <p:to>
                                        <p:strVal val="visible"/>
                                      </p:to>
                                    </p:set>
                                    <p:anim calcmode="lin" valueType="num">
                                      <p:cBhvr additive="base">
                                        <p:cTn id="25" dur="500" fill="hold"/>
                                        <p:tgtEl>
                                          <p:spTgt spid="51202">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120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1202">
                                            <p:txEl>
                                              <p:pRg st="4" end="4"/>
                                            </p:txEl>
                                          </p:spTgt>
                                        </p:tgtEl>
                                        <p:attrNameLst>
                                          <p:attrName>style.visibility</p:attrName>
                                        </p:attrNameLst>
                                      </p:cBhvr>
                                      <p:to>
                                        <p:strVal val="visible"/>
                                      </p:to>
                                    </p:set>
                                    <p:anim calcmode="lin" valueType="num">
                                      <p:cBhvr additive="base">
                                        <p:cTn id="31" dur="500" fill="hold"/>
                                        <p:tgtEl>
                                          <p:spTgt spid="51202">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1202">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ChangeArrowheads="1"/>
          </p:cNvSpPr>
          <p:nvPr/>
        </p:nvSpPr>
        <p:spPr bwMode="auto">
          <a:xfrm>
            <a:off x="0" y="1066800"/>
            <a:ext cx="9144000" cy="6248400"/>
          </a:xfrm>
          <a:prstGeom prst="rect">
            <a:avLst/>
          </a:prstGeom>
          <a:noFill/>
          <a:ln w="9525">
            <a:noFill/>
            <a:miter lim="800000"/>
            <a:headEnd/>
            <a:tailEnd/>
          </a:ln>
          <a:effectLst/>
        </p:spPr>
        <p:txBody>
          <a:bodyPr/>
          <a:lstStyle/>
          <a:p>
            <a:pPr marL="342900" indent="-342900">
              <a:spcBef>
                <a:spcPct val="20000"/>
              </a:spcBef>
            </a:pPr>
            <a:r>
              <a:rPr lang="en-GB" b="1">
                <a:solidFill>
                  <a:srgbClr val="FFFF00"/>
                </a:solidFill>
                <a:latin typeface="Arial" charset="0"/>
                <a:ea typeface="Arial Unicode MS" charset="-128"/>
                <a:cs typeface="Arial Unicode MS" charset="-128"/>
              </a:rPr>
              <a:t>	</a:t>
            </a:r>
            <a:r>
              <a:rPr lang="pt-PT" sz="2800" b="1" i="1">
                <a:solidFill>
                  <a:srgbClr val="FFFF00"/>
                </a:solidFill>
                <a:latin typeface="Arial" charset="0"/>
                <a:cs typeface="Times New Roman" charset="0"/>
              </a:rPr>
              <a:t>"Tourism has forced the </a:t>
            </a:r>
            <a:r>
              <a:rPr lang="pt-PT" sz="2800" b="1" i="1">
                <a:solidFill>
                  <a:srgbClr val="FF0000"/>
                </a:solidFill>
                <a:latin typeface="Arial" charset="0"/>
                <a:cs typeface="Times New Roman" charset="0"/>
              </a:rPr>
              <a:t>Balinese</a:t>
            </a:r>
            <a:r>
              <a:rPr lang="pt-PT" sz="2800" b="1" i="1">
                <a:solidFill>
                  <a:srgbClr val="FFFF00"/>
                </a:solidFill>
                <a:latin typeface="Arial" charset="0"/>
                <a:cs typeface="Times New Roman" charset="0"/>
              </a:rPr>
              <a:t> to reflect on their artistic output as just one cultural identifier. The presence of visitors who continually praise Balinese art and culture has given people a kind of confidence and pride in their art, and made them truly believe that their culture is glorious and thus worthy of this praise and therefore justly admired. This realization removed any possibility in the people's mind that their art was in any way inferior to the art of ‘advanced’ nations, and plays an important role in conserving and developing the art in general."</a:t>
            </a:r>
            <a:r>
              <a:rPr lang="en-GB" sz="2800" b="1">
                <a:solidFill>
                  <a:srgbClr val="FFFF00"/>
                </a:solidFill>
                <a:latin typeface="Arial" charset="0"/>
                <a:ea typeface="Arial Unicode MS" charset="-128"/>
                <a:cs typeface="Arial Unicode MS" charset="-128"/>
              </a:rPr>
              <a:t> </a:t>
            </a:r>
            <a:r>
              <a:rPr lang="en-GB" sz="2800">
                <a:solidFill>
                  <a:srgbClr val="FFFF00"/>
                </a:solidFill>
                <a:latin typeface="Arial" charset="0"/>
                <a:ea typeface="Arial Unicode MS" charset="-128"/>
                <a:cs typeface="Arial Unicode MS" charset="-128"/>
              </a:rPr>
              <a:t>.</a:t>
            </a:r>
            <a:r>
              <a:rPr lang="en-GB" sz="2800">
                <a:solidFill>
                  <a:srgbClr val="FFFF00"/>
                </a:solidFill>
                <a:latin typeface="Arial" charset="0"/>
                <a:cs typeface="Arial" charset="0"/>
              </a:rPr>
              <a:t> </a:t>
            </a:r>
          </a:p>
        </p:txBody>
      </p:sp>
      <p:sp>
        <p:nvSpPr>
          <p:cNvPr id="52228" name="Rectangle 4"/>
          <p:cNvSpPr>
            <a:spLocks noChangeArrowheads="1"/>
          </p:cNvSpPr>
          <p:nvPr/>
        </p:nvSpPr>
        <p:spPr bwMode="auto">
          <a:xfrm>
            <a:off x="0" y="0"/>
            <a:ext cx="9144000" cy="838200"/>
          </a:xfrm>
          <a:prstGeom prst="rect">
            <a:avLst/>
          </a:prstGeom>
          <a:noFill/>
          <a:ln w="9525">
            <a:noFill/>
            <a:miter lim="800000"/>
            <a:headEnd/>
            <a:tailEnd/>
          </a:ln>
          <a:effectLst/>
        </p:spPr>
        <p:txBody>
          <a:bodyPr anchor="ctr"/>
          <a:lstStyle/>
          <a:p>
            <a:pPr algn="ctr"/>
            <a:r>
              <a:rPr lang="pt-PT" b="1">
                <a:solidFill>
                  <a:srgbClr val="FF0000"/>
                </a:solidFill>
                <a:cs typeface="Times New Roman" charset="0"/>
              </a:rPr>
              <a:t>HOW TOURISM CAN CONTRIBUTE TO SOCIO-CULTURAL CONSERVATION</a:t>
            </a:r>
            <a:r>
              <a:rPr lang="en-GB" b="1">
                <a:solidFill>
                  <a:srgbClr val="FF0000"/>
                </a:solidFill>
                <a:cs typeface="Times New Roman"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wd">
                                    <p:tmAbs val="300"/>
                                  </p:iterate>
                                  <p:childTnLst>
                                    <p:set>
                                      <p:cBhvr>
                                        <p:cTn id="6" dur="1" fill="hold">
                                          <p:stCondLst>
                                            <p:cond delay="299"/>
                                          </p:stCondLst>
                                        </p:cTn>
                                        <p:tgtEl>
                                          <p:spTgt spid="522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ChangeArrowheads="1"/>
          </p:cNvSpPr>
          <p:nvPr/>
        </p:nvSpPr>
        <p:spPr bwMode="auto">
          <a:xfrm>
            <a:off x="0" y="1066800"/>
            <a:ext cx="9144000" cy="6248400"/>
          </a:xfrm>
          <a:prstGeom prst="rect">
            <a:avLst/>
          </a:prstGeom>
          <a:noFill/>
          <a:ln w="9525">
            <a:noFill/>
            <a:miter lim="800000"/>
            <a:headEnd/>
            <a:tailEnd/>
          </a:ln>
          <a:effectLst/>
        </p:spPr>
        <p:txBody>
          <a:bodyPr/>
          <a:lstStyle/>
          <a:p>
            <a:pPr marL="342900" indent="-342900">
              <a:spcBef>
                <a:spcPct val="20000"/>
              </a:spcBef>
            </a:pPr>
            <a:r>
              <a:rPr lang="en-GB" b="1">
                <a:solidFill>
                  <a:srgbClr val="FFFF00"/>
                </a:solidFill>
                <a:latin typeface="Arial" charset="0"/>
                <a:ea typeface="Arial Unicode MS" charset="-128"/>
                <a:cs typeface="Arial Unicode MS" charset="-128"/>
              </a:rPr>
              <a:t>	</a:t>
            </a:r>
            <a:r>
              <a:rPr lang="en-GB" b="1">
                <a:solidFill>
                  <a:srgbClr val="FF0000"/>
                </a:solidFill>
                <a:latin typeface="Arial" charset="0"/>
                <a:ea typeface="Arial Unicode MS" charset="-128"/>
                <a:cs typeface="Arial Unicode MS" charset="-128"/>
              </a:rPr>
              <a:t>Tourism encourages civic involvement and pride</a:t>
            </a:r>
          </a:p>
          <a:p>
            <a:pPr marL="342900" indent="-342900">
              <a:spcBef>
                <a:spcPct val="20000"/>
              </a:spcBef>
              <a:buFontTx/>
              <a:buChar char="•"/>
            </a:pPr>
            <a:r>
              <a:rPr lang="en-GB" b="1">
                <a:solidFill>
                  <a:srgbClr val="FFFF00"/>
                </a:solidFill>
                <a:latin typeface="Arial" charset="0"/>
                <a:ea typeface="Arial Unicode MS" charset="-128"/>
                <a:cs typeface="Arial Unicode MS" charset="-128"/>
              </a:rPr>
              <a:t>Tourism also helps raise local awareness of the financial value of natural and cultural sites and can stimulate a feeling of pride in local and national heritage and interest in its conservation. </a:t>
            </a:r>
          </a:p>
          <a:p>
            <a:pPr marL="342900" indent="-342900">
              <a:spcBef>
                <a:spcPct val="20000"/>
              </a:spcBef>
              <a:buFontTx/>
              <a:buChar char="•"/>
            </a:pPr>
            <a:r>
              <a:rPr lang="en-GB" b="1">
                <a:solidFill>
                  <a:srgbClr val="FFFF00"/>
                </a:solidFill>
                <a:latin typeface="Arial" charset="0"/>
                <a:ea typeface="Arial Unicode MS" charset="-128"/>
                <a:cs typeface="Arial Unicode MS" charset="-128"/>
              </a:rPr>
              <a:t>More broadly, the involvement of local communities in tourism development and operation appears to be an important condition for the conservation and sustainable use of biodiversity. </a:t>
            </a:r>
            <a:r>
              <a:rPr lang="en-GB">
                <a:solidFill>
                  <a:srgbClr val="FFFF00"/>
                </a:solidFill>
                <a:latin typeface="Arial" charset="0"/>
                <a:cs typeface="Arial" charset="0"/>
              </a:rPr>
              <a:t> </a:t>
            </a:r>
          </a:p>
        </p:txBody>
      </p:sp>
      <p:sp>
        <p:nvSpPr>
          <p:cNvPr id="53252" name="Rectangle 4"/>
          <p:cNvSpPr>
            <a:spLocks noChangeArrowheads="1"/>
          </p:cNvSpPr>
          <p:nvPr/>
        </p:nvSpPr>
        <p:spPr bwMode="auto">
          <a:xfrm>
            <a:off x="0" y="0"/>
            <a:ext cx="9144000" cy="838200"/>
          </a:xfrm>
          <a:prstGeom prst="rect">
            <a:avLst/>
          </a:prstGeom>
          <a:noFill/>
          <a:ln w="9525">
            <a:noFill/>
            <a:miter lim="800000"/>
            <a:headEnd/>
            <a:tailEnd/>
          </a:ln>
          <a:effectLst/>
        </p:spPr>
        <p:txBody>
          <a:bodyPr anchor="ctr"/>
          <a:lstStyle/>
          <a:p>
            <a:pPr algn="ctr"/>
            <a:r>
              <a:rPr lang="pt-PT" b="1">
                <a:solidFill>
                  <a:srgbClr val="FF0000"/>
                </a:solidFill>
                <a:cs typeface="Times New Roman" charset="0"/>
              </a:rPr>
              <a:t>HOW TOURISM CAN CONTRIBUTE TO SOCIO-CULTURAL CONSERVATION</a:t>
            </a:r>
            <a:r>
              <a:rPr lang="en-GB" b="1">
                <a:solidFill>
                  <a:srgbClr val="FF0000"/>
                </a:solidFill>
                <a:cs typeface="Times New Roman"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3250">
                                            <p:txEl>
                                              <p:pRg st="0" end="0"/>
                                            </p:txEl>
                                          </p:spTgt>
                                        </p:tgtEl>
                                        <p:attrNameLst>
                                          <p:attrName>style.visibility</p:attrName>
                                        </p:attrNameLst>
                                      </p:cBhvr>
                                      <p:to>
                                        <p:strVal val="visible"/>
                                      </p:to>
                                    </p:set>
                                    <p:anim calcmode="lin" valueType="num">
                                      <p:cBhvr additive="base">
                                        <p:cTn id="7" dur="500" fill="hold"/>
                                        <p:tgtEl>
                                          <p:spTgt spid="53250">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325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3250">
                                            <p:txEl>
                                              <p:pRg st="1" end="1"/>
                                            </p:txEl>
                                          </p:spTgt>
                                        </p:tgtEl>
                                        <p:attrNameLst>
                                          <p:attrName>style.visibility</p:attrName>
                                        </p:attrNameLst>
                                      </p:cBhvr>
                                      <p:to>
                                        <p:strVal val="visible"/>
                                      </p:to>
                                    </p:set>
                                    <p:anim calcmode="lin" valueType="num">
                                      <p:cBhvr additive="base">
                                        <p:cTn id="13" dur="500" fill="hold"/>
                                        <p:tgtEl>
                                          <p:spTgt spid="53250">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325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3250">
                                            <p:txEl>
                                              <p:pRg st="2" end="2"/>
                                            </p:txEl>
                                          </p:spTgt>
                                        </p:tgtEl>
                                        <p:attrNameLst>
                                          <p:attrName>style.visibility</p:attrName>
                                        </p:attrNameLst>
                                      </p:cBhvr>
                                      <p:to>
                                        <p:strVal val="visible"/>
                                      </p:to>
                                    </p:set>
                                    <p:anim calcmode="lin" valueType="num">
                                      <p:cBhvr additive="base">
                                        <p:cTn id="19" dur="500" fill="hold"/>
                                        <p:tgtEl>
                                          <p:spTgt spid="53250">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3250">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ChangeArrowheads="1"/>
          </p:cNvSpPr>
          <p:nvPr/>
        </p:nvSpPr>
        <p:spPr bwMode="auto">
          <a:xfrm>
            <a:off x="0" y="1066800"/>
            <a:ext cx="9144000" cy="6248400"/>
          </a:xfrm>
          <a:prstGeom prst="rect">
            <a:avLst/>
          </a:prstGeom>
          <a:noFill/>
          <a:ln w="9525">
            <a:noFill/>
            <a:miter lim="800000"/>
            <a:headEnd/>
            <a:tailEnd/>
          </a:ln>
          <a:effectLst/>
        </p:spPr>
        <p:txBody>
          <a:bodyPr/>
          <a:lstStyle/>
          <a:p>
            <a:pPr marL="342900" indent="-342900">
              <a:spcBef>
                <a:spcPct val="20000"/>
              </a:spcBef>
            </a:pPr>
            <a:r>
              <a:rPr lang="en-GB" b="1">
                <a:solidFill>
                  <a:srgbClr val="FFFF00"/>
                </a:solidFill>
                <a:latin typeface="Arial" charset="0"/>
                <a:ea typeface="Arial Unicode MS" charset="-128"/>
                <a:cs typeface="Arial Unicode MS" charset="-128"/>
              </a:rPr>
              <a:t>	</a:t>
            </a:r>
            <a:r>
              <a:rPr lang="en-GB" b="1">
                <a:solidFill>
                  <a:srgbClr val="FF0000"/>
                </a:solidFill>
                <a:latin typeface="Arial" charset="0"/>
                <a:ea typeface="Arial Unicode MS" charset="-128"/>
                <a:cs typeface="Arial Unicode MS" charset="-128"/>
              </a:rPr>
              <a:t>CONCLUSION</a:t>
            </a:r>
          </a:p>
          <a:p>
            <a:pPr marL="342900" indent="-342900">
              <a:spcBef>
                <a:spcPct val="20000"/>
              </a:spcBef>
              <a:buFontTx/>
              <a:buChar char="•"/>
            </a:pPr>
            <a:r>
              <a:rPr lang="en-GB" b="1">
                <a:solidFill>
                  <a:srgbClr val="FFFF00"/>
                </a:solidFill>
                <a:latin typeface="Arial" charset="0"/>
                <a:ea typeface="Arial Unicode MS" charset="-128"/>
                <a:cs typeface="Arial Unicode MS" charset="-128"/>
              </a:rPr>
              <a:t>These are some positive consequences of tourism that can arise only when tourism is practiced and developed in a sustainable and appropriate way. </a:t>
            </a:r>
          </a:p>
          <a:p>
            <a:pPr marL="342900" indent="-342900">
              <a:spcBef>
                <a:spcPct val="20000"/>
              </a:spcBef>
              <a:buFontTx/>
              <a:buChar char="•"/>
            </a:pPr>
            <a:r>
              <a:rPr lang="en-GB" b="1">
                <a:solidFill>
                  <a:srgbClr val="FFFF00"/>
                </a:solidFill>
                <a:latin typeface="Arial" charset="0"/>
                <a:ea typeface="Arial Unicode MS" charset="-128"/>
                <a:cs typeface="Arial Unicode MS" charset="-128"/>
              </a:rPr>
              <a:t>Involving the local population is essential. </a:t>
            </a:r>
          </a:p>
          <a:p>
            <a:pPr marL="342900" indent="-342900">
              <a:spcBef>
                <a:spcPct val="20000"/>
              </a:spcBef>
              <a:buFontTx/>
              <a:buChar char="•"/>
            </a:pPr>
            <a:r>
              <a:rPr lang="en-GB" b="1">
                <a:solidFill>
                  <a:srgbClr val="FFFF00"/>
                </a:solidFill>
                <a:latin typeface="Arial" charset="0"/>
                <a:ea typeface="Arial Unicode MS" charset="-128"/>
                <a:cs typeface="Arial Unicode MS" charset="-128"/>
              </a:rPr>
              <a:t>A community involved in planning and implementation of tourism has a more positive attitude, is more supportive and has a better chance to make a profit from tourism than a population passively ruled - or overrun - by tourism. </a:t>
            </a:r>
          </a:p>
          <a:p>
            <a:pPr marL="342900" indent="-342900">
              <a:spcBef>
                <a:spcPct val="20000"/>
              </a:spcBef>
              <a:buFontTx/>
              <a:buChar char="•"/>
            </a:pPr>
            <a:r>
              <a:rPr lang="en-GB" b="1">
                <a:solidFill>
                  <a:srgbClr val="FFFF00"/>
                </a:solidFill>
                <a:latin typeface="Arial" charset="0"/>
                <a:ea typeface="Arial Unicode MS" charset="-128"/>
                <a:cs typeface="Arial Unicode MS" charset="-128"/>
              </a:rPr>
              <a:t>One of the core elements of sustainable tourism development is community development, which is a process and a capacity to make decisions that consider the long-term economy, ecology and equity of all communities. </a:t>
            </a:r>
          </a:p>
          <a:p>
            <a:pPr marL="342900" indent="-342900">
              <a:spcBef>
                <a:spcPct val="20000"/>
              </a:spcBef>
            </a:pPr>
            <a:r>
              <a:rPr lang="en-GB">
                <a:solidFill>
                  <a:srgbClr val="FFFF00"/>
                </a:solidFill>
                <a:latin typeface="Arial" charset="0"/>
                <a:cs typeface="Times New Roman" charset="0"/>
              </a:rPr>
              <a:t/>
            </a:r>
            <a:br>
              <a:rPr lang="en-GB">
                <a:solidFill>
                  <a:srgbClr val="FFFF00"/>
                </a:solidFill>
                <a:latin typeface="Arial" charset="0"/>
                <a:cs typeface="Times New Roman" charset="0"/>
              </a:rPr>
            </a:br>
            <a:r>
              <a:rPr lang="en-GB">
                <a:solidFill>
                  <a:srgbClr val="FFFF00"/>
                </a:solidFill>
                <a:latin typeface="Arial" charset="0"/>
                <a:ea typeface="Arial Unicode MS" charset="-128"/>
                <a:cs typeface="Arial Unicode MS" charset="-128"/>
              </a:rPr>
              <a:t>.</a:t>
            </a:r>
            <a:r>
              <a:rPr lang="en-GB">
                <a:solidFill>
                  <a:srgbClr val="FFFF00"/>
                </a:solidFill>
                <a:latin typeface="Arial" charset="0"/>
                <a:cs typeface="Arial" charset="0"/>
              </a:rPr>
              <a:t> </a:t>
            </a:r>
          </a:p>
        </p:txBody>
      </p:sp>
      <p:sp>
        <p:nvSpPr>
          <p:cNvPr id="54279" name="Rectangle 7"/>
          <p:cNvSpPr>
            <a:spLocks noChangeArrowheads="1"/>
          </p:cNvSpPr>
          <p:nvPr/>
        </p:nvSpPr>
        <p:spPr bwMode="auto">
          <a:xfrm>
            <a:off x="0" y="0"/>
            <a:ext cx="9144000" cy="838200"/>
          </a:xfrm>
          <a:prstGeom prst="rect">
            <a:avLst/>
          </a:prstGeom>
          <a:noFill/>
          <a:ln w="9525">
            <a:noFill/>
            <a:miter lim="800000"/>
            <a:headEnd/>
            <a:tailEnd/>
          </a:ln>
          <a:effectLst/>
        </p:spPr>
        <p:txBody>
          <a:bodyPr anchor="ctr"/>
          <a:lstStyle/>
          <a:p>
            <a:pPr algn="ctr"/>
            <a:r>
              <a:rPr lang="pt-PT" b="1">
                <a:solidFill>
                  <a:srgbClr val="FF0000"/>
                </a:solidFill>
                <a:cs typeface="Times New Roman" charset="0"/>
              </a:rPr>
              <a:t>HOW TOURISM CAN CONTRIBUTE TO SOCIO-CULTURAL CONSERVATION</a:t>
            </a:r>
            <a:r>
              <a:rPr lang="en-GB" b="1">
                <a:solidFill>
                  <a:srgbClr val="FF0000"/>
                </a:solidFill>
                <a:cs typeface="Times New Roman"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4274">
                                            <p:txEl>
                                              <p:pRg st="0" end="0"/>
                                            </p:txEl>
                                          </p:spTgt>
                                        </p:tgtEl>
                                        <p:attrNameLst>
                                          <p:attrName>style.visibility</p:attrName>
                                        </p:attrNameLst>
                                      </p:cBhvr>
                                      <p:to>
                                        <p:strVal val="visible"/>
                                      </p:to>
                                    </p:set>
                                    <p:anim calcmode="lin" valueType="num">
                                      <p:cBhvr additive="base">
                                        <p:cTn id="7" dur="500" fill="hold"/>
                                        <p:tgtEl>
                                          <p:spTgt spid="5427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427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4274">
                                            <p:txEl>
                                              <p:pRg st="1" end="1"/>
                                            </p:txEl>
                                          </p:spTgt>
                                        </p:tgtEl>
                                        <p:attrNameLst>
                                          <p:attrName>style.visibility</p:attrName>
                                        </p:attrNameLst>
                                      </p:cBhvr>
                                      <p:to>
                                        <p:strVal val="visible"/>
                                      </p:to>
                                    </p:set>
                                    <p:anim calcmode="lin" valueType="num">
                                      <p:cBhvr additive="base">
                                        <p:cTn id="13" dur="500" fill="hold"/>
                                        <p:tgtEl>
                                          <p:spTgt spid="54274">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427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4274">
                                            <p:txEl>
                                              <p:pRg st="2" end="2"/>
                                            </p:txEl>
                                          </p:spTgt>
                                        </p:tgtEl>
                                        <p:attrNameLst>
                                          <p:attrName>style.visibility</p:attrName>
                                        </p:attrNameLst>
                                      </p:cBhvr>
                                      <p:to>
                                        <p:strVal val="visible"/>
                                      </p:to>
                                    </p:set>
                                    <p:anim calcmode="lin" valueType="num">
                                      <p:cBhvr additive="base">
                                        <p:cTn id="19" dur="500" fill="hold"/>
                                        <p:tgtEl>
                                          <p:spTgt spid="54274">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427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4274">
                                            <p:txEl>
                                              <p:pRg st="3" end="3"/>
                                            </p:txEl>
                                          </p:spTgt>
                                        </p:tgtEl>
                                        <p:attrNameLst>
                                          <p:attrName>style.visibility</p:attrName>
                                        </p:attrNameLst>
                                      </p:cBhvr>
                                      <p:to>
                                        <p:strVal val="visible"/>
                                      </p:to>
                                    </p:set>
                                    <p:anim calcmode="lin" valueType="num">
                                      <p:cBhvr additive="base">
                                        <p:cTn id="25" dur="500" fill="hold"/>
                                        <p:tgtEl>
                                          <p:spTgt spid="54274">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4274">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4274">
                                            <p:txEl>
                                              <p:pRg st="4" end="4"/>
                                            </p:txEl>
                                          </p:spTgt>
                                        </p:tgtEl>
                                        <p:attrNameLst>
                                          <p:attrName>style.visibility</p:attrName>
                                        </p:attrNameLst>
                                      </p:cBhvr>
                                      <p:to>
                                        <p:strVal val="visible"/>
                                      </p:to>
                                    </p:set>
                                    <p:anim calcmode="lin" valueType="num">
                                      <p:cBhvr additive="base">
                                        <p:cTn id="31" dur="500" fill="hold"/>
                                        <p:tgtEl>
                                          <p:spTgt spid="54274">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4274">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54274">
                                            <p:txEl>
                                              <p:pRg st="5" end="5"/>
                                            </p:txEl>
                                          </p:spTgt>
                                        </p:tgtEl>
                                        <p:attrNameLst>
                                          <p:attrName>style.visibility</p:attrName>
                                        </p:attrNameLst>
                                      </p:cBhvr>
                                      <p:to>
                                        <p:strVal val="visible"/>
                                      </p:to>
                                    </p:set>
                                    <p:anim calcmode="lin" valueType="num">
                                      <p:cBhvr additive="base">
                                        <p:cTn id="37" dur="500" fill="hold"/>
                                        <p:tgtEl>
                                          <p:spTgt spid="54274">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54274">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0" y="0"/>
            <a:ext cx="9144000" cy="914400"/>
          </a:xfrm>
        </p:spPr>
        <p:txBody>
          <a:bodyPr/>
          <a:lstStyle/>
          <a:p>
            <a:r>
              <a:rPr lang="pt-PT" sz="3200" b="1">
                <a:solidFill>
                  <a:srgbClr val="FF0000"/>
                </a:solidFill>
                <a:cs typeface="Times New Roman" charset="0"/>
              </a:rPr>
              <a:t>SOCIO-CULTURAL IMPACTS OF TOURISM</a:t>
            </a:r>
            <a:endParaRPr lang="en-GB" sz="3200" b="1">
              <a:solidFill>
                <a:srgbClr val="FF0000"/>
              </a:solidFill>
              <a:cs typeface="Times New Roman" charset="0"/>
            </a:endParaRPr>
          </a:p>
        </p:txBody>
      </p:sp>
      <p:sp>
        <p:nvSpPr>
          <p:cNvPr id="19459" name="Rectangle 3"/>
          <p:cNvSpPr>
            <a:spLocks noGrp="1" noChangeArrowheads="1"/>
          </p:cNvSpPr>
          <p:nvPr>
            <p:ph idx="1"/>
          </p:nvPr>
        </p:nvSpPr>
        <p:spPr>
          <a:xfrm>
            <a:off x="0" y="990600"/>
            <a:ext cx="9144000" cy="5867400"/>
          </a:xfrm>
        </p:spPr>
        <p:txBody>
          <a:bodyPr/>
          <a:lstStyle/>
          <a:p>
            <a:pPr algn="ctr">
              <a:lnSpc>
                <a:spcPct val="90000"/>
              </a:lnSpc>
              <a:buFontTx/>
              <a:buNone/>
            </a:pPr>
            <a:r>
              <a:rPr lang="en-GB" sz="2800" b="1">
                <a:solidFill>
                  <a:srgbClr val="FFFF00"/>
                </a:solidFill>
                <a:latin typeface="Arial" charset="0"/>
                <a:ea typeface="Arial Unicode MS" charset="-128"/>
                <a:cs typeface="Arial Unicode MS" charset="-128"/>
              </a:rPr>
              <a:t>INTRODUCTION</a:t>
            </a:r>
          </a:p>
          <a:p>
            <a:pPr>
              <a:lnSpc>
                <a:spcPct val="90000"/>
              </a:lnSpc>
            </a:pPr>
            <a:r>
              <a:rPr lang="en-GB" sz="2800">
                <a:solidFill>
                  <a:srgbClr val="FFFF00"/>
                </a:solidFill>
                <a:latin typeface="Arial" charset="0"/>
                <a:ea typeface="Arial Unicode MS" charset="-128"/>
                <a:cs typeface="Arial Unicode MS" charset="-128"/>
              </a:rPr>
              <a:t>Impacts arise when tourism brings changes in value systems / behaviour, threatening indigenous identity. </a:t>
            </a:r>
          </a:p>
          <a:p>
            <a:pPr>
              <a:lnSpc>
                <a:spcPct val="90000"/>
              </a:lnSpc>
            </a:pPr>
            <a:r>
              <a:rPr lang="en-GB" sz="2800">
                <a:solidFill>
                  <a:srgbClr val="FFFF00"/>
                </a:solidFill>
                <a:latin typeface="Arial" charset="0"/>
                <a:ea typeface="Arial Unicode MS" charset="-128"/>
                <a:cs typeface="Arial Unicode MS" charset="-128"/>
              </a:rPr>
              <a:t>Changes often occur in community structure, family relationships, collective traditional life styles, ceremonies and morality. </a:t>
            </a:r>
          </a:p>
          <a:p>
            <a:pPr>
              <a:lnSpc>
                <a:spcPct val="90000"/>
              </a:lnSpc>
            </a:pPr>
            <a:r>
              <a:rPr lang="en-GB" sz="2800">
                <a:solidFill>
                  <a:srgbClr val="FFFF00"/>
                </a:solidFill>
                <a:latin typeface="Arial" charset="0"/>
                <a:ea typeface="Arial Unicode MS" charset="-128"/>
                <a:cs typeface="Arial Unicode MS" charset="-128"/>
              </a:rPr>
              <a:t>But tourism can also generate positive impacts as it can serve as a supportive force for peace, foster pride in cultural traditions and help avoid urban relocation by creating local jobs. </a:t>
            </a:r>
          </a:p>
          <a:p>
            <a:pPr>
              <a:lnSpc>
                <a:spcPct val="90000"/>
              </a:lnSpc>
            </a:pPr>
            <a:r>
              <a:rPr lang="en-GB" sz="2800">
                <a:solidFill>
                  <a:srgbClr val="FFFF00"/>
                </a:solidFill>
                <a:latin typeface="Arial" charset="0"/>
                <a:ea typeface="Arial Unicode MS" charset="-128"/>
                <a:cs typeface="Arial Unicode MS" charset="-128"/>
              </a:rPr>
              <a:t>Socio-cultural impacts are ambiguous: the same objectively described impacts are seen as beneficial by some groups and as negative by others. </a:t>
            </a:r>
            <a:endParaRPr lang="en-GB"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 calcmode="lin" valueType="num">
                                      <p:cBhvr additive="base">
                                        <p:cTn id="7" dur="500" fill="hold"/>
                                        <p:tgtEl>
                                          <p:spTgt spid="1945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94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9459">
                                            <p:txEl>
                                              <p:pRg st="1" end="1"/>
                                            </p:txEl>
                                          </p:spTgt>
                                        </p:tgtEl>
                                        <p:attrNameLst>
                                          <p:attrName>style.visibility</p:attrName>
                                        </p:attrNameLst>
                                      </p:cBhvr>
                                      <p:to>
                                        <p:strVal val="visible"/>
                                      </p:to>
                                    </p:set>
                                    <p:anim calcmode="lin" valueType="num">
                                      <p:cBhvr additive="base">
                                        <p:cTn id="13" dur="500" fill="hold"/>
                                        <p:tgtEl>
                                          <p:spTgt spid="1945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945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9459">
                                            <p:txEl>
                                              <p:pRg st="2" end="2"/>
                                            </p:txEl>
                                          </p:spTgt>
                                        </p:tgtEl>
                                        <p:attrNameLst>
                                          <p:attrName>style.visibility</p:attrName>
                                        </p:attrNameLst>
                                      </p:cBhvr>
                                      <p:to>
                                        <p:strVal val="visible"/>
                                      </p:to>
                                    </p:set>
                                    <p:anim calcmode="lin" valueType="num">
                                      <p:cBhvr additive="base">
                                        <p:cTn id="19" dur="500" fill="hold"/>
                                        <p:tgtEl>
                                          <p:spTgt spid="1945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945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9459">
                                            <p:txEl>
                                              <p:pRg st="3" end="3"/>
                                            </p:txEl>
                                          </p:spTgt>
                                        </p:tgtEl>
                                        <p:attrNameLst>
                                          <p:attrName>style.visibility</p:attrName>
                                        </p:attrNameLst>
                                      </p:cBhvr>
                                      <p:to>
                                        <p:strVal val="visible"/>
                                      </p:to>
                                    </p:set>
                                    <p:anim calcmode="lin" valueType="num">
                                      <p:cBhvr additive="base">
                                        <p:cTn id="25" dur="500" fill="hold"/>
                                        <p:tgtEl>
                                          <p:spTgt spid="1945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945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9459">
                                            <p:txEl>
                                              <p:pRg st="4" end="4"/>
                                            </p:txEl>
                                          </p:spTgt>
                                        </p:tgtEl>
                                        <p:attrNameLst>
                                          <p:attrName>style.visibility</p:attrName>
                                        </p:attrNameLst>
                                      </p:cBhvr>
                                      <p:to>
                                        <p:strVal val="visible"/>
                                      </p:to>
                                    </p:set>
                                    <p:anim calcmode="lin" valueType="num">
                                      <p:cBhvr additive="base">
                                        <p:cTn id="31" dur="500" fill="hold"/>
                                        <p:tgtEl>
                                          <p:spTgt spid="19459">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9459">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u="sng" dirty="0">
                <a:hlinkClick r:id="rId2"/>
              </a:rPr>
              <a:t>http://www.youtube.com/watch?v=L70XuasfSBg</a:t>
            </a:r>
            <a:endParaRPr lang="en-GB" dirty="0"/>
          </a:p>
          <a:p>
            <a:endParaRPr lang="en-GB" dirty="0"/>
          </a:p>
        </p:txBody>
      </p:sp>
    </p:spTree>
    <p:extLst>
      <p:ext uri="{BB962C8B-B14F-4D97-AF65-F5344CB8AC3E}">
        <p14:creationId xmlns:p14="http://schemas.microsoft.com/office/powerpoint/2010/main" val="15791963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0" y="0"/>
            <a:ext cx="9144000" cy="533400"/>
          </a:xfrm>
          <a:prstGeom prst="rect">
            <a:avLst/>
          </a:prstGeom>
          <a:noFill/>
          <a:ln w="9525">
            <a:noFill/>
            <a:miter lim="800000"/>
            <a:headEnd/>
            <a:tailEnd/>
          </a:ln>
          <a:effectLst/>
        </p:spPr>
        <p:txBody>
          <a:bodyPr anchor="ctr"/>
          <a:lstStyle/>
          <a:p>
            <a:pPr algn="ctr"/>
            <a:r>
              <a:rPr lang="pt-PT" b="1">
                <a:solidFill>
                  <a:srgbClr val="FF0000"/>
                </a:solidFill>
                <a:cs typeface="Times New Roman" charset="0"/>
              </a:rPr>
              <a:t>NEGATIVE SOCIO-CULTURAL IMPACTS OF TOURISM</a:t>
            </a:r>
            <a:endParaRPr lang="en-GB" b="1">
              <a:solidFill>
                <a:srgbClr val="FF0000"/>
              </a:solidFill>
              <a:cs typeface="Times New Roman" charset="0"/>
            </a:endParaRPr>
          </a:p>
        </p:txBody>
      </p:sp>
      <p:sp>
        <p:nvSpPr>
          <p:cNvPr id="28675" name="Rectangle 3"/>
          <p:cNvSpPr>
            <a:spLocks noChangeArrowheads="1"/>
          </p:cNvSpPr>
          <p:nvPr/>
        </p:nvSpPr>
        <p:spPr bwMode="auto">
          <a:xfrm>
            <a:off x="0" y="914400"/>
            <a:ext cx="9144000" cy="6324600"/>
          </a:xfrm>
          <a:prstGeom prst="rect">
            <a:avLst/>
          </a:prstGeom>
          <a:noFill/>
          <a:ln w="9525">
            <a:noFill/>
            <a:miter lim="800000"/>
            <a:headEnd/>
            <a:tailEnd/>
          </a:ln>
          <a:effectLst/>
        </p:spPr>
        <p:txBody>
          <a:bodyPr/>
          <a:lstStyle/>
          <a:p>
            <a:pPr marL="609600" indent="-609600">
              <a:spcBef>
                <a:spcPct val="20000"/>
              </a:spcBef>
            </a:pPr>
            <a:r>
              <a:rPr lang="en-GB" b="1" u="sng">
                <a:solidFill>
                  <a:srgbClr val="FF0000"/>
                </a:solidFill>
                <a:latin typeface="Arial" charset="0"/>
                <a:ea typeface="Arial Unicode MS" charset="-128"/>
                <a:cs typeface="Arial Unicode MS" charset="-128"/>
              </a:rPr>
              <a:t>CHANGE OR LOSS OF INDIGENOUS IDENTITY OR VALUES</a:t>
            </a:r>
          </a:p>
          <a:p>
            <a:pPr marL="609600" indent="-609600" algn="ctr">
              <a:spcBef>
                <a:spcPct val="20000"/>
              </a:spcBef>
            </a:pPr>
            <a:endParaRPr lang="en-GB" b="1" u="sng">
              <a:solidFill>
                <a:srgbClr val="FF0000"/>
              </a:solidFill>
              <a:latin typeface="Arial" charset="0"/>
              <a:ea typeface="Arial Unicode MS" charset="-128"/>
              <a:cs typeface="Arial Unicode MS" charset="-128"/>
            </a:endParaRPr>
          </a:p>
          <a:p>
            <a:pPr marL="609600" indent="-609600">
              <a:spcBef>
                <a:spcPct val="20000"/>
              </a:spcBef>
            </a:pPr>
            <a:r>
              <a:rPr lang="en-GB">
                <a:solidFill>
                  <a:srgbClr val="FFFF00"/>
                </a:solidFill>
                <a:latin typeface="Arial" charset="0"/>
                <a:ea typeface="Arial Unicode MS" charset="-128"/>
                <a:cs typeface="Arial Unicode MS" charset="-128"/>
              </a:rPr>
              <a:t>Tourism can cause change / loss of local identity and values by: </a:t>
            </a:r>
          </a:p>
          <a:p>
            <a:pPr marL="609600" indent="-609600">
              <a:spcBef>
                <a:spcPct val="20000"/>
              </a:spcBef>
            </a:pPr>
            <a:endParaRPr lang="en-GB">
              <a:solidFill>
                <a:srgbClr val="FFFF00"/>
              </a:solidFill>
              <a:latin typeface="Arial" charset="0"/>
              <a:ea typeface="Arial Unicode MS" charset="-128"/>
              <a:cs typeface="Arial Unicode MS" charset="-128"/>
            </a:endParaRPr>
          </a:p>
          <a:p>
            <a:pPr marL="609600" indent="-609600">
              <a:spcBef>
                <a:spcPct val="20000"/>
              </a:spcBef>
              <a:buFontTx/>
              <a:buAutoNum type="arabicPeriod"/>
            </a:pPr>
            <a:r>
              <a:rPr lang="en-GB" b="1">
                <a:solidFill>
                  <a:srgbClr val="FFFF00"/>
                </a:solidFill>
                <a:latin typeface="Arial" charset="0"/>
              </a:rPr>
              <a:t>COMMODIFICATION</a:t>
            </a:r>
          </a:p>
          <a:p>
            <a:pPr marL="609600" indent="-609600">
              <a:spcBef>
                <a:spcPct val="20000"/>
              </a:spcBef>
              <a:buFontTx/>
              <a:buAutoNum type="arabicPeriod"/>
            </a:pPr>
            <a:r>
              <a:rPr lang="en-GB" b="1">
                <a:solidFill>
                  <a:srgbClr val="FFFF00"/>
                </a:solidFill>
              </a:rPr>
              <a:t>STANDARDISATION</a:t>
            </a:r>
          </a:p>
          <a:p>
            <a:pPr marL="609600" indent="-609600">
              <a:spcBef>
                <a:spcPct val="20000"/>
              </a:spcBef>
              <a:buFontTx/>
              <a:buAutoNum type="arabicPeriod"/>
            </a:pPr>
            <a:r>
              <a:rPr lang="en-GB" b="1">
                <a:solidFill>
                  <a:srgbClr val="FFFF00"/>
                </a:solidFill>
              </a:rPr>
              <a:t>LOSS OF AUTHENTICITY / STAGED AUTHENTICITY</a:t>
            </a:r>
          </a:p>
          <a:p>
            <a:pPr marL="609600" indent="-609600">
              <a:spcBef>
                <a:spcPct val="20000"/>
              </a:spcBef>
              <a:buFontTx/>
              <a:buAutoNum type="arabicPeriod"/>
            </a:pPr>
            <a:r>
              <a:rPr lang="en-GB" b="1">
                <a:solidFill>
                  <a:srgbClr val="FFFF00"/>
                </a:solidFill>
              </a:rPr>
              <a:t>ADAPTATION TO TOURIST DEMANDS</a:t>
            </a:r>
          </a:p>
          <a:p>
            <a:pPr marL="609600" indent="-609600">
              <a:spcBef>
                <a:spcPct val="20000"/>
              </a:spcBef>
              <a:buFontTx/>
              <a:buAutoNum type="arabicPeriod"/>
            </a:pPr>
            <a:endParaRPr lang="en-GB" b="1">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 calcmode="lin" valueType="num">
                                      <p:cBhvr additive="base">
                                        <p:cTn id="7" dur="500" fill="hold"/>
                                        <p:tgtEl>
                                          <p:spTgt spid="2867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86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8675">
                                            <p:txEl>
                                              <p:pRg st="2" end="2"/>
                                            </p:txEl>
                                          </p:spTgt>
                                        </p:tgtEl>
                                        <p:attrNameLst>
                                          <p:attrName>style.visibility</p:attrName>
                                        </p:attrNameLst>
                                      </p:cBhvr>
                                      <p:to>
                                        <p:strVal val="visible"/>
                                      </p:to>
                                    </p:set>
                                    <p:anim calcmode="lin" valueType="num">
                                      <p:cBhvr additive="base">
                                        <p:cTn id="13" dur="500" fill="hold"/>
                                        <p:tgtEl>
                                          <p:spTgt spid="28675">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867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8675">
                                            <p:txEl>
                                              <p:pRg st="4" end="4"/>
                                            </p:txEl>
                                          </p:spTgt>
                                        </p:tgtEl>
                                        <p:attrNameLst>
                                          <p:attrName>style.visibility</p:attrName>
                                        </p:attrNameLst>
                                      </p:cBhvr>
                                      <p:to>
                                        <p:strVal val="visible"/>
                                      </p:to>
                                    </p:set>
                                    <p:anim calcmode="lin" valueType="num">
                                      <p:cBhvr additive="base">
                                        <p:cTn id="19" dur="500" fill="hold"/>
                                        <p:tgtEl>
                                          <p:spTgt spid="28675">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867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8675">
                                            <p:txEl>
                                              <p:pRg st="5" end="5"/>
                                            </p:txEl>
                                          </p:spTgt>
                                        </p:tgtEl>
                                        <p:attrNameLst>
                                          <p:attrName>style.visibility</p:attrName>
                                        </p:attrNameLst>
                                      </p:cBhvr>
                                      <p:to>
                                        <p:strVal val="visible"/>
                                      </p:to>
                                    </p:set>
                                    <p:anim calcmode="lin" valueType="num">
                                      <p:cBhvr additive="base">
                                        <p:cTn id="25" dur="500" fill="hold"/>
                                        <p:tgtEl>
                                          <p:spTgt spid="28675">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867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8675">
                                            <p:txEl>
                                              <p:pRg st="6" end="6"/>
                                            </p:txEl>
                                          </p:spTgt>
                                        </p:tgtEl>
                                        <p:attrNameLst>
                                          <p:attrName>style.visibility</p:attrName>
                                        </p:attrNameLst>
                                      </p:cBhvr>
                                      <p:to>
                                        <p:strVal val="visible"/>
                                      </p:to>
                                    </p:set>
                                    <p:anim calcmode="lin" valueType="num">
                                      <p:cBhvr additive="base">
                                        <p:cTn id="31" dur="500" fill="hold"/>
                                        <p:tgtEl>
                                          <p:spTgt spid="28675">
                                            <p:txEl>
                                              <p:pRg st="6" end="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867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8675">
                                            <p:txEl>
                                              <p:pRg st="7" end="7"/>
                                            </p:txEl>
                                          </p:spTgt>
                                        </p:tgtEl>
                                        <p:attrNameLst>
                                          <p:attrName>style.visibility</p:attrName>
                                        </p:attrNameLst>
                                      </p:cBhvr>
                                      <p:to>
                                        <p:strVal val="visible"/>
                                      </p:to>
                                    </p:set>
                                    <p:anim calcmode="lin" valueType="num">
                                      <p:cBhvr additive="base">
                                        <p:cTn id="37" dur="500" fill="hold"/>
                                        <p:tgtEl>
                                          <p:spTgt spid="28675">
                                            <p:txEl>
                                              <p:pRg st="7" end="7"/>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8675">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0" y="0"/>
            <a:ext cx="9144000" cy="533400"/>
          </a:xfrm>
        </p:spPr>
        <p:txBody>
          <a:bodyPr/>
          <a:lstStyle/>
          <a:p>
            <a:r>
              <a:rPr lang="pt-PT" sz="2400" b="1">
                <a:solidFill>
                  <a:srgbClr val="FF0000"/>
                </a:solidFill>
                <a:cs typeface="Times New Roman" charset="0"/>
              </a:rPr>
              <a:t>NEGATIVE SOCIO-CULTURAL IMPACTS OF TOURISM</a:t>
            </a:r>
            <a:endParaRPr lang="en-GB" sz="2400" b="1">
              <a:solidFill>
                <a:srgbClr val="FF0000"/>
              </a:solidFill>
              <a:cs typeface="Times New Roman" charset="0"/>
            </a:endParaRPr>
          </a:p>
        </p:txBody>
      </p:sp>
      <p:sp>
        <p:nvSpPr>
          <p:cNvPr id="20483" name="Rectangle 3"/>
          <p:cNvSpPr>
            <a:spLocks noGrp="1" noChangeArrowheads="1"/>
          </p:cNvSpPr>
          <p:nvPr>
            <p:ph idx="1"/>
          </p:nvPr>
        </p:nvSpPr>
        <p:spPr>
          <a:xfrm>
            <a:off x="0" y="914400"/>
            <a:ext cx="9144000" cy="6324600"/>
          </a:xfrm>
        </p:spPr>
        <p:txBody>
          <a:bodyPr/>
          <a:lstStyle/>
          <a:p>
            <a:pPr>
              <a:buFontTx/>
              <a:buNone/>
            </a:pPr>
            <a:r>
              <a:rPr lang="en-GB" sz="2800" b="1">
                <a:solidFill>
                  <a:srgbClr val="FF0000"/>
                </a:solidFill>
                <a:latin typeface="Arial" charset="0"/>
              </a:rPr>
              <a:t>	Commodification</a:t>
            </a:r>
          </a:p>
          <a:p>
            <a:r>
              <a:rPr lang="en-GB" sz="2800">
                <a:solidFill>
                  <a:srgbClr val="FFFF00"/>
                </a:solidFill>
                <a:latin typeface="Arial" charset="0"/>
              </a:rPr>
              <a:t>Tourism can turn local cultures into commodities when religious rituals, traditional ethnic rites and festivals are reduced and sanitized to conform to tourist expectations, resulting in what has been called "</a:t>
            </a:r>
            <a:r>
              <a:rPr lang="en-GB" sz="2800" b="1">
                <a:solidFill>
                  <a:srgbClr val="FFFF00"/>
                </a:solidFill>
                <a:latin typeface="Arial" charset="0"/>
              </a:rPr>
              <a:t>reconstructed ethnicity</a:t>
            </a:r>
            <a:r>
              <a:rPr lang="en-GB" sz="2800">
                <a:solidFill>
                  <a:srgbClr val="FFFF00"/>
                </a:solidFill>
                <a:latin typeface="Arial" charset="0"/>
              </a:rPr>
              <a:t>." </a:t>
            </a:r>
          </a:p>
          <a:p>
            <a:r>
              <a:rPr lang="en-GB" sz="2800">
                <a:solidFill>
                  <a:srgbClr val="FFFF00"/>
                </a:solidFill>
                <a:latin typeface="Arial" charset="0"/>
              </a:rPr>
              <a:t>Once a destination is sold as a tourism product, and the tourism demand for souvenirs, arts, entertainment and other commodities begins to exert influence, basic changes in human values may occur. </a:t>
            </a:r>
          </a:p>
          <a:p>
            <a:r>
              <a:rPr lang="en-GB" sz="2800">
                <a:solidFill>
                  <a:srgbClr val="FFFF00"/>
                </a:solidFill>
                <a:latin typeface="Arial" charset="0"/>
              </a:rPr>
              <a:t>Sacred sites and objects may not be respected when they are perceived as goods to trade</a:t>
            </a:r>
            <a:r>
              <a:rPr lang="en-GB" sz="2400">
                <a:solidFill>
                  <a:srgbClr val="FFFF00"/>
                </a:solidFill>
                <a:latin typeface="Arial" charset="0"/>
              </a:rPr>
              <a:t>. </a:t>
            </a:r>
            <a:endParaRPr lang="en-GB" sz="24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 calcmode="lin" valueType="num">
                                      <p:cBhvr additive="base">
                                        <p:cTn id="7" dur="500" fill="hold"/>
                                        <p:tgtEl>
                                          <p:spTgt spid="2048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048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0483">
                                            <p:txEl>
                                              <p:pRg st="1" end="1"/>
                                            </p:txEl>
                                          </p:spTgt>
                                        </p:tgtEl>
                                        <p:attrNameLst>
                                          <p:attrName>style.visibility</p:attrName>
                                        </p:attrNameLst>
                                      </p:cBhvr>
                                      <p:to>
                                        <p:strVal val="visible"/>
                                      </p:to>
                                    </p:set>
                                    <p:anim calcmode="lin" valueType="num">
                                      <p:cBhvr additive="base">
                                        <p:cTn id="13" dur="500" fill="hold"/>
                                        <p:tgtEl>
                                          <p:spTgt spid="2048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048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0483">
                                            <p:txEl>
                                              <p:pRg st="2" end="2"/>
                                            </p:txEl>
                                          </p:spTgt>
                                        </p:tgtEl>
                                        <p:attrNameLst>
                                          <p:attrName>style.visibility</p:attrName>
                                        </p:attrNameLst>
                                      </p:cBhvr>
                                      <p:to>
                                        <p:strVal val="visible"/>
                                      </p:to>
                                    </p:set>
                                    <p:anim calcmode="lin" valueType="num">
                                      <p:cBhvr additive="base">
                                        <p:cTn id="19" dur="500" fill="hold"/>
                                        <p:tgtEl>
                                          <p:spTgt spid="2048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048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0483">
                                            <p:txEl>
                                              <p:pRg st="3" end="3"/>
                                            </p:txEl>
                                          </p:spTgt>
                                        </p:tgtEl>
                                        <p:attrNameLst>
                                          <p:attrName>style.visibility</p:attrName>
                                        </p:attrNameLst>
                                      </p:cBhvr>
                                      <p:to>
                                        <p:strVal val="visible"/>
                                      </p:to>
                                    </p:set>
                                    <p:anim calcmode="lin" valueType="num">
                                      <p:cBhvr additive="base">
                                        <p:cTn id="25" dur="500" fill="hold"/>
                                        <p:tgtEl>
                                          <p:spTgt spid="2048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048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0" y="0"/>
            <a:ext cx="9144000" cy="609600"/>
          </a:xfrm>
        </p:spPr>
        <p:txBody>
          <a:bodyPr/>
          <a:lstStyle/>
          <a:p>
            <a:r>
              <a:rPr lang="pt-PT" sz="2400" b="1">
                <a:solidFill>
                  <a:srgbClr val="FF0000"/>
                </a:solidFill>
                <a:cs typeface="Times New Roman" charset="0"/>
              </a:rPr>
              <a:t>NEGATIVE SOCIO-CULTURAL IMPACTS OF TOURISM</a:t>
            </a:r>
            <a:endParaRPr lang="en-GB" sz="2400" b="1">
              <a:solidFill>
                <a:srgbClr val="FF0000"/>
              </a:solidFill>
              <a:cs typeface="Times New Roman" charset="0"/>
            </a:endParaRPr>
          </a:p>
        </p:txBody>
      </p:sp>
      <p:sp>
        <p:nvSpPr>
          <p:cNvPr id="21507" name="Rectangle 3"/>
          <p:cNvSpPr>
            <a:spLocks noGrp="1" noChangeArrowheads="1"/>
          </p:cNvSpPr>
          <p:nvPr>
            <p:ph idx="1"/>
          </p:nvPr>
        </p:nvSpPr>
        <p:spPr>
          <a:xfrm>
            <a:off x="0" y="990600"/>
            <a:ext cx="9144000" cy="5867400"/>
          </a:xfrm>
        </p:spPr>
        <p:txBody>
          <a:bodyPr/>
          <a:lstStyle/>
          <a:p>
            <a:pPr>
              <a:buFontTx/>
              <a:buNone/>
            </a:pPr>
            <a:r>
              <a:rPr lang="en-GB" sz="2800" b="1">
                <a:solidFill>
                  <a:srgbClr val="FF0000"/>
                </a:solidFill>
                <a:latin typeface="Arial" charset="0"/>
              </a:rPr>
              <a:t>	Standardization</a:t>
            </a:r>
          </a:p>
          <a:p>
            <a:r>
              <a:rPr lang="en-GB" sz="2800">
                <a:solidFill>
                  <a:srgbClr val="FFFF00"/>
                </a:solidFill>
                <a:latin typeface="Arial" charset="0"/>
              </a:rPr>
              <a:t>Destinations risk standardization in the process of satisfying tourists' desires for familiar facilities. </a:t>
            </a:r>
          </a:p>
          <a:p>
            <a:r>
              <a:rPr lang="en-GB" sz="2800">
                <a:solidFill>
                  <a:srgbClr val="FFFF00"/>
                </a:solidFill>
                <a:latin typeface="Arial" charset="0"/>
              </a:rPr>
              <a:t>While landscape, accommodation, food and drinks, etc., must meet the tourists' desire for the new and unfamiliar, they must at the same time not be too new or strange because few tourists are actually looking for completely new things. </a:t>
            </a:r>
          </a:p>
          <a:p>
            <a:r>
              <a:rPr lang="en-GB" sz="2800">
                <a:solidFill>
                  <a:srgbClr val="FFFF00"/>
                </a:solidFill>
                <a:latin typeface="Arial" charset="0"/>
              </a:rPr>
              <a:t>Tourists often look for recognizable facilities in an unfamiliar environment, like well-known fast-food restaurants and hotel chains.</a:t>
            </a:r>
            <a:endParaRPr lang="en-GB" sz="28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 calcmode="lin" valueType="num">
                                      <p:cBhvr additive="base">
                                        <p:cTn id="7" dur="500" fill="hold"/>
                                        <p:tgtEl>
                                          <p:spTgt spid="2150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15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1507">
                                            <p:txEl>
                                              <p:pRg st="1" end="1"/>
                                            </p:txEl>
                                          </p:spTgt>
                                        </p:tgtEl>
                                        <p:attrNameLst>
                                          <p:attrName>style.visibility</p:attrName>
                                        </p:attrNameLst>
                                      </p:cBhvr>
                                      <p:to>
                                        <p:strVal val="visible"/>
                                      </p:to>
                                    </p:set>
                                    <p:anim calcmode="lin" valueType="num">
                                      <p:cBhvr additive="base">
                                        <p:cTn id="13" dur="500" fill="hold"/>
                                        <p:tgtEl>
                                          <p:spTgt spid="2150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150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1507">
                                            <p:txEl>
                                              <p:pRg st="2" end="2"/>
                                            </p:txEl>
                                          </p:spTgt>
                                        </p:tgtEl>
                                        <p:attrNameLst>
                                          <p:attrName>style.visibility</p:attrName>
                                        </p:attrNameLst>
                                      </p:cBhvr>
                                      <p:to>
                                        <p:strVal val="visible"/>
                                      </p:to>
                                    </p:set>
                                    <p:anim calcmode="lin" valueType="num">
                                      <p:cBhvr additive="base">
                                        <p:cTn id="19" dur="500" fill="hold"/>
                                        <p:tgtEl>
                                          <p:spTgt spid="2150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150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1507">
                                            <p:txEl>
                                              <p:pRg st="3" end="3"/>
                                            </p:txEl>
                                          </p:spTgt>
                                        </p:tgtEl>
                                        <p:attrNameLst>
                                          <p:attrName>style.visibility</p:attrName>
                                        </p:attrNameLst>
                                      </p:cBhvr>
                                      <p:to>
                                        <p:strVal val="visible"/>
                                      </p:to>
                                    </p:set>
                                    <p:anim calcmode="lin" valueType="num">
                                      <p:cBhvr additive="base">
                                        <p:cTn id="25" dur="500" fill="hold"/>
                                        <p:tgtEl>
                                          <p:spTgt spid="2150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1507">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0" y="0"/>
            <a:ext cx="9144000" cy="609600"/>
          </a:xfrm>
        </p:spPr>
        <p:txBody>
          <a:bodyPr/>
          <a:lstStyle/>
          <a:p>
            <a:r>
              <a:rPr lang="pt-PT" sz="2400" b="1">
                <a:solidFill>
                  <a:srgbClr val="FF0000"/>
                </a:solidFill>
                <a:cs typeface="Times New Roman" charset="0"/>
              </a:rPr>
              <a:t>NEGATIVE SOCIO-CULTURAL IMPACTS OF TOURISM</a:t>
            </a:r>
            <a:endParaRPr lang="en-GB" sz="2400" b="1">
              <a:solidFill>
                <a:srgbClr val="FF0000"/>
              </a:solidFill>
              <a:cs typeface="Times New Roman" charset="0"/>
            </a:endParaRPr>
          </a:p>
        </p:txBody>
      </p:sp>
      <p:sp>
        <p:nvSpPr>
          <p:cNvPr id="22531" name="Rectangle 3"/>
          <p:cNvSpPr>
            <a:spLocks noGrp="1" noChangeArrowheads="1"/>
          </p:cNvSpPr>
          <p:nvPr>
            <p:ph idx="1"/>
          </p:nvPr>
        </p:nvSpPr>
        <p:spPr>
          <a:xfrm>
            <a:off x="0" y="990600"/>
            <a:ext cx="9144000" cy="5867400"/>
          </a:xfrm>
        </p:spPr>
        <p:txBody>
          <a:bodyPr/>
          <a:lstStyle/>
          <a:p>
            <a:pPr>
              <a:buFontTx/>
              <a:buNone/>
            </a:pPr>
            <a:r>
              <a:rPr lang="en-GB" b="1">
                <a:solidFill>
                  <a:srgbClr val="FF0000"/>
                </a:solidFill>
                <a:latin typeface="Arial" charset="0"/>
              </a:rPr>
              <a:t>	Loss of authenticity and staged authenticity</a:t>
            </a:r>
          </a:p>
          <a:p>
            <a:r>
              <a:rPr lang="en-GB">
                <a:solidFill>
                  <a:srgbClr val="FFFF00"/>
                </a:solidFill>
                <a:latin typeface="Arial" charset="0"/>
              </a:rPr>
              <a:t>Adapting cultural expressions to the tastes of tourists or even performing shows as if they were "real life" constitutes "</a:t>
            </a:r>
            <a:r>
              <a:rPr lang="en-GB" b="1">
                <a:solidFill>
                  <a:srgbClr val="FFFF00"/>
                </a:solidFill>
                <a:latin typeface="Arial" charset="0"/>
              </a:rPr>
              <a:t>staged authenticity</a:t>
            </a:r>
            <a:r>
              <a:rPr lang="en-GB">
                <a:solidFill>
                  <a:srgbClr val="FFFF00"/>
                </a:solidFill>
                <a:latin typeface="Arial" charset="0"/>
              </a:rPr>
              <a:t>". </a:t>
            </a:r>
          </a:p>
          <a:p>
            <a:r>
              <a:rPr lang="en-GB">
                <a:solidFill>
                  <a:srgbClr val="FFFF00"/>
                </a:solidFill>
                <a:latin typeface="Arial" charset="0"/>
              </a:rPr>
              <a:t>As long as tourists just want a glimpse of the local atmosphere, a quick glance at local life, without any knowledge or even interest, staging will be inevitable. </a:t>
            </a:r>
            <a:endParaRPr lang="en-GB">
              <a:solidFill>
                <a:srgbClr val="FFFF00"/>
              </a:solidFill>
            </a:endParaRPr>
          </a:p>
          <a:p>
            <a:pPr>
              <a:buFontTx/>
              <a:buNone/>
            </a:pPr>
            <a:endParaRPr lang="en-GB"/>
          </a:p>
          <a:p>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 calcmode="lin" valueType="num">
                                      <p:cBhvr additive="base">
                                        <p:cTn id="7" dur="500" fill="hold"/>
                                        <p:tgtEl>
                                          <p:spTgt spid="2253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253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2531">
                                            <p:txEl>
                                              <p:pRg st="1" end="1"/>
                                            </p:txEl>
                                          </p:spTgt>
                                        </p:tgtEl>
                                        <p:attrNameLst>
                                          <p:attrName>style.visibility</p:attrName>
                                        </p:attrNameLst>
                                      </p:cBhvr>
                                      <p:to>
                                        <p:strVal val="visible"/>
                                      </p:to>
                                    </p:set>
                                    <p:anim calcmode="lin" valueType="num">
                                      <p:cBhvr additive="base">
                                        <p:cTn id="13" dur="500" fill="hold"/>
                                        <p:tgtEl>
                                          <p:spTgt spid="2253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253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2531">
                                            <p:txEl>
                                              <p:pRg st="2" end="2"/>
                                            </p:txEl>
                                          </p:spTgt>
                                        </p:tgtEl>
                                        <p:attrNameLst>
                                          <p:attrName>style.visibility</p:attrName>
                                        </p:attrNameLst>
                                      </p:cBhvr>
                                      <p:to>
                                        <p:strVal val="visible"/>
                                      </p:to>
                                    </p:set>
                                    <p:anim calcmode="lin" valueType="num">
                                      <p:cBhvr additive="base">
                                        <p:cTn id="19" dur="500" fill="hold"/>
                                        <p:tgtEl>
                                          <p:spTgt spid="2253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253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0" y="0"/>
            <a:ext cx="9144000" cy="609600"/>
          </a:xfrm>
        </p:spPr>
        <p:txBody>
          <a:bodyPr/>
          <a:lstStyle/>
          <a:p>
            <a:r>
              <a:rPr lang="pt-PT" sz="2400" b="1">
                <a:solidFill>
                  <a:srgbClr val="FF0000"/>
                </a:solidFill>
                <a:cs typeface="Times New Roman" charset="0"/>
              </a:rPr>
              <a:t>NEGATIVE SOCIO-CULTURAL IMPACTS OF TOURISM</a:t>
            </a:r>
            <a:endParaRPr lang="en-GB" sz="2400" b="1">
              <a:solidFill>
                <a:srgbClr val="FF0000"/>
              </a:solidFill>
              <a:cs typeface="Times New Roman" charset="0"/>
            </a:endParaRPr>
          </a:p>
        </p:txBody>
      </p:sp>
      <p:sp>
        <p:nvSpPr>
          <p:cNvPr id="23555" name="Rectangle 3"/>
          <p:cNvSpPr>
            <a:spLocks noGrp="1" noChangeArrowheads="1"/>
          </p:cNvSpPr>
          <p:nvPr>
            <p:ph idx="1"/>
          </p:nvPr>
        </p:nvSpPr>
        <p:spPr>
          <a:xfrm>
            <a:off x="0" y="990600"/>
            <a:ext cx="9144000" cy="5867400"/>
          </a:xfrm>
        </p:spPr>
        <p:txBody>
          <a:bodyPr/>
          <a:lstStyle/>
          <a:p>
            <a:pPr>
              <a:lnSpc>
                <a:spcPct val="90000"/>
              </a:lnSpc>
              <a:buFontTx/>
              <a:buNone/>
            </a:pPr>
            <a:r>
              <a:rPr lang="en-GB" b="1">
                <a:solidFill>
                  <a:srgbClr val="FF0000"/>
                </a:solidFill>
                <a:latin typeface="Arial" charset="0"/>
                <a:cs typeface="Times New Roman" charset="0"/>
              </a:rPr>
              <a:t>	Adaptation to tourist demands</a:t>
            </a:r>
          </a:p>
          <a:p>
            <a:pPr>
              <a:lnSpc>
                <a:spcPct val="90000"/>
              </a:lnSpc>
            </a:pPr>
            <a:r>
              <a:rPr lang="en-GB">
                <a:solidFill>
                  <a:srgbClr val="FFFF00"/>
                </a:solidFill>
                <a:latin typeface="Arial" charset="0"/>
                <a:cs typeface="Times New Roman" charset="0"/>
              </a:rPr>
              <a:t>Tourists want souvenirs, arts, crafts, and cultural manifestations, and in many tourist destinations, craftsmen have responded to the growing demand, and have made changes in design of their products to bring them more in line with the new customers' tastes. </a:t>
            </a:r>
          </a:p>
          <a:p>
            <a:pPr>
              <a:lnSpc>
                <a:spcPct val="90000"/>
              </a:lnSpc>
            </a:pPr>
            <a:r>
              <a:rPr lang="en-GB">
                <a:solidFill>
                  <a:srgbClr val="FFFF00"/>
                </a:solidFill>
                <a:latin typeface="Arial" charset="0"/>
                <a:cs typeface="Times New Roman" charset="0"/>
              </a:rPr>
              <a:t>While the interest shown by tourists also contributes to the sense of self-worth of the artists, and helps conserve a cultural tradition, </a:t>
            </a:r>
            <a:r>
              <a:rPr lang="en-GB" b="1">
                <a:solidFill>
                  <a:srgbClr val="FFFF00"/>
                </a:solidFill>
                <a:latin typeface="Arial" charset="0"/>
                <a:cs typeface="Times New Roman" charset="0"/>
              </a:rPr>
              <a:t>cultural erosion</a:t>
            </a:r>
            <a:r>
              <a:rPr lang="en-GB">
                <a:solidFill>
                  <a:srgbClr val="FFFF00"/>
                </a:solidFill>
                <a:latin typeface="Arial" charset="0"/>
                <a:cs typeface="Times New Roman" charset="0"/>
              </a:rPr>
              <a:t> may occur due to the commodification of cultural goods.</a:t>
            </a:r>
            <a:r>
              <a:rPr lang="en-GB">
                <a:latin typeface="Arial" charset="0"/>
                <a:cs typeface="Times New Roman" charset="0"/>
              </a:rPr>
              <a:t> </a:t>
            </a:r>
          </a:p>
          <a:p>
            <a:pPr>
              <a:lnSpc>
                <a:spcPct val="90000"/>
              </a:lnSpc>
            </a:pP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 calcmode="lin" valueType="num">
                                      <p:cBhvr additive="base">
                                        <p:cTn id="7" dur="500" fill="hold"/>
                                        <p:tgtEl>
                                          <p:spTgt spid="235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355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3555">
                                            <p:txEl>
                                              <p:pRg st="1" end="1"/>
                                            </p:txEl>
                                          </p:spTgt>
                                        </p:tgtEl>
                                        <p:attrNameLst>
                                          <p:attrName>style.visibility</p:attrName>
                                        </p:attrNameLst>
                                      </p:cBhvr>
                                      <p:to>
                                        <p:strVal val="visible"/>
                                      </p:to>
                                    </p:set>
                                    <p:anim calcmode="lin" valueType="num">
                                      <p:cBhvr additive="base">
                                        <p:cTn id="13" dur="500" fill="hold"/>
                                        <p:tgtEl>
                                          <p:spTgt spid="2355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355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3555">
                                            <p:txEl>
                                              <p:pRg st="2" end="2"/>
                                            </p:txEl>
                                          </p:spTgt>
                                        </p:tgtEl>
                                        <p:attrNameLst>
                                          <p:attrName>style.visibility</p:attrName>
                                        </p:attrNameLst>
                                      </p:cBhvr>
                                      <p:to>
                                        <p:strVal val="visible"/>
                                      </p:to>
                                    </p:set>
                                    <p:anim calcmode="lin" valueType="num">
                                      <p:cBhvr additive="base">
                                        <p:cTn id="19" dur="500" fill="hold"/>
                                        <p:tgtEl>
                                          <p:spTgt spid="2355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355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2.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3.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4.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5.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6.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7.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476</TotalTime>
  <Words>850</Words>
  <Application>Microsoft Office PowerPoint</Application>
  <PresentationFormat>On-screen Show (4:3)</PresentationFormat>
  <Paragraphs>143</Paragraphs>
  <Slides>28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 Unicode MS</vt:lpstr>
      <vt:lpstr>Arial</vt:lpstr>
      <vt:lpstr>Calibri</vt:lpstr>
      <vt:lpstr>Franklin Gothic Book</vt:lpstr>
      <vt:lpstr>Times New Roman</vt:lpstr>
      <vt:lpstr>Wingdings 2</vt:lpstr>
      <vt:lpstr>Technic</vt:lpstr>
      <vt:lpstr>PowerPoint Presentation</vt:lpstr>
      <vt:lpstr>SOCIO-CULTURAL IMPACTS OF TOURISM</vt:lpstr>
      <vt:lpstr>SOCIO-CULTURAL IMPACTS OF TOURISM</vt:lpstr>
      <vt:lpstr>PowerPoint Presentation</vt:lpstr>
      <vt:lpstr>PowerPoint Presentation</vt:lpstr>
      <vt:lpstr>NEGATIVE SOCIO-CULTURAL IMPACTS OF TOURISM</vt:lpstr>
      <vt:lpstr>NEGATIVE SOCIO-CULTURAL IMPACTS OF TOURISM</vt:lpstr>
      <vt:lpstr>NEGATIVE SOCIO-CULTURAL IMPACTS OF TOURISM</vt:lpstr>
      <vt:lpstr>NEGATIVE SOCIO-CULTURAL IMPACTS OF TOURISM</vt:lpstr>
      <vt:lpstr>NEGATIVE SOCIO-CULTURAL IMPACTS OF TOURISM</vt:lpstr>
      <vt:lpstr>NEGATIVE SOCIO-CULTURAL IMPACTS OF TOURISM</vt:lpstr>
      <vt:lpstr>NEGATIVE SOCIO-CULTURAL IMPACTS OF TOURISM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ST JULIANS SCHOOL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sm</dc:creator>
  <cp:lastModifiedBy>Hillen, Naomi</cp:lastModifiedBy>
  <cp:revision>35</cp:revision>
  <cp:lastPrinted>2018-01-23T10:24:20Z</cp:lastPrinted>
  <dcterms:created xsi:type="dcterms:W3CDTF">2004-03-22T10:16:19Z</dcterms:created>
  <dcterms:modified xsi:type="dcterms:W3CDTF">2018-11-26T18:09:10Z</dcterms:modified>
</cp:coreProperties>
</file>