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handoutMasterIdLst>
    <p:handoutMasterId r:id="rId9"/>
  </p:handoutMasterIdLst>
  <p:sldIdLst>
    <p:sldId id="256" r:id="rId2"/>
    <p:sldId id="262" r:id="rId3"/>
    <p:sldId id="257" r:id="rId4"/>
    <p:sldId id="258" r:id="rId5"/>
    <p:sldId id="259" r:id="rId6"/>
    <p:sldId id="260" r:id="rId7"/>
    <p:sldId id="261" r:id="rId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8" d="100"/>
          <a:sy n="88" d="100"/>
        </p:scale>
        <p:origin x="26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65EE527-56DA-4670-9678-FEACF69777FA}" type="datetimeFigureOut">
              <a:rPr lang="en-GB" smtClean="0"/>
              <a:t>12/10/2020</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35CD74D-B4EA-4DFB-BA15-0F56A92EBE4F}" type="slidenum">
              <a:rPr lang="en-GB" smtClean="0"/>
              <a:t>‹#›</a:t>
            </a:fld>
            <a:endParaRPr lang="en-GB"/>
          </a:p>
        </p:txBody>
      </p:sp>
    </p:spTree>
    <p:extLst>
      <p:ext uri="{BB962C8B-B14F-4D97-AF65-F5344CB8AC3E}">
        <p14:creationId xmlns:p14="http://schemas.microsoft.com/office/powerpoint/2010/main" val="770413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589DE179-ACF7-4EC6-82A7-14563CDC414B}" type="datetimeFigureOut">
              <a:rPr lang="en-GB" smtClean="0"/>
              <a:t>12/10/2020</a:t>
            </a:fld>
            <a:endParaRPr lang="en-GB"/>
          </a:p>
        </p:txBody>
      </p:sp>
      <p:sp>
        <p:nvSpPr>
          <p:cNvPr id="5" name="Footer Placeholder 4"/>
          <p:cNvSpPr>
            <a:spLocks noGrp="1"/>
          </p:cNvSpPr>
          <p:nvPr>
            <p:ph type="ftr" sz="quarter" idx="11"/>
          </p:nvPr>
        </p:nvSpPr>
        <p:spPr>
          <a:xfrm>
            <a:off x="3962399" y="5870575"/>
            <a:ext cx="4893958" cy="377825"/>
          </a:xfrm>
        </p:spPr>
        <p:txBody>
          <a:bodyPr/>
          <a:lstStyle/>
          <a:p>
            <a:endParaRPr lang="en-GB"/>
          </a:p>
        </p:txBody>
      </p:sp>
      <p:sp>
        <p:nvSpPr>
          <p:cNvPr id="6" name="Slide Number Placeholder 5"/>
          <p:cNvSpPr>
            <a:spLocks noGrp="1"/>
          </p:cNvSpPr>
          <p:nvPr>
            <p:ph type="sldNum" sz="quarter" idx="12"/>
          </p:nvPr>
        </p:nvSpPr>
        <p:spPr>
          <a:xfrm>
            <a:off x="10608958" y="5870575"/>
            <a:ext cx="551167" cy="377825"/>
          </a:xfrm>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212616888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89DE179-ACF7-4EC6-82A7-14563CDC414B}" type="datetimeFigureOut">
              <a:rPr lang="en-GB" smtClean="0"/>
              <a:t>12/10/2020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749309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9DE179-ACF7-4EC6-82A7-14563CDC414B}" type="datetimeFigureOut">
              <a:rPr lang="en-GB" smtClean="0"/>
              <a:t>12/10/2020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547152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9DE179-ACF7-4EC6-82A7-14563CDC414B}" type="datetimeFigureOut">
              <a:rPr lang="en-GB" smtClean="0"/>
              <a:t>12/10/2020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788124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9DE179-ACF7-4EC6-82A7-14563CDC414B}" type="datetimeFigureOut">
              <a:rPr lang="en-GB" smtClean="0"/>
              <a:t>12/10/2020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4069487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9DE179-ACF7-4EC6-82A7-14563CDC414B}" type="datetimeFigureOut">
              <a:rPr lang="en-GB" smtClean="0"/>
              <a:t>12/10/2020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3465810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9DE179-ACF7-4EC6-82A7-14563CDC414B}" type="datetimeFigureOut">
              <a:rPr lang="en-GB" smtClean="0"/>
              <a:t>12/10/2020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2425488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9DE179-ACF7-4EC6-82A7-14563CDC414B}" type="datetimeFigureOut">
              <a:rPr lang="en-GB" smtClean="0"/>
              <a:t>12/10/2020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B7243A-85CA-418E-9C5B-967310D36724}" type="slidenum">
              <a:rPr lang="en-GB" smtClean="0"/>
              <a:t>‹#›</a:t>
            </a:fld>
            <a:endParaRPr lang="en-GB"/>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28342572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9DE179-ACF7-4EC6-82A7-14563CDC414B}" type="datetimeFigureOut">
              <a:rPr lang="en-GB" smtClean="0"/>
              <a:t>12/10/2020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3843316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9DE179-ACF7-4EC6-82A7-14563CDC414B}" type="datetimeFigureOut">
              <a:rPr lang="en-GB" smtClean="0"/>
              <a:t>12/10/2020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2681632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9DE179-ACF7-4EC6-82A7-14563CDC414B}" type="datetimeFigureOut">
              <a:rPr lang="en-GB" smtClean="0"/>
              <a:t>12/10/2020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1029796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9DE179-ACF7-4EC6-82A7-14563CDC414B}" type="datetimeFigureOut">
              <a:rPr lang="en-GB" smtClean="0"/>
              <a:t>12/10/2020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317656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89DE179-ACF7-4EC6-82A7-14563CDC414B}" type="datetimeFigureOut">
              <a:rPr lang="en-GB" smtClean="0"/>
              <a:t>12/10/2020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2825123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89DE179-ACF7-4EC6-82A7-14563CDC414B}" type="datetimeFigureOut">
              <a:rPr lang="en-GB" smtClean="0"/>
              <a:t>12/10/2020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3001285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589DE179-ACF7-4EC6-82A7-14563CDC414B}" type="datetimeFigureOut">
              <a:rPr lang="en-GB" smtClean="0"/>
              <a:t>12/10/2020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3879123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89DE179-ACF7-4EC6-82A7-14563CDC414B}" type="datetimeFigureOut">
              <a:rPr lang="en-GB" smtClean="0"/>
              <a:t>12/10/2020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344254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89DE179-ACF7-4EC6-82A7-14563CDC414B}" type="datetimeFigureOut">
              <a:rPr lang="en-GB" smtClean="0"/>
              <a:t>12/10/2020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B7243A-85CA-418E-9C5B-967310D36724}" type="slidenum">
              <a:rPr lang="en-GB" smtClean="0"/>
              <a:t>‹#›</a:t>
            </a:fld>
            <a:endParaRPr lang="en-GB"/>
          </a:p>
        </p:txBody>
      </p:sp>
    </p:spTree>
    <p:extLst>
      <p:ext uri="{BB962C8B-B14F-4D97-AF65-F5344CB8AC3E}">
        <p14:creationId xmlns:p14="http://schemas.microsoft.com/office/powerpoint/2010/main" val="1538794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89DE179-ACF7-4EC6-82A7-14563CDC414B}" type="datetimeFigureOut">
              <a:rPr lang="en-GB" smtClean="0"/>
              <a:t>12/10/2020</a:t>
            </a:fld>
            <a:endParaRPr lang="en-GB"/>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BB7243A-85CA-418E-9C5B-967310D36724}" type="slidenum">
              <a:rPr lang="en-GB" smtClean="0"/>
              <a:t>‹#›</a:t>
            </a:fld>
            <a:endParaRPr lang="en-GB"/>
          </a:p>
        </p:txBody>
      </p:sp>
    </p:spTree>
    <p:extLst>
      <p:ext uri="{BB962C8B-B14F-4D97-AF65-F5344CB8AC3E}">
        <p14:creationId xmlns:p14="http://schemas.microsoft.com/office/powerpoint/2010/main" val="374311746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zPXLwhLsoK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Scale and scope of the industry</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165330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u="sng" dirty="0">
                <a:hlinkClick r:id="rId2"/>
              </a:rPr>
              <a:t>https://www.youtube.com/watch?v=zPXLwhLsoK4</a:t>
            </a:r>
            <a:r>
              <a:rPr lang="en-GB" dirty="0"/>
              <a:t> </a:t>
            </a:r>
          </a:p>
          <a:p>
            <a:endParaRPr lang="en-GB" dirty="0"/>
          </a:p>
        </p:txBody>
      </p:sp>
    </p:spTree>
    <p:extLst>
      <p:ext uri="{BB962C8B-B14F-4D97-AF65-F5344CB8AC3E}">
        <p14:creationId xmlns:p14="http://schemas.microsoft.com/office/powerpoint/2010/main" val="1306061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U.K. Conference &amp; meeting survey(</a:t>
            </a:r>
            <a:r>
              <a:rPr lang="en-GB" dirty="0" err="1" smtClean="0"/>
              <a:t>ukcams</a:t>
            </a:r>
            <a:r>
              <a:rPr lang="en-GB" dirty="0" smtClean="0"/>
              <a:t>)</a:t>
            </a:r>
            <a:endParaRPr lang="en-GB" dirty="0"/>
          </a:p>
        </p:txBody>
      </p:sp>
      <p:sp>
        <p:nvSpPr>
          <p:cNvPr id="3" name="Content Placeholder 2"/>
          <p:cNvSpPr>
            <a:spLocks noGrp="1"/>
          </p:cNvSpPr>
          <p:nvPr>
            <p:ph idx="1"/>
          </p:nvPr>
        </p:nvSpPr>
        <p:spPr/>
        <p:txBody>
          <a:bodyPr>
            <a:noAutofit/>
          </a:bodyPr>
          <a:lstStyle/>
          <a:p>
            <a:r>
              <a:rPr lang="en-GB" sz="2400" dirty="0" smtClean="0"/>
              <a:t>£18.1 billion of direct expenditure generated by conference and meeting (c &amp; m) delegates in 2018</a:t>
            </a:r>
          </a:p>
          <a:p>
            <a:r>
              <a:rPr lang="en-GB" sz="2400" dirty="0" smtClean="0"/>
              <a:t>Overall number of c &amp; m in 2018 was lower than in 2016, average size was up</a:t>
            </a:r>
          </a:p>
          <a:p>
            <a:r>
              <a:rPr lang="en-GB" sz="2400" dirty="0" smtClean="0"/>
              <a:t>Number of c &amp; m in 2018 was 1.29million compared to 1.45million in 2016</a:t>
            </a:r>
          </a:p>
          <a:p>
            <a:r>
              <a:rPr lang="en-GB" sz="2400" dirty="0" smtClean="0"/>
              <a:t>Average number over last decade has been 1.31million</a:t>
            </a:r>
          </a:p>
          <a:p>
            <a:r>
              <a:rPr lang="en-GB" sz="2400" dirty="0" smtClean="0"/>
              <a:t>Business events, including meetings proven to generate $1trillion in direct spend world wide every year</a:t>
            </a:r>
          </a:p>
          <a:p>
            <a:r>
              <a:rPr lang="en-GB" sz="2400" dirty="0" smtClean="0"/>
              <a:t>Event market overall is worth £42.3bn in 2018, up 8% on 2017</a:t>
            </a:r>
            <a:endParaRPr lang="en-GB" sz="2400" dirty="0"/>
          </a:p>
        </p:txBody>
      </p:sp>
    </p:spTree>
    <p:extLst>
      <p:ext uri="{BB962C8B-B14F-4D97-AF65-F5344CB8AC3E}">
        <p14:creationId xmlns:p14="http://schemas.microsoft.com/office/powerpoint/2010/main" val="2086655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2018</a:t>
            </a:r>
            <a:endParaRPr lang="en-GB" dirty="0"/>
          </a:p>
        </p:txBody>
      </p:sp>
      <p:sp>
        <p:nvSpPr>
          <p:cNvPr id="5" name="Content Placeholder 4"/>
          <p:cNvSpPr>
            <a:spLocks noGrp="1"/>
          </p:cNvSpPr>
          <p:nvPr>
            <p:ph idx="1"/>
          </p:nvPr>
        </p:nvSpPr>
        <p:spPr/>
        <p:txBody>
          <a:bodyPr>
            <a:noAutofit/>
          </a:bodyPr>
          <a:lstStyle/>
          <a:p>
            <a:r>
              <a:rPr lang="en-GB" sz="2800" dirty="0" smtClean="0"/>
              <a:t>92.8 million delegates accounting for 147.4 million delegate days</a:t>
            </a:r>
          </a:p>
          <a:p>
            <a:r>
              <a:rPr lang="en-GB" sz="2800" dirty="0" smtClean="0"/>
              <a:t>They generated £18.1 billion of direct expenditure in venues and the wider destination</a:t>
            </a:r>
          </a:p>
          <a:p>
            <a:r>
              <a:rPr lang="en-GB" sz="2800" dirty="0" smtClean="0"/>
              <a:t>Average duration was 1.6 days, although 2/3 lasted one day or less</a:t>
            </a:r>
          </a:p>
          <a:p>
            <a:r>
              <a:rPr lang="en-GB" sz="2800" dirty="0" smtClean="0"/>
              <a:t>Conference &amp; training centres – 592 events</a:t>
            </a:r>
          </a:p>
          <a:p>
            <a:r>
              <a:rPr lang="en-GB" sz="2800" dirty="0" smtClean="0"/>
              <a:t>Hotels – 445 events</a:t>
            </a:r>
          </a:p>
          <a:p>
            <a:r>
              <a:rPr lang="en-GB" sz="2800" dirty="0" smtClean="0"/>
              <a:t>Academic venues - 387</a:t>
            </a:r>
            <a:endParaRPr lang="en-GB" sz="2800" dirty="0"/>
          </a:p>
        </p:txBody>
      </p:sp>
    </p:spTree>
    <p:extLst>
      <p:ext uri="{BB962C8B-B14F-4D97-AF65-F5344CB8AC3E}">
        <p14:creationId xmlns:p14="http://schemas.microsoft.com/office/powerpoint/2010/main" val="1037408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2400" dirty="0" smtClean="0"/>
              <a:t>40% of events organised by a professional conference organiser or event management agency</a:t>
            </a:r>
          </a:p>
          <a:p>
            <a:r>
              <a:rPr lang="en-GB" sz="2400" dirty="0" smtClean="0"/>
              <a:t>12% of venues hosted significant proportion of international conferences – 11% or more of their conferences</a:t>
            </a:r>
          </a:p>
          <a:p>
            <a:endParaRPr lang="en-GB" dirty="0"/>
          </a:p>
        </p:txBody>
      </p:sp>
    </p:spTree>
    <p:extLst>
      <p:ext uri="{BB962C8B-B14F-4D97-AF65-F5344CB8AC3E}">
        <p14:creationId xmlns:p14="http://schemas.microsoft.com/office/powerpoint/2010/main" val="1062855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Kerrin</a:t>
            </a:r>
            <a:r>
              <a:rPr lang="en-GB" dirty="0" smtClean="0"/>
              <a:t> </a:t>
            </a:r>
            <a:r>
              <a:rPr lang="en-GB" dirty="0" err="1" smtClean="0"/>
              <a:t>macphie</a:t>
            </a:r>
            <a:r>
              <a:rPr lang="en-GB" dirty="0" smtClean="0"/>
              <a:t>- visit Britain head of business events</a:t>
            </a:r>
            <a:endParaRPr lang="en-GB" dirty="0"/>
          </a:p>
        </p:txBody>
      </p:sp>
      <p:sp>
        <p:nvSpPr>
          <p:cNvPr id="3" name="Content Placeholder 2"/>
          <p:cNvSpPr>
            <a:spLocks noGrp="1"/>
          </p:cNvSpPr>
          <p:nvPr>
            <p:ph idx="1"/>
          </p:nvPr>
        </p:nvSpPr>
        <p:spPr/>
        <p:txBody>
          <a:bodyPr>
            <a:normAutofit/>
          </a:bodyPr>
          <a:lstStyle/>
          <a:p>
            <a:r>
              <a:rPr lang="en-GB" sz="2400" dirty="0" smtClean="0"/>
              <a:t>‘the ‘UK Conference and Meeting Survey 2018’ provides UK destinations and venues with important insights into the sector’s scale and latest trends, helping to inform their business planning and marketing activity. VisitBritain is committed to working with the sector to grow the UK’s share of international business events and this research is a valuable tool in helping achieve this’’</a:t>
            </a:r>
            <a:endParaRPr lang="en-GB" sz="2400" dirty="0"/>
          </a:p>
        </p:txBody>
      </p:sp>
    </p:spTree>
    <p:extLst>
      <p:ext uri="{BB962C8B-B14F-4D97-AF65-F5344CB8AC3E}">
        <p14:creationId xmlns:p14="http://schemas.microsoft.com/office/powerpoint/2010/main" val="1760129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For more information on this research</a:t>
            </a:r>
          </a:p>
          <a:p>
            <a:endParaRPr lang="en-GB" dirty="0"/>
          </a:p>
          <a:p>
            <a:r>
              <a:rPr lang="en-GB" smtClean="0"/>
              <a:t>http://www.ukcams.org.uk</a:t>
            </a:r>
            <a:endParaRPr lang="en-GB" dirty="0"/>
          </a:p>
        </p:txBody>
      </p:sp>
    </p:spTree>
    <p:extLst>
      <p:ext uri="{BB962C8B-B14F-4D97-AF65-F5344CB8AC3E}">
        <p14:creationId xmlns:p14="http://schemas.microsoft.com/office/powerpoint/2010/main" val="34856570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145</TotalTime>
  <Words>273</Words>
  <Application>Microsoft Office PowerPoint</Application>
  <PresentationFormat>Widescreen</PresentationFormat>
  <Paragraphs>23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Celestial</vt:lpstr>
      <vt:lpstr>Scale and scope of the industry</vt:lpstr>
      <vt:lpstr>PowerPoint Presentation</vt:lpstr>
      <vt:lpstr>U.K. Conference &amp; meeting survey(ukcams)</vt:lpstr>
      <vt:lpstr>2018</vt:lpstr>
      <vt:lpstr>PowerPoint Presentation</vt:lpstr>
      <vt:lpstr>Kerrin macphie- visit Britain head of business events</vt:lpstr>
      <vt:lpstr>PowerPoint Presentation</vt:lpstr>
    </vt:vector>
  </TitlesOfParts>
  <Company>NPTC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Scale and scope of the industry</dc:title>
  <dc:creator>Hillen, Naomi</dc:creator>
  <cp:lastModifiedBy>Hillen, Naomi</cp:lastModifiedBy>
  <cp:revision>9</cp:revision>
  <cp:lastPrinted>2018-09-17T10:06:33Z</cp:lastPrinted>
  <dcterms:created xsi:type="dcterms:W3CDTF">2018-09-07T11:09:03Z</dcterms:created>
  <dcterms:modified xsi:type="dcterms:W3CDTF">2020-10-12T09:58:57Z</dcterms:modified>
</cp:coreProperties>
</file>