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4825" cy="9664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2815" y="0"/>
            <a:ext cx="2970424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263F2-54C9-4F32-BF32-47FCF2D34B59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9788"/>
            <a:ext cx="2970424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2815" y="9179788"/>
            <a:ext cx="2970424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9CFA1-3E1E-4CB3-9A01-A01E2835194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739F-4AB5-43CD-940B-490D16A8FA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3FC90-BC46-451E-A0C9-1DB0E61EF8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CB32C-92D2-4B27-9AEC-413C30F010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3C06AF-C696-42E2-9D1F-F8103D67AC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CAA88-41D7-4410-9787-766F502566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F1BB-5C1B-4376-BD25-390EAEBAAD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52094-8D56-4263-9B34-1F4E66BD15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519F-0B44-4F33-801B-CC3217F84A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14E82-35AD-4154-8221-52230018DD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5E427-87B5-4BC9-84C3-1CB079E1F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846AC-30F4-4D3A-9EF4-D71648CC4A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73495-78FD-4637-9799-5D3BF4B35C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589BDC1-BBDD-416C-A490-321CF2301426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2295" name="Picture 7" descr="top_stripe"/>
          <p:cNvPicPr>
            <a:picLocks noChangeAspect="1" noChangeArrowheads="1"/>
          </p:cNvPicPr>
          <p:nvPr/>
        </p:nvPicPr>
        <p:blipFill>
          <a:blip r:embed="rId14" cstate="print"/>
          <a:srcRect r="3999"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83350" y="560388"/>
            <a:ext cx="2463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300" b="1">
                <a:solidFill>
                  <a:schemeClr val="bg1"/>
                </a:solidFill>
                <a:latin typeface="Verdana" pitchFamily="34" charset="0"/>
              </a:rPr>
              <a:t>http://www.bized.co.uk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5400">
            <a:solidFill>
              <a:srgbClr val="17417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59588" y="6583363"/>
            <a:ext cx="22844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Copyright 2003 – Biz/ed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dirty="0"/>
              <a:t>Factors Affecting the Travel and Tourism Industry 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Travel </a:t>
            </a:r>
            <a:r>
              <a:rPr lang="en-GB" dirty="0"/>
              <a:t>and Tourism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762000"/>
          </a:xfrm>
        </p:spPr>
        <p:txBody>
          <a:bodyPr/>
          <a:lstStyle/>
          <a:p>
            <a:r>
              <a:rPr lang="en-GB" sz="3600"/>
              <a:t>What Factors Are Involved? (Week 1 in Bold)</a:t>
            </a: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Changes in destination: growth and decline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Customer types: more market segmentation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Length of stay: a more flexible 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Variety of things to do: adventure, sport, 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Political aspects: the ‘War on Terror’, safety and health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Technological: growth of e-commerce and new transportation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Changes in Destination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Choice of places visited for holiday or leisure change over time</a:t>
            </a:r>
          </a:p>
          <a:p>
            <a:r>
              <a:rPr lang="en-GB" sz="2800"/>
              <a:t>Some destinations become unfashionable</a:t>
            </a:r>
          </a:p>
          <a:p>
            <a:r>
              <a:rPr lang="en-GB" sz="2800"/>
              <a:t>Others fall into decline through under-investment and unpopularity</a:t>
            </a:r>
          </a:p>
          <a:p>
            <a:r>
              <a:rPr lang="en-GB" sz="2800"/>
              <a:t>New ones emerge through planning and changes in society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Customer Types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/>
              <a:t>	Greater use of market segmentation in industry had led to focus on more varied customer groups:</a:t>
            </a:r>
          </a:p>
          <a:p>
            <a:r>
              <a:rPr lang="en-GB" sz="2800"/>
              <a:t>Leisure customers</a:t>
            </a:r>
          </a:p>
          <a:p>
            <a:r>
              <a:rPr lang="en-GB" sz="2800"/>
              <a:t>Business customers</a:t>
            </a:r>
          </a:p>
          <a:p>
            <a:r>
              <a:rPr lang="en-GB" sz="2800"/>
              <a:t>Independent travellers</a:t>
            </a:r>
          </a:p>
          <a:p>
            <a:r>
              <a:rPr lang="en-GB" sz="2800"/>
              <a:t>Package holidaymakers</a:t>
            </a:r>
          </a:p>
          <a:p>
            <a:r>
              <a:rPr lang="en-GB" sz="2800"/>
              <a:t>Age-specific groups</a:t>
            </a:r>
          </a:p>
          <a:p>
            <a:endParaRPr lang="en-GB" sz="2800"/>
          </a:p>
          <a:p>
            <a:endParaRPr lang="en-GB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Length of Stay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The industry has become more responsive to customers’ demand for flexibility:</a:t>
            </a:r>
          </a:p>
          <a:p>
            <a:pPr>
              <a:lnSpc>
                <a:spcPct val="90000"/>
              </a:lnSpc>
            </a:pPr>
            <a:r>
              <a:rPr lang="en-GB" sz="2800"/>
              <a:t>Choice of shorter breaks</a:t>
            </a:r>
          </a:p>
          <a:p>
            <a:pPr>
              <a:lnSpc>
                <a:spcPct val="90000"/>
              </a:lnSpc>
            </a:pPr>
            <a:r>
              <a:rPr lang="en-GB" sz="2800"/>
              <a:t>More ‘serial holidaymakers’ (multiple breaks)</a:t>
            </a:r>
          </a:p>
          <a:p>
            <a:pPr>
              <a:lnSpc>
                <a:spcPct val="90000"/>
              </a:lnSpc>
            </a:pPr>
            <a:r>
              <a:rPr lang="en-GB" sz="2800"/>
              <a:t>Long holidays taken in career breaks</a:t>
            </a:r>
          </a:p>
          <a:p>
            <a:pPr>
              <a:lnSpc>
                <a:spcPct val="90000"/>
              </a:lnSpc>
            </a:pPr>
            <a:r>
              <a:rPr lang="en-GB" sz="2800"/>
              <a:t>More firms adopting flexible working patterns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Variety of Things to 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Social factors such as demographic change and trends to healthier lifestyles have encouraged:</a:t>
            </a:r>
          </a:p>
          <a:p>
            <a:r>
              <a:rPr lang="en-GB"/>
              <a:t>Adventure holidays</a:t>
            </a:r>
          </a:p>
          <a:p>
            <a:r>
              <a:rPr lang="en-GB"/>
              <a:t>Leisure and activity-related breaks</a:t>
            </a:r>
          </a:p>
          <a:p>
            <a:r>
              <a:rPr lang="en-GB"/>
              <a:t>Extreme and risk sports holidays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ed_powerpoint_template">
  <a:themeElements>
    <a:clrScheme name="bized_powerpoint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zed_powerpoint_template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zed_powerpoint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ed_powerpoint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_powerpoint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_powerpoint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Settings\cmajh\Application Data\Microsoft\Templates\bized_powerpoint_template.pot</Template>
  <TotalTime>168</TotalTime>
  <Words>118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bized_powerpoint_template</vt:lpstr>
      <vt:lpstr>Factors Affecting the Travel and Tourism Industry  </vt:lpstr>
      <vt:lpstr>What Factors Are Involved? (Week 1 in Bold)</vt:lpstr>
      <vt:lpstr>Changes in Destination</vt:lpstr>
      <vt:lpstr>Customer Types </vt:lpstr>
      <vt:lpstr>Length of Stay</vt:lpstr>
      <vt:lpstr>Variety of Things to Do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###Factors Affecting the Travel and Tourism Industry 1 - PowerPoint Presentation###</dc:title>
  <dc:creator>andy</dc:creator>
  <cp:lastModifiedBy>hillnao</cp:lastModifiedBy>
  <cp:revision>6</cp:revision>
  <dcterms:created xsi:type="dcterms:W3CDTF">2004-11-10T14:37:58Z</dcterms:created>
  <dcterms:modified xsi:type="dcterms:W3CDTF">2012-09-18T12:03:32Z</dcterms:modified>
</cp:coreProperties>
</file>