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handoutMasterIdLst>
    <p:handoutMasterId r:id="rId20"/>
  </p:handoutMasterIdLst>
  <p:sldIdLst>
    <p:sldId id="256" r:id="rId2"/>
    <p:sldId id="258" r:id="rId3"/>
    <p:sldId id="259" r:id="rId4"/>
    <p:sldId id="263" r:id="rId5"/>
    <p:sldId id="278" r:id="rId6"/>
    <p:sldId id="276" r:id="rId7"/>
    <p:sldId id="268" r:id="rId8"/>
    <p:sldId id="269" r:id="rId9"/>
    <p:sldId id="270" r:id="rId10"/>
    <p:sldId id="271" r:id="rId11"/>
    <p:sldId id="280" r:id="rId12"/>
    <p:sldId id="279" r:id="rId13"/>
    <p:sldId id="273" r:id="rId14"/>
    <p:sldId id="272" r:id="rId15"/>
    <p:sldId id="265" r:id="rId16"/>
    <p:sldId id="266" r:id="rId17"/>
    <p:sldId id="267"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57" d="100"/>
          <a:sy n="57" d="100"/>
        </p:scale>
        <p:origin x="6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B8B2009-0752-4538-A176-A2654140259C}" type="datetimeFigureOut">
              <a:rPr lang="en-GB" smtClean="0"/>
              <a:t>13/10/2020</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E2A4622-892D-44AE-BC7A-4807CEC4DB51}" type="slidenum">
              <a:rPr lang="en-GB" smtClean="0"/>
              <a:t>‹#›</a:t>
            </a:fld>
            <a:endParaRPr lang="en-GB"/>
          </a:p>
        </p:txBody>
      </p:sp>
    </p:spTree>
    <p:extLst>
      <p:ext uri="{BB962C8B-B14F-4D97-AF65-F5344CB8AC3E}">
        <p14:creationId xmlns:p14="http://schemas.microsoft.com/office/powerpoint/2010/main" val="2124900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C8CE326-1B0B-4ABF-87B9-64BFC2A5CCF1}" type="datetimeFigureOut">
              <a:rPr lang="en-GB" smtClean="0"/>
              <a:t>13/10/2020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E6ECCDC-4A79-4D5B-8206-D7D1EA59A71B}" type="slidenum">
              <a:rPr lang="en-GB" smtClean="0"/>
              <a:t>‹#›</a:t>
            </a:fld>
            <a:endParaRPr lang="en-GB"/>
          </a:p>
        </p:txBody>
      </p:sp>
    </p:spTree>
    <p:extLst>
      <p:ext uri="{BB962C8B-B14F-4D97-AF65-F5344CB8AC3E}">
        <p14:creationId xmlns:p14="http://schemas.microsoft.com/office/powerpoint/2010/main" val="3852882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Leisure tourist: Someone who just wants to leave their usual environment to get away from work, stress, family or friends to relax and experience the local attractions.</a:t>
            </a:r>
          </a:p>
          <a:p>
            <a:r>
              <a:rPr lang="en-GB" dirty="0" smtClean="0"/>
              <a:t>Business tourist: Someone who travels for work purposes such as meetings, excursions or exhibitions and is getting payed for working away from their work place or home. </a:t>
            </a:r>
          </a:p>
          <a:p>
            <a:r>
              <a:rPr lang="en-GB" dirty="0" smtClean="0"/>
              <a:t>Eco tourist: Someone who goes on holidays designed in a way that the tourist is close to the environment, causes a minimal amount of damage to the environment, takes art in activities helping the environment and some of the money they pay for the different components of the holiday goes to protect and help the local environment and animals.</a:t>
            </a:r>
          </a:p>
          <a:p>
            <a:r>
              <a:rPr lang="en-GB" dirty="0" smtClean="0"/>
              <a:t>VFR: Someone who travels to visit their friends and relatives or to attend special events such as weddings, funerals, birthday parties, also in some cases people visit their friends and relatives so they can use their home as accommodation whilst  they are travelling for other purposes too. </a:t>
            </a:r>
          </a:p>
          <a:p>
            <a:r>
              <a:rPr lang="en-GB" dirty="0" smtClean="0"/>
              <a:t>Adrenalin junkie/ Adventure tourist: Someone who travels for the thrill of it and takes part in dangerous, physical activities such as climbing the Mount Everest or scuba diving with sharks or travels for cultural exchange.</a:t>
            </a:r>
          </a:p>
          <a:p>
            <a:r>
              <a:rPr lang="en-GB" dirty="0" smtClean="0"/>
              <a:t>There are many more types of tourists such as: Dark tourist, Event tourist, Medical/Health tourist, Special Interest Tourist (SIT), Education tourist, Gap year tourist, Religious tourist, Agritourist, Culture tourist and Back packer.</a:t>
            </a:r>
          </a:p>
          <a:p>
            <a:r>
              <a:rPr lang="en-GB" dirty="0" smtClean="0"/>
              <a:t>In the ever developing tourism industry there are different types of target markets/ tourists are introduced each day depending on their interests and status as an example people are beginning to look at elderly people, couples, singles and youngsters as different tourist groups based on their interests such as cruise trips, romantic getaways, self exploration and partying with friends.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0E8E3D15-3815-4F02-9184-8C5BADDAFA86}" type="slidenum">
              <a:rPr lang="en-GB" smtClean="0"/>
              <a:t>5</a:t>
            </a:fld>
            <a:endParaRPr lang="en-GB"/>
          </a:p>
        </p:txBody>
      </p:sp>
    </p:spTree>
    <p:extLst>
      <p:ext uri="{BB962C8B-B14F-4D97-AF65-F5344CB8AC3E}">
        <p14:creationId xmlns:p14="http://schemas.microsoft.com/office/powerpoint/2010/main" val="1955539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E8E3D15-3815-4F02-9184-8C5BADDAFA86}" type="slidenum">
              <a:rPr lang="en-GB" smtClean="0"/>
              <a:t>6</a:t>
            </a:fld>
            <a:endParaRPr lang="en-GB"/>
          </a:p>
        </p:txBody>
      </p:sp>
    </p:spTree>
    <p:extLst>
      <p:ext uri="{BB962C8B-B14F-4D97-AF65-F5344CB8AC3E}">
        <p14:creationId xmlns:p14="http://schemas.microsoft.com/office/powerpoint/2010/main" val="1737495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Tourism</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700315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E623FA-F083-45CF-9455-DFD8D8C2E551}"/>
              </a:ext>
            </a:extLst>
          </p:cNvPr>
          <p:cNvSpPr>
            <a:spLocks noGrp="1"/>
          </p:cNvSpPr>
          <p:nvPr>
            <p:ph type="title"/>
          </p:nvPr>
        </p:nvSpPr>
        <p:spPr/>
        <p:txBody>
          <a:bodyPr/>
          <a:lstStyle/>
          <a:p>
            <a:r>
              <a:rPr lang="en-US" dirty="0"/>
              <a:t>3. Product development</a:t>
            </a:r>
          </a:p>
        </p:txBody>
      </p:sp>
      <p:sp>
        <p:nvSpPr>
          <p:cNvPr id="3" name="Symbol zastępczy zawartości 2">
            <a:extLst>
              <a:ext uri="{FF2B5EF4-FFF2-40B4-BE49-F238E27FC236}">
                <a16:creationId xmlns:a16="http://schemas.microsoft.com/office/drawing/2014/main" id="{3E03A5C2-DD07-4D09-8192-6FC28F747461}"/>
              </a:ext>
            </a:extLst>
          </p:cNvPr>
          <p:cNvSpPr>
            <a:spLocks noGrp="1"/>
          </p:cNvSpPr>
          <p:nvPr>
            <p:ph idx="1"/>
          </p:nvPr>
        </p:nvSpPr>
        <p:spPr>
          <a:xfrm>
            <a:off x="677334" y="1410789"/>
            <a:ext cx="8596668" cy="4630573"/>
          </a:xfrm>
        </p:spPr>
        <p:txBody>
          <a:bodyPr>
            <a:noAutofit/>
          </a:bodyPr>
          <a:lstStyle/>
          <a:p>
            <a:pPr marL="0" indent="0">
              <a:buNone/>
            </a:pPr>
            <a:r>
              <a:rPr lang="en-US" dirty="0"/>
              <a:t>There are always going to be new products developing in the travel and tourism industry in order to meet consumer demands.  The development of the tourism market has been mostly due to the ability to introduce travel products and services for domestic, inbound and outbound tourists</a:t>
            </a:r>
            <a:r>
              <a:rPr lang="en-US" dirty="0" smtClean="0"/>
              <a:t>.</a:t>
            </a:r>
          </a:p>
          <a:p>
            <a:pPr marL="0" indent="0">
              <a:buNone/>
            </a:pPr>
            <a:endParaRPr lang="en-US" dirty="0"/>
          </a:p>
          <a:p>
            <a:r>
              <a:rPr lang="en-US" dirty="0"/>
              <a:t>1. Package Holidays</a:t>
            </a:r>
          </a:p>
          <a:p>
            <a:pPr marL="0" indent="0">
              <a:buNone/>
            </a:pPr>
            <a:r>
              <a:rPr lang="en-US" dirty="0"/>
              <a:t>The development of package holidays had a great impact in tourism development. All tour </a:t>
            </a:r>
            <a:r>
              <a:rPr lang="en-US" dirty="0" smtClean="0"/>
              <a:t>operators now sell </a:t>
            </a:r>
            <a:r>
              <a:rPr lang="en-US" dirty="0"/>
              <a:t>package tours which are all inclusive, which means accommodation, transfer, meals are all included in the deals. The tour operators buys the package in bulk so they can sell to customers </a:t>
            </a:r>
            <a:r>
              <a:rPr lang="en-US" dirty="0" smtClean="0"/>
              <a:t>at a </a:t>
            </a:r>
            <a:r>
              <a:rPr lang="en-US" dirty="0"/>
              <a:t>cheap price which attracts </a:t>
            </a:r>
            <a:r>
              <a:rPr lang="en-US" dirty="0" smtClean="0"/>
              <a:t>customers </a:t>
            </a:r>
            <a:r>
              <a:rPr lang="en-US" dirty="0"/>
              <a:t>to take a holiday</a:t>
            </a:r>
            <a:r>
              <a:rPr lang="en-US" dirty="0" smtClean="0"/>
              <a:t>.</a:t>
            </a:r>
            <a:endParaRPr lang="en-US" dirty="0"/>
          </a:p>
        </p:txBody>
      </p:sp>
    </p:spTree>
    <p:extLst>
      <p:ext uri="{BB962C8B-B14F-4D97-AF65-F5344CB8AC3E}">
        <p14:creationId xmlns:p14="http://schemas.microsoft.com/office/powerpoint/2010/main" val="34774028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2. Theme Parks</a:t>
            </a:r>
          </a:p>
          <a:p>
            <a:pPr marL="0" indent="0">
              <a:buNone/>
            </a:pPr>
            <a:r>
              <a:rPr lang="en-US" dirty="0"/>
              <a:t>Theme Parks have been created in almost every countries of the world to attract tourists. These are the amusement parks where many rides are installed and lots of attractions are made to entertain a large group of people. Examples include Thorpe </a:t>
            </a:r>
            <a:r>
              <a:rPr lang="en-US" dirty="0" smtClean="0"/>
              <a:t>Park and </a:t>
            </a:r>
            <a:r>
              <a:rPr lang="en-US" dirty="0" smtClean="0"/>
              <a:t>Alton </a:t>
            </a:r>
            <a:r>
              <a:rPr lang="en-US" dirty="0" smtClean="0"/>
              <a:t>Towers </a:t>
            </a:r>
            <a:r>
              <a:rPr lang="en-US" dirty="0"/>
              <a:t>in UK or Disney Land in </a:t>
            </a:r>
            <a:r>
              <a:rPr lang="en-US" dirty="0" smtClean="0"/>
              <a:t>Paris and Florida.</a:t>
            </a:r>
            <a:endParaRPr lang="en-US" dirty="0"/>
          </a:p>
        </p:txBody>
      </p:sp>
    </p:spTree>
    <p:extLst>
      <p:ext uri="{BB962C8B-B14F-4D97-AF65-F5344CB8AC3E}">
        <p14:creationId xmlns:p14="http://schemas.microsoft.com/office/powerpoint/2010/main" val="279239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US" dirty="0"/>
              <a:t>3. Introduction of Holiday camps</a:t>
            </a:r>
          </a:p>
          <a:p>
            <a:pPr marL="0" indent="0">
              <a:buNone/>
            </a:pPr>
            <a:r>
              <a:rPr lang="en-US" dirty="0"/>
              <a:t>Holiday parks like </a:t>
            </a:r>
            <a:r>
              <a:rPr lang="en-US" dirty="0" err="1" smtClean="0"/>
              <a:t>Pontins</a:t>
            </a:r>
            <a:r>
              <a:rPr lang="en-US" dirty="0" smtClean="0"/>
              <a:t> and </a:t>
            </a:r>
            <a:r>
              <a:rPr lang="en-US" dirty="0" err="1"/>
              <a:t>Butlins</a:t>
            </a:r>
            <a:r>
              <a:rPr lang="en-US" dirty="0"/>
              <a:t> </a:t>
            </a:r>
            <a:r>
              <a:rPr lang="en-US" dirty="0" smtClean="0"/>
              <a:t>led </a:t>
            </a:r>
            <a:r>
              <a:rPr lang="en-US" dirty="0"/>
              <a:t>to a big growth in the tourism industry. In the holiday camps holidaymakers pay for their accommodation and also can go for full board, half board or self catering.</a:t>
            </a:r>
          </a:p>
          <a:p>
            <a:r>
              <a:rPr lang="en-US" dirty="0"/>
              <a:t>4. Low cost Airlines</a:t>
            </a:r>
          </a:p>
          <a:p>
            <a:pPr marL="0" indent="0">
              <a:buNone/>
            </a:pPr>
            <a:r>
              <a:rPr lang="en-US" dirty="0"/>
              <a:t>In the last few </a:t>
            </a:r>
            <a:r>
              <a:rPr lang="en-US" dirty="0" smtClean="0"/>
              <a:t>decades low </a:t>
            </a:r>
            <a:r>
              <a:rPr lang="en-US" dirty="0"/>
              <a:t>cost airlines contributed hugely in the development of tourism. Low cost airlines like Ryan Air, Easy Jet made it easy for tourists to travel for very cheap prices.</a:t>
            </a:r>
          </a:p>
          <a:p>
            <a:r>
              <a:rPr lang="en-US" dirty="0"/>
              <a:t>5. Long Haul Destinations</a:t>
            </a:r>
          </a:p>
          <a:p>
            <a:pPr marL="0" indent="0">
              <a:buNone/>
            </a:pPr>
            <a:r>
              <a:rPr lang="en-US" dirty="0"/>
              <a:t>The possibility of taking a long haul flights made it very attractive for tourists to go far away form home. People can go from one part of the world to another part in couple of hours and explore the world which gives them immense pleasure.</a:t>
            </a:r>
          </a:p>
          <a:p>
            <a:endParaRPr lang="en-GB" dirty="0"/>
          </a:p>
        </p:txBody>
      </p:sp>
    </p:spTree>
    <p:extLst>
      <p:ext uri="{BB962C8B-B14F-4D97-AF65-F5344CB8AC3E}">
        <p14:creationId xmlns:p14="http://schemas.microsoft.com/office/powerpoint/2010/main" val="3371781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6CAE17E-FCFD-48AB-80A7-A6CE5F8B5A42}"/>
              </a:ext>
            </a:extLst>
          </p:cNvPr>
          <p:cNvSpPr>
            <a:spLocks noGrp="1"/>
          </p:cNvSpPr>
          <p:nvPr>
            <p:ph idx="1"/>
          </p:nvPr>
        </p:nvSpPr>
        <p:spPr>
          <a:xfrm>
            <a:off x="742648" y="1750423"/>
            <a:ext cx="8596668" cy="2965269"/>
          </a:xfrm>
        </p:spPr>
        <p:txBody>
          <a:bodyPr/>
          <a:lstStyle/>
          <a:p>
            <a:r>
              <a:rPr lang="en-US" dirty="0"/>
              <a:t>Domestic Tourism</a:t>
            </a:r>
          </a:p>
          <a:p>
            <a:pPr marL="0" indent="0">
              <a:buNone/>
            </a:pPr>
            <a:r>
              <a:rPr lang="en-US" dirty="0"/>
              <a:t>Domestic tourism is the travelling of people around their own country and staying within its boundaries.  Domestic tourism was popular in the 1960s and 1970s.  Although the peak has fallen you will find it still to be popular among families.  It is still popular because of the number of short stay holidays being taken in the UK, for reasons like business or visiting family.  The domestic market has improved; people are offering things like new exciting attractions such as Blackpool.</a:t>
            </a:r>
          </a:p>
          <a:p>
            <a:endParaRPr lang="en-US" dirty="0"/>
          </a:p>
        </p:txBody>
      </p:sp>
    </p:spTree>
    <p:extLst>
      <p:ext uri="{BB962C8B-B14F-4D97-AF65-F5344CB8AC3E}">
        <p14:creationId xmlns:p14="http://schemas.microsoft.com/office/powerpoint/2010/main" val="3458835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DFC24CC-84D2-43BD-B1F0-AA5E787FE832}"/>
              </a:ext>
            </a:extLst>
          </p:cNvPr>
          <p:cNvSpPr>
            <a:spLocks noGrp="1"/>
          </p:cNvSpPr>
          <p:nvPr>
            <p:ph idx="1"/>
          </p:nvPr>
        </p:nvSpPr>
        <p:spPr>
          <a:xfrm>
            <a:off x="729585" y="553857"/>
            <a:ext cx="8596668" cy="5468120"/>
          </a:xfrm>
        </p:spPr>
        <p:txBody>
          <a:bodyPr>
            <a:normAutofit fontScale="77500" lnSpcReduction="20000"/>
          </a:bodyPr>
          <a:lstStyle/>
          <a:p>
            <a:r>
              <a:rPr lang="en-US" sz="1900" dirty="0"/>
              <a:t>Outbound tourism</a:t>
            </a:r>
          </a:p>
          <a:p>
            <a:pPr marL="0" indent="0">
              <a:buNone/>
            </a:pPr>
            <a:r>
              <a:rPr lang="en-US" sz="1900" dirty="0"/>
              <a:t>When you go to book a holiday you have a large range of them to choose from this is all about demands and expectations, these tend to change, as you get older.  There are all different types of holidays from adventure to wine tasting.  Some people when going on a lot of holidays to sundrenched resorts tend to get beach boredom, so they tend to go for something different.  But then other people like to sit on a beach all day.  To get a holiday to suit you they sub-divide into these categories:</a:t>
            </a:r>
          </a:p>
          <a:p>
            <a:r>
              <a:rPr lang="en-US" sz="1900" dirty="0"/>
              <a:t>Season </a:t>
            </a:r>
          </a:p>
          <a:p>
            <a:r>
              <a:rPr lang="en-US" sz="1900" dirty="0"/>
              <a:t>Transport </a:t>
            </a:r>
          </a:p>
          <a:p>
            <a:r>
              <a:rPr lang="en-US" sz="1900" dirty="0"/>
              <a:t>Length </a:t>
            </a:r>
          </a:p>
          <a:p>
            <a:r>
              <a:rPr lang="en-US" sz="1900" dirty="0"/>
              <a:t>Distance</a:t>
            </a:r>
          </a:p>
          <a:p>
            <a:r>
              <a:rPr lang="en-US" sz="1900" dirty="0"/>
              <a:t>This is how they get the right deal for you.</a:t>
            </a:r>
          </a:p>
          <a:p>
            <a:pPr marL="0" indent="0">
              <a:buNone/>
            </a:pPr>
            <a:r>
              <a:rPr lang="en-US" sz="1900" dirty="0"/>
              <a:t>The most popular since 1970s is the inclusive tour by air, lasting more than four nights, taken in the summer to short haul destinations such as Spain.  Also the industry is continually developing new products and services to cater for all markets. </a:t>
            </a:r>
          </a:p>
          <a:p>
            <a:pPr marL="0" indent="0">
              <a:buNone/>
            </a:pPr>
            <a:r>
              <a:rPr lang="en-US" sz="1900" dirty="0"/>
              <a:t>Today’s travel and tourism industry has evolved over the relatively short period since the end of the Second World War has a number of features that reflect the highly dynamic and competitive nature of the business. </a:t>
            </a:r>
          </a:p>
          <a:p>
            <a:pPr marL="0" indent="0">
              <a:buNone/>
            </a:pPr>
            <a:r>
              <a:rPr lang="en-US" sz="1900" dirty="0"/>
              <a:t>The industry can be divided into two groups</a:t>
            </a:r>
          </a:p>
          <a:p>
            <a:r>
              <a:rPr lang="en-US" sz="1900" dirty="0"/>
              <a:t>- Commercial</a:t>
            </a:r>
          </a:p>
          <a:p>
            <a:r>
              <a:rPr lang="en-US" sz="1900" dirty="0"/>
              <a:t>- Non-commercial </a:t>
            </a:r>
          </a:p>
          <a:p>
            <a:endParaRPr lang="en-US" dirty="0"/>
          </a:p>
        </p:txBody>
      </p:sp>
    </p:spTree>
    <p:extLst>
      <p:ext uri="{BB962C8B-B14F-4D97-AF65-F5344CB8AC3E}">
        <p14:creationId xmlns:p14="http://schemas.microsoft.com/office/powerpoint/2010/main" val="3073827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 Private and Voluntary Bodies</a:t>
            </a:r>
          </a:p>
        </p:txBody>
      </p:sp>
      <p:sp>
        <p:nvSpPr>
          <p:cNvPr id="3" name="Content Placeholder 2"/>
          <p:cNvSpPr>
            <a:spLocks noGrp="1"/>
          </p:cNvSpPr>
          <p:nvPr>
            <p:ph idx="1"/>
          </p:nvPr>
        </p:nvSpPr>
        <p:spPr/>
        <p:txBody>
          <a:bodyPr vert="horz" lIns="91440" tIns="45720" rIns="91440" bIns="45720" rtlCol="0" anchor="t">
            <a:normAutofit/>
          </a:bodyPr>
          <a:lstStyle/>
          <a:p>
            <a:r>
              <a:rPr lang="en-GB" b="1" u="sng" dirty="0"/>
              <a:t>Public:-</a:t>
            </a:r>
            <a:r>
              <a:rPr lang="en-GB" dirty="0"/>
              <a:t> Public sector organisations are funded by the national and local government. The aim of the public sector is to educate, inform and provide a service to its customers. DCMS (Department of culture, media and sport). Some examples of Public sector organisations are:</a:t>
            </a:r>
            <a:endParaRPr lang="en-US" dirty="0"/>
          </a:p>
          <a:p>
            <a:r>
              <a:rPr lang="en-GB" dirty="0"/>
              <a:t>Museums</a:t>
            </a:r>
            <a:endParaRPr lang="en-US" dirty="0"/>
          </a:p>
          <a:p>
            <a:r>
              <a:rPr lang="en-GB" dirty="0"/>
              <a:t>Visitor information Centres</a:t>
            </a:r>
          </a:p>
          <a:p>
            <a:r>
              <a:rPr lang="en-GB" dirty="0"/>
              <a:t>National gallery </a:t>
            </a:r>
          </a:p>
          <a:p>
            <a:r>
              <a:rPr lang="en-GB" dirty="0"/>
              <a:t>Regional development organisations</a:t>
            </a:r>
          </a:p>
        </p:txBody>
      </p:sp>
    </p:spTree>
    <p:extLst>
      <p:ext uri="{BB962C8B-B14F-4D97-AF65-F5344CB8AC3E}">
        <p14:creationId xmlns:p14="http://schemas.microsoft.com/office/powerpoint/2010/main" val="2448223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D174C-0170-4D04-B2A4-72E2F9E7FEA1}"/>
              </a:ext>
            </a:extLst>
          </p:cNvPr>
          <p:cNvSpPr>
            <a:spLocks noGrp="1"/>
          </p:cNvSpPr>
          <p:nvPr>
            <p:ph type="title"/>
          </p:nvPr>
        </p:nvSpPr>
        <p:spPr/>
        <p:txBody>
          <a:bodyPr/>
          <a:lstStyle/>
          <a:p>
            <a:r>
              <a:rPr lang="en-GB" dirty="0"/>
              <a:t>Public, Private and Voluntary Bodies</a:t>
            </a:r>
            <a:endParaRPr lang="en-US" dirty="0"/>
          </a:p>
        </p:txBody>
      </p:sp>
      <p:sp>
        <p:nvSpPr>
          <p:cNvPr id="3" name="Content Placeholder 2">
            <a:extLst>
              <a:ext uri="{FF2B5EF4-FFF2-40B4-BE49-F238E27FC236}">
                <a16:creationId xmlns:a16="http://schemas.microsoft.com/office/drawing/2014/main" id="{042136AD-9DC3-4FDE-AF8D-D169696F4491}"/>
              </a:ext>
            </a:extLst>
          </p:cNvPr>
          <p:cNvSpPr>
            <a:spLocks noGrp="1"/>
          </p:cNvSpPr>
          <p:nvPr>
            <p:ph idx="1"/>
          </p:nvPr>
        </p:nvSpPr>
        <p:spPr/>
        <p:txBody>
          <a:bodyPr vert="horz" lIns="91440" tIns="45720" rIns="91440" bIns="45720" rtlCol="0" anchor="t">
            <a:normAutofit/>
          </a:bodyPr>
          <a:lstStyle/>
          <a:p>
            <a:r>
              <a:rPr lang="en-US" b="1" u="sng" dirty="0"/>
              <a:t>Private:-</a:t>
            </a:r>
            <a:r>
              <a:rPr lang="en-US" dirty="0"/>
              <a:t> Most travel and tourism businesses belong to the private sector. The main objective of private sector organisations is to make profit. Tourism is said to be the world's largest employer, and in the UK 10% of the employment is in the tourism sector. Some examples of Private sector organisations are:</a:t>
            </a:r>
          </a:p>
          <a:p>
            <a:r>
              <a:rPr lang="en-US" dirty="0"/>
              <a:t>Thomas Cook</a:t>
            </a:r>
          </a:p>
          <a:p>
            <a:r>
              <a:rPr lang="en-US" dirty="0"/>
              <a:t>Alton Towers</a:t>
            </a:r>
          </a:p>
          <a:p>
            <a:r>
              <a:rPr lang="en-US" dirty="0"/>
              <a:t>Holiday inn</a:t>
            </a:r>
          </a:p>
          <a:p>
            <a:r>
              <a:rPr lang="en-US" dirty="0"/>
              <a:t>Virgin Trains</a:t>
            </a:r>
          </a:p>
          <a:p>
            <a:r>
              <a:rPr lang="en-US" dirty="0"/>
              <a:t>British Airways</a:t>
            </a:r>
          </a:p>
          <a:p>
            <a:r>
              <a:rPr lang="en-US" dirty="0"/>
              <a:t>London Eye</a:t>
            </a:r>
          </a:p>
          <a:p>
            <a:pPr>
              <a:buNone/>
            </a:pPr>
            <a:endParaRPr lang="en-US" dirty="0"/>
          </a:p>
        </p:txBody>
      </p:sp>
    </p:spTree>
    <p:extLst>
      <p:ext uri="{BB962C8B-B14F-4D97-AF65-F5344CB8AC3E}">
        <p14:creationId xmlns:p14="http://schemas.microsoft.com/office/powerpoint/2010/main" val="55457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9F83-B9D3-4934-B33D-331175043ACC}"/>
              </a:ext>
            </a:extLst>
          </p:cNvPr>
          <p:cNvSpPr>
            <a:spLocks noGrp="1"/>
          </p:cNvSpPr>
          <p:nvPr>
            <p:ph type="title"/>
          </p:nvPr>
        </p:nvSpPr>
        <p:spPr/>
        <p:txBody>
          <a:bodyPr/>
          <a:lstStyle/>
          <a:p>
            <a:r>
              <a:rPr lang="en-GB" dirty="0"/>
              <a:t>Public, Private and Voluntary Bodies</a:t>
            </a:r>
            <a:endParaRPr lang="en-US" dirty="0"/>
          </a:p>
        </p:txBody>
      </p:sp>
      <p:sp>
        <p:nvSpPr>
          <p:cNvPr id="3" name="Content Placeholder 2">
            <a:extLst>
              <a:ext uri="{FF2B5EF4-FFF2-40B4-BE49-F238E27FC236}">
                <a16:creationId xmlns:a16="http://schemas.microsoft.com/office/drawing/2014/main" id="{E4F596BE-8477-437F-BC11-0CD2C2B5FFD6}"/>
              </a:ext>
            </a:extLst>
          </p:cNvPr>
          <p:cNvSpPr>
            <a:spLocks noGrp="1"/>
          </p:cNvSpPr>
          <p:nvPr>
            <p:ph idx="1"/>
          </p:nvPr>
        </p:nvSpPr>
        <p:spPr/>
        <p:txBody>
          <a:bodyPr vert="horz" lIns="91440" tIns="45720" rIns="91440" bIns="45720" rtlCol="0" anchor="t">
            <a:normAutofit/>
          </a:bodyPr>
          <a:lstStyle/>
          <a:p>
            <a:r>
              <a:rPr lang="en-US" b="1" u="sng" dirty="0"/>
              <a:t>Voluntary:-</a:t>
            </a:r>
            <a:r>
              <a:rPr lang="en-US" dirty="0"/>
              <a:t> Voluntary sector organisations are often charities or trusts. They are funded mainly through their members, entrance fees to attractions, fundraising and donations. The aims of voluntary sector organisations are to preserve, protect and promote their cause. They are usually staffed by a mixture of paid managers, workers and volunteers. Some examples of Voluntary sector organisations are: </a:t>
            </a:r>
          </a:p>
          <a:p>
            <a:r>
              <a:rPr lang="en-US" dirty="0"/>
              <a:t>The National trust</a:t>
            </a:r>
          </a:p>
          <a:p>
            <a:r>
              <a:rPr lang="en-US" dirty="0"/>
              <a:t>Tourism concern</a:t>
            </a:r>
          </a:p>
          <a:p>
            <a:r>
              <a:rPr lang="en-US" dirty="0"/>
              <a:t>Friends of Williamson's</a:t>
            </a:r>
          </a:p>
          <a:p>
            <a:r>
              <a:rPr lang="en-US" dirty="0"/>
              <a:t>The Sealed knot</a:t>
            </a:r>
          </a:p>
        </p:txBody>
      </p:sp>
    </p:spTree>
    <p:extLst>
      <p:ext uri="{BB962C8B-B14F-4D97-AF65-F5344CB8AC3E}">
        <p14:creationId xmlns:p14="http://schemas.microsoft.com/office/powerpoint/2010/main" val="1953472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Definition of International Tourism…</a:t>
            </a:r>
          </a:p>
        </p:txBody>
      </p:sp>
      <p:sp>
        <p:nvSpPr>
          <p:cNvPr id="3" name="Content Placeholder 2"/>
          <p:cNvSpPr>
            <a:spLocks noGrp="1"/>
          </p:cNvSpPr>
          <p:nvPr>
            <p:ph idx="1"/>
          </p:nvPr>
        </p:nvSpPr>
        <p:spPr/>
        <p:txBody>
          <a:bodyPr/>
          <a:lstStyle/>
          <a:p>
            <a:r>
              <a:rPr lang="en-GB" dirty="0"/>
              <a:t>The international tourist industry of a country may be defined as the sum of domestic activities that directly support the consumption of goods and services of foreign tourists in the country.</a:t>
            </a:r>
          </a:p>
          <a:p>
            <a:endParaRPr lang="en-GB" dirty="0"/>
          </a:p>
          <a:p>
            <a:endParaRPr lang="en-GB" dirty="0"/>
          </a:p>
          <a:p>
            <a:pPr marL="0" indent="0">
              <a:buNone/>
            </a:pPr>
            <a:endParaRPr lang="en-GB" dirty="0"/>
          </a:p>
          <a:p>
            <a:pPr marL="0" indent="0">
              <a:buNone/>
            </a:pPr>
            <a:endParaRPr lang="en-GB" dirty="0"/>
          </a:p>
          <a:p>
            <a:endParaRPr lang="en-GB" dirty="0"/>
          </a:p>
          <a:p>
            <a:r>
              <a:rPr lang="en-GB" dirty="0"/>
              <a:t>- Source: United Nations, 1999, "Handbook of Input-Output Table Compilation and Analysis", Studies in Methods: Handbook of National Accounts, Series F, No. 74, UN, New York, p. 211.</a:t>
            </a:r>
          </a:p>
        </p:txBody>
      </p:sp>
    </p:spTree>
    <p:extLst>
      <p:ext uri="{BB962C8B-B14F-4D97-AF65-F5344CB8AC3E}">
        <p14:creationId xmlns:p14="http://schemas.microsoft.com/office/powerpoint/2010/main" val="2063258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Areas of International Tourism</a:t>
            </a:r>
          </a:p>
        </p:txBody>
      </p:sp>
      <p:sp>
        <p:nvSpPr>
          <p:cNvPr id="3" name="Content Placeholder 2"/>
          <p:cNvSpPr>
            <a:spLocks noGrp="1"/>
          </p:cNvSpPr>
          <p:nvPr>
            <p:ph idx="1"/>
          </p:nvPr>
        </p:nvSpPr>
        <p:spPr>
          <a:xfrm>
            <a:off x="677334" y="1447801"/>
            <a:ext cx="8596668" cy="4593562"/>
          </a:xfrm>
        </p:spPr>
        <p:txBody>
          <a:bodyPr>
            <a:normAutofit fontScale="32500" lnSpcReduction="20000"/>
          </a:bodyPr>
          <a:lstStyle/>
          <a:p>
            <a:r>
              <a:rPr lang="en-GB" sz="4900" b="1" u="sng" dirty="0"/>
              <a:t>Political:- </a:t>
            </a:r>
            <a:r>
              <a:rPr lang="en-GB" sz="4900" dirty="0"/>
              <a:t>Certain events can affect the Tourism Industry, such as terrorist attacks. </a:t>
            </a:r>
            <a:r>
              <a:rPr lang="en-US" sz="4900" dirty="0"/>
              <a:t>Countries will try to improve that image by means of politics and media.</a:t>
            </a:r>
            <a:endParaRPr lang="en-GB" sz="4900" dirty="0"/>
          </a:p>
          <a:p>
            <a:endParaRPr lang="en-GB" sz="4900" dirty="0"/>
          </a:p>
          <a:p>
            <a:r>
              <a:rPr lang="en-GB" sz="4900" b="1" u="sng" dirty="0"/>
              <a:t>Economical:- </a:t>
            </a:r>
            <a:r>
              <a:rPr lang="en-US" sz="4900" dirty="0"/>
              <a:t>Tourism is labour intensive industry. Employs a higher percentage of women. The growth of ethical tourism has been a key recent feature + volunteerism</a:t>
            </a:r>
            <a:r>
              <a:rPr lang="en-GB" sz="4900" dirty="0"/>
              <a:t>.</a:t>
            </a:r>
          </a:p>
          <a:p>
            <a:endParaRPr lang="en-GB" sz="4900" dirty="0"/>
          </a:p>
          <a:p>
            <a:r>
              <a:rPr lang="en-GB" sz="4900" b="1" u="sng" dirty="0"/>
              <a:t>Social:- </a:t>
            </a:r>
            <a:r>
              <a:rPr lang="en-US" sz="4900" dirty="0"/>
              <a:t>The growing role of social media in tourism has been increasingly an emerging research topic. Social media plays a significant role in many aspects of tourism, especially in information search and decision-making behaviours, tourism promotion and in focusing on best practices for interacting with consumers.</a:t>
            </a:r>
            <a:endParaRPr lang="en-GB" sz="4900" dirty="0"/>
          </a:p>
          <a:p>
            <a:endParaRPr lang="en-GB" sz="2500" dirty="0"/>
          </a:p>
          <a:p>
            <a:pPr lvl="0"/>
            <a:r>
              <a:rPr lang="en-GB" sz="4900" b="1" u="sng" dirty="0"/>
              <a:t>Technological:- </a:t>
            </a:r>
          </a:p>
          <a:p>
            <a:pPr lvl="0"/>
            <a:r>
              <a:rPr lang="en-US" sz="4900" dirty="0" err="1"/>
              <a:t>Wifi</a:t>
            </a:r>
            <a:r>
              <a:rPr lang="en-US" sz="4900" dirty="0"/>
              <a:t> On Flights</a:t>
            </a:r>
            <a:endParaRPr lang="en-GB" sz="4900" dirty="0"/>
          </a:p>
          <a:p>
            <a:pPr lvl="0"/>
            <a:r>
              <a:rPr lang="en-US" sz="4900" dirty="0"/>
              <a:t>Mobile Boarding Passes</a:t>
            </a:r>
            <a:endParaRPr lang="en-GB" sz="4900" dirty="0"/>
          </a:p>
          <a:p>
            <a:pPr lvl="0"/>
            <a:r>
              <a:rPr lang="en-US" sz="4900" dirty="0"/>
              <a:t>Online Flight Check-in</a:t>
            </a:r>
            <a:endParaRPr lang="en-GB" sz="4900" dirty="0"/>
          </a:p>
          <a:p>
            <a:pPr lvl="0"/>
            <a:r>
              <a:rPr lang="en-US" sz="4900" dirty="0"/>
              <a:t>Online Booking</a:t>
            </a:r>
            <a:endParaRPr lang="en-GB" sz="4900" dirty="0"/>
          </a:p>
          <a:p>
            <a:endParaRPr lang="en-GB" dirty="0"/>
          </a:p>
        </p:txBody>
      </p:sp>
    </p:spTree>
    <p:extLst>
      <p:ext uri="{BB962C8B-B14F-4D97-AF65-F5344CB8AC3E}">
        <p14:creationId xmlns:p14="http://schemas.microsoft.com/office/powerpoint/2010/main" val="1407524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Internal and External Customers </a:t>
            </a:r>
          </a:p>
        </p:txBody>
      </p:sp>
      <p:sp>
        <p:nvSpPr>
          <p:cNvPr id="3" name="Content Placeholder 2"/>
          <p:cNvSpPr>
            <a:spLocks noGrp="1"/>
          </p:cNvSpPr>
          <p:nvPr>
            <p:ph idx="1"/>
          </p:nvPr>
        </p:nvSpPr>
        <p:spPr/>
        <p:txBody>
          <a:bodyPr/>
          <a:lstStyle/>
          <a:p>
            <a:r>
              <a:rPr lang="en-GB" b="1" u="sng" dirty="0"/>
              <a:t>Internal:-</a:t>
            </a:r>
            <a:r>
              <a:rPr lang="en-GB" dirty="0"/>
              <a:t> An internal customer is someone who has a relationship with your company, though the person may or may not purchase the product. It is often a person who works within the company, such as general employees and managers.</a:t>
            </a:r>
            <a:endParaRPr lang="en-GB" b="1" u="sng" dirty="0"/>
          </a:p>
          <a:p>
            <a:endParaRPr lang="en-GB" b="1" u="sng" dirty="0"/>
          </a:p>
          <a:p>
            <a:endParaRPr lang="en-GB" b="1" u="sng" dirty="0"/>
          </a:p>
          <a:p>
            <a:r>
              <a:rPr lang="en-GB" b="1" u="sng" dirty="0"/>
              <a:t>External:-</a:t>
            </a:r>
            <a:r>
              <a:rPr lang="en-GB" dirty="0"/>
              <a:t> An external customer is a person who is not directly connected to your organization other than by purchasing your product or service.</a:t>
            </a:r>
            <a:r>
              <a:rPr lang="en-GB" b="1" u="sng" dirty="0"/>
              <a:t> </a:t>
            </a:r>
          </a:p>
        </p:txBody>
      </p:sp>
    </p:spTree>
    <p:extLst>
      <p:ext uri="{BB962C8B-B14F-4D97-AF65-F5344CB8AC3E}">
        <p14:creationId xmlns:p14="http://schemas.microsoft.com/office/powerpoint/2010/main" val="550838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565FB-D6D5-46FC-947A-3826226C91F6}"/>
              </a:ext>
            </a:extLst>
          </p:cNvPr>
          <p:cNvSpPr>
            <a:spLocks noGrp="1"/>
          </p:cNvSpPr>
          <p:nvPr>
            <p:ph type="title"/>
          </p:nvPr>
        </p:nvSpPr>
        <p:spPr/>
        <p:txBody>
          <a:bodyPr/>
          <a:lstStyle/>
          <a:p>
            <a:r>
              <a:rPr lang="en-US" dirty="0"/>
              <a:t>Types of Tourists</a:t>
            </a:r>
          </a:p>
        </p:txBody>
      </p:sp>
      <p:sp>
        <p:nvSpPr>
          <p:cNvPr id="3" name="Content Placeholder 2"/>
          <p:cNvSpPr>
            <a:spLocks noGrp="1"/>
          </p:cNvSpPr>
          <p:nvPr>
            <p:ph idx="1"/>
          </p:nvPr>
        </p:nvSpPr>
        <p:spPr/>
        <p:txBody>
          <a:bodyPr>
            <a:normAutofit fontScale="47500" lnSpcReduction="20000"/>
          </a:bodyPr>
          <a:lstStyle/>
          <a:p>
            <a:r>
              <a:rPr lang="en-GB" sz="2900" dirty="0"/>
              <a:t>Definition of a tourist: Someone who visits a place for pleasure and interest, usually on holiday. </a:t>
            </a:r>
          </a:p>
          <a:p>
            <a:r>
              <a:rPr lang="en-GB" sz="2900" dirty="0"/>
              <a:t>Here are some examples of </a:t>
            </a:r>
            <a:r>
              <a:rPr lang="en-GB" sz="2900" dirty="0" smtClean="0"/>
              <a:t>the “Main” </a:t>
            </a:r>
            <a:r>
              <a:rPr lang="en-GB" sz="2900" dirty="0"/>
              <a:t>types of tourists:</a:t>
            </a:r>
          </a:p>
          <a:p>
            <a:pPr>
              <a:buFont typeface="Wingdings" panose="05000000000000000000" pitchFamily="2" charset="2"/>
              <a:buChar char="Ø"/>
            </a:pPr>
            <a:r>
              <a:rPr lang="en-GB" sz="2900" dirty="0" smtClean="0"/>
              <a:t>Leisure tourist </a:t>
            </a:r>
          </a:p>
          <a:p>
            <a:pPr>
              <a:buFont typeface="Wingdings" panose="05000000000000000000" pitchFamily="2" charset="2"/>
              <a:buChar char="Ø"/>
            </a:pPr>
            <a:r>
              <a:rPr lang="en-GB" sz="2900" dirty="0" smtClean="0"/>
              <a:t>Business tourist </a:t>
            </a:r>
          </a:p>
          <a:p>
            <a:pPr>
              <a:buFont typeface="Wingdings" panose="05000000000000000000" pitchFamily="2" charset="2"/>
              <a:buChar char="Ø"/>
            </a:pPr>
            <a:r>
              <a:rPr lang="en-GB" sz="2900" dirty="0"/>
              <a:t>Dark </a:t>
            </a:r>
            <a:r>
              <a:rPr lang="en-GB" sz="2900" dirty="0" smtClean="0"/>
              <a:t>tourist</a:t>
            </a:r>
          </a:p>
          <a:p>
            <a:pPr>
              <a:buFont typeface="Wingdings" panose="05000000000000000000" pitchFamily="2" charset="2"/>
              <a:buChar char="Ø"/>
            </a:pPr>
            <a:r>
              <a:rPr lang="en-GB" sz="2900" dirty="0" smtClean="0"/>
              <a:t>VFR</a:t>
            </a:r>
            <a:r>
              <a:rPr lang="en-GB" sz="2900" u="sng" dirty="0" smtClean="0"/>
              <a:t> </a:t>
            </a:r>
          </a:p>
          <a:p>
            <a:pPr>
              <a:buFont typeface="Wingdings" panose="05000000000000000000" pitchFamily="2" charset="2"/>
              <a:buChar char="Ø"/>
            </a:pPr>
            <a:r>
              <a:rPr lang="en-GB" sz="2900" dirty="0" smtClean="0"/>
              <a:t>Culture Vulture</a:t>
            </a:r>
          </a:p>
          <a:p>
            <a:pPr>
              <a:buFont typeface="Wingdings" panose="05000000000000000000" pitchFamily="2" charset="2"/>
              <a:buChar char="Ø"/>
            </a:pPr>
            <a:r>
              <a:rPr lang="en-GB" sz="2900" dirty="0" smtClean="0"/>
              <a:t>Adrenalin junkie/ Adventure tourist </a:t>
            </a:r>
          </a:p>
          <a:p>
            <a:r>
              <a:rPr lang="en-GB" sz="2900" dirty="0" smtClean="0"/>
              <a:t>The different types of tourists are: Event tourist, Eco Tourist, Medical/Health tourist, Special Interest Tourist (SIT), Education tourist, Gap year tourist, Religious tourist, Agritourist and Back packer.</a:t>
            </a:r>
          </a:p>
          <a:p>
            <a:r>
              <a:rPr lang="en-GB" sz="2900" dirty="0" smtClean="0">
                <a:solidFill>
                  <a:schemeClr val="tx1"/>
                </a:solidFill>
              </a:rPr>
              <a:t>In </a:t>
            </a:r>
            <a:r>
              <a:rPr lang="en-GB" sz="2900" dirty="0">
                <a:solidFill>
                  <a:schemeClr val="tx1"/>
                </a:solidFill>
              </a:rPr>
              <a:t>the ever developing tourism industry there are different types of target markets/ tourists are introduced each day depending on their interests and status </a:t>
            </a:r>
            <a:r>
              <a:rPr lang="en-GB" sz="2900" dirty="0" smtClean="0">
                <a:solidFill>
                  <a:schemeClr val="tx1"/>
                </a:solidFill>
              </a:rPr>
              <a:t>as </a:t>
            </a:r>
            <a:r>
              <a:rPr lang="en-GB" sz="2900" dirty="0">
                <a:solidFill>
                  <a:schemeClr val="tx1"/>
                </a:solidFill>
              </a:rPr>
              <a:t>an example people are beginning to look at elderly people, couples, singles and youngsters as different tourist groups based on their interests such as cruise trips, romantic getaways, self exploration and partying with friends</a:t>
            </a:r>
            <a:r>
              <a:rPr lang="en-GB" sz="2400" dirty="0">
                <a:solidFill>
                  <a:schemeClr val="tx1"/>
                </a:solidFill>
              </a:rPr>
              <a:t>. </a:t>
            </a:r>
            <a:endParaRPr lang="en-GB" sz="2400" dirty="0">
              <a:solidFill>
                <a:srgbClr val="FF0000"/>
              </a:solidFill>
            </a:endParaRPr>
          </a:p>
          <a:p>
            <a:endParaRPr lang="en-GB" dirty="0"/>
          </a:p>
        </p:txBody>
      </p:sp>
    </p:spTree>
    <p:extLst>
      <p:ext uri="{BB962C8B-B14F-4D97-AF65-F5344CB8AC3E}">
        <p14:creationId xmlns:p14="http://schemas.microsoft.com/office/powerpoint/2010/main" val="4157485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643BD-56E5-4C86-B831-25BEC5547024}"/>
              </a:ext>
            </a:extLst>
          </p:cNvPr>
          <p:cNvSpPr>
            <a:spLocks noGrp="1"/>
          </p:cNvSpPr>
          <p:nvPr>
            <p:ph type="title"/>
          </p:nvPr>
        </p:nvSpPr>
        <p:spPr/>
        <p:txBody>
          <a:bodyPr/>
          <a:lstStyle/>
          <a:p>
            <a:r>
              <a:rPr lang="en-US" dirty="0"/>
              <a:t>Statistics</a:t>
            </a:r>
          </a:p>
        </p:txBody>
      </p:sp>
      <p:sp>
        <p:nvSpPr>
          <p:cNvPr id="3" name="Content Placeholder 2">
            <a:extLst>
              <a:ext uri="{FF2B5EF4-FFF2-40B4-BE49-F238E27FC236}">
                <a16:creationId xmlns:a16="http://schemas.microsoft.com/office/drawing/2014/main" id="{3982CA41-E1E8-46DB-B6F8-C0A890D55996}"/>
              </a:ext>
            </a:extLst>
          </p:cNvPr>
          <p:cNvSpPr>
            <a:spLocks noGrp="1"/>
          </p:cNvSpPr>
          <p:nvPr>
            <p:ph idx="1"/>
          </p:nvPr>
        </p:nvSpPr>
        <p:spPr>
          <a:xfrm>
            <a:off x="677334" y="1355457"/>
            <a:ext cx="8596668" cy="3880773"/>
          </a:xfrm>
        </p:spPr>
        <p:txBody>
          <a:bodyPr vert="horz" lIns="91440" tIns="45720" rIns="91440" bIns="45720" rtlCol="0" anchor="t">
            <a:normAutofit/>
          </a:bodyPr>
          <a:lstStyle/>
          <a:p>
            <a:r>
              <a:rPr lang="en-US" dirty="0"/>
              <a:t>International tourism arrivals has grown over 1.3 billion from 2016 to 2017, with a 6.8% rise.</a:t>
            </a:r>
          </a:p>
          <a:p>
            <a:r>
              <a:rPr lang="en-US" dirty="0"/>
              <a:t>The two largest regions that had the highest growth with arrivals are Africa with 9% and Europe with 8%</a:t>
            </a:r>
          </a:p>
        </p:txBody>
      </p:sp>
      <p:pic>
        <p:nvPicPr>
          <p:cNvPr id="4" name="Picture 4" descr="A close up of a map&#10;&#10;Description generated with high confidence">
            <a:extLst>
              <a:ext uri="{FF2B5EF4-FFF2-40B4-BE49-F238E27FC236}">
                <a16:creationId xmlns:a16="http://schemas.microsoft.com/office/drawing/2014/main" id="{4513EF39-7EC2-493D-896A-5EB87755636A}"/>
              </a:ext>
            </a:extLst>
          </p:cNvPr>
          <p:cNvPicPr>
            <a:picLocks noChangeAspect="1"/>
          </p:cNvPicPr>
          <p:nvPr/>
        </p:nvPicPr>
        <p:blipFill>
          <a:blip r:embed="rId3"/>
          <a:stretch>
            <a:fillRect/>
          </a:stretch>
        </p:blipFill>
        <p:spPr>
          <a:xfrm>
            <a:off x="540589" y="2587206"/>
            <a:ext cx="9529312" cy="4271512"/>
          </a:xfrm>
          <a:prstGeom prst="rect">
            <a:avLst/>
          </a:prstGeom>
        </p:spPr>
      </p:pic>
    </p:spTree>
    <p:extLst>
      <p:ext uri="{BB962C8B-B14F-4D97-AF65-F5344CB8AC3E}">
        <p14:creationId xmlns:p14="http://schemas.microsoft.com/office/powerpoint/2010/main" val="636546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CC47FE-60E9-4E15-9988-A0C8EAD8FD6C}"/>
              </a:ext>
            </a:extLst>
          </p:cNvPr>
          <p:cNvSpPr>
            <a:spLocks noGrp="1"/>
          </p:cNvSpPr>
          <p:nvPr>
            <p:ph type="title"/>
          </p:nvPr>
        </p:nvSpPr>
        <p:spPr/>
        <p:txBody>
          <a:bodyPr/>
          <a:lstStyle/>
          <a:p>
            <a:r>
              <a:rPr lang="en-US" b="1" dirty="0"/>
              <a:t>Post-war developments of travel and tourism</a:t>
            </a:r>
            <a:endParaRPr lang="en-US" dirty="0"/>
          </a:p>
        </p:txBody>
      </p:sp>
      <p:sp>
        <p:nvSpPr>
          <p:cNvPr id="3" name="Symbol zastępczy zawartości 2">
            <a:extLst>
              <a:ext uri="{FF2B5EF4-FFF2-40B4-BE49-F238E27FC236}">
                <a16:creationId xmlns:a16="http://schemas.microsoft.com/office/drawing/2014/main" id="{73921FE0-4FEE-40EB-B469-FA5400A76A39}"/>
              </a:ext>
            </a:extLst>
          </p:cNvPr>
          <p:cNvSpPr>
            <a:spLocks noGrp="1"/>
          </p:cNvSpPr>
          <p:nvPr>
            <p:ph idx="1"/>
          </p:nvPr>
        </p:nvSpPr>
        <p:spPr/>
        <p:txBody>
          <a:bodyPr/>
          <a:lstStyle/>
          <a:p>
            <a:pPr marL="0" indent="0">
              <a:buNone/>
            </a:pPr>
            <a:r>
              <a:rPr lang="en-US" dirty="0"/>
              <a:t>Since the Second World War, which ended in 1945, the worldwide travel and tourism industry had grown so much that it is considered as the largest industry in the world.  In the past </a:t>
            </a:r>
            <a:r>
              <a:rPr lang="en-US" dirty="0" smtClean="0"/>
              <a:t>60 </a:t>
            </a:r>
            <a:r>
              <a:rPr lang="en-US" dirty="0"/>
              <a:t>years the developments of the industry has been shaped by a number of factors.  These factors can be divided into four categories, which are:</a:t>
            </a:r>
          </a:p>
          <a:p>
            <a:r>
              <a:rPr lang="en-US" dirty="0"/>
              <a:t>Changing socio-economic conditions </a:t>
            </a:r>
          </a:p>
          <a:p>
            <a:r>
              <a:rPr lang="en-US" dirty="0"/>
              <a:t>Developing technology </a:t>
            </a:r>
          </a:p>
          <a:p>
            <a:r>
              <a:rPr lang="en-US" dirty="0"/>
              <a:t>Product technology </a:t>
            </a:r>
          </a:p>
          <a:p>
            <a:r>
              <a:rPr lang="en-US" dirty="0"/>
              <a:t>Changing consumer needs</a:t>
            </a:r>
          </a:p>
          <a:p>
            <a:endParaRPr lang="en-US" dirty="0"/>
          </a:p>
        </p:txBody>
      </p:sp>
    </p:spTree>
    <p:extLst>
      <p:ext uri="{BB962C8B-B14F-4D97-AF65-F5344CB8AC3E}">
        <p14:creationId xmlns:p14="http://schemas.microsoft.com/office/powerpoint/2010/main" val="3335701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D94DD3-2B46-4D17-AE56-6D5C1A4B8E91}"/>
              </a:ext>
            </a:extLst>
          </p:cNvPr>
          <p:cNvSpPr>
            <a:spLocks noGrp="1"/>
          </p:cNvSpPr>
          <p:nvPr>
            <p:ph type="title"/>
          </p:nvPr>
        </p:nvSpPr>
        <p:spPr>
          <a:xfrm>
            <a:off x="677335" y="609601"/>
            <a:ext cx="7304072" cy="513806"/>
          </a:xfrm>
        </p:spPr>
        <p:txBody>
          <a:bodyPr>
            <a:normAutofit fontScale="90000"/>
          </a:bodyPr>
          <a:lstStyle/>
          <a:p>
            <a:r>
              <a:rPr lang="en-US" dirty="0"/>
              <a:t>1. Changing Socio-economic conditions </a:t>
            </a:r>
          </a:p>
        </p:txBody>
      </p:sp>
      <p:sp>
        <p:nvSpPr>
          <p:cNvPr id="3" name="Symbol zastępczy zawartości 2">
            <a:extLst>
              <a:ext uri="{FF2B5EF4-FFF2-40B4-BE49-F238E27FC236}">
                <a16:creationId xmlns:a16="http://schemas.microsoft.com/office/drawing/2014/main" id="{C78F0583-85D4-47B5-9190-A5E916306120}"/>
              </a:ext>
            </a:extLst>
          </p:cNvPr>
          <p:cNvSpPr>
            <a:spLocks noGrp="1"/>
          </p:cNvSpPr>
          <p:nvPr>
            <p:ph idx="1"/>
          </p:nvPr>
        </p:nvSpPr>
        <p:spPr/>
        <p:txBody>
          <a:bodyPr/>
          <a:lstStyle/>
          <a:p>
            <a:r>
              <a:rPr lang="en-US" dirty="0"/>
              <a:t>This is the term given to the combination of social and economic factors.  These factors have contributed to the growth of the travel and tourism industry since the Second World War.  Leisure time has increased greatly in the past amount of years for people in the UK.  One of the reasons </a:t>
            </a:r>
            <a:r>
              <a:rPr lang="en-US" dirty="0" smtClean="0"/>
              <a:t>for its increase is the introduction </a:t>
            </a:r>
            <a:r>
              <a:rPr lang="en-US" dirty="0"/>
              <a:t>of paid holidays.  Now people feel at ease to go on holiday without of being short for money when they come home.  </a:t>
            </a:r>
            <a:r>
              <a:rPr lang="en-US" dirty="0" smtClean="0"/>
              <a:t>These </a:t>
            </a:r>
            <a:r>
              <a:rPr lang="en-US" dirty="0"/>
              <a:t>paid </a:t>
            </a:r>
            <a:r>
              <a:rPr lang="en-US" dirty="0" smtClean="0"/>
              <a:t>holidays </a:t>
            </a:r>
            <a:r>
              <a:rPr lang="en-US" dirty="0"/>
              <a:t>have increased seaside holidays significantly such as Brighton, Blackpool or </a:t>
            </a:r>
            <a:r>
              <a:rPr lang="en-US" dirty="0" err="1"/>
              <a:t>Benidorm</a:t>
            </a:r>
            <a:r>
              <a:rPr lang="en-US" dirty="0"/>
              <a:t>. </a:t>
            </a:r>
          </a:p>
        </p:txBody>
      </p:sp>
    </p:spTree>
    <p:extLst>
      <p:ext uri="{BB962C8B-B14F-4D97-AF65-F5344CB8AC3E}">
        <p14:creationId xmlns:p14="http://schemas.microsoft.com/office/powerpoint/2010/main" val="891042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0447F8-63ED-4663-A741-4A3871DED496}"/>
              </a:ext>
            </a:extLst>
          </p:cNvPr>
          <p:cNvSpPr>
            <a:spLocks noGrp="1"/>
          </p:cNvSpPr>
          <p:nvPr>
            <p:ph type="title"/>
          </p:nvPr>
        </p:nvSpPr>
        <p:spPr>
          <a:xfrm>
            <a:off x="677334" y="609600"/>
            <a:ext cx="5418666" cy="592183"/>
          </a:xfrm>
        </p:spPr>
        <p:txBody>
          <a:bodyPr>
            <a:normAutofit fontScale="90000"/>
          </a:bodyPr>
          <a:lstStyle/>
          <a:p>
            <a:r>
              <a:rPr lang="en-US" dirty="0"/>
              <a:t>2. Developing technology</a:t>
            </a:r>
          </a:p>
        </p:txBody>
      </p:sp>
      <p:sp>
        <p:nvSpPr>
          <p:cNvPr id="3" name="Symbol zastępczy zawartości 2">
            <a:extLst>
              <a:ext uri="{FF2B5EF4-FFF2-40B4-BE49-F238E27FC236}">
                <a16:creationId xmlns:a16="http://schemas.microsoft.com/office/drawing/2014/main" id="{5D8EBACE-90C9-49C3-A1FD-97D948ADDB84}"/>
              </a:ext>
            </a:extLst>
          </p:cNvPr>
          <p:cNvSpPr>
            <a:spLocks noGrp="1"/>
          </p:cNvSpPr>
          <p:nvPr>
            <p:ph idx="1"/>
          </p:nvPr>
        </p:nvSpPr>
        <p:spPr/>
        <p:txBody>
          <a:bodyPr>
            <a:noAutofit/>
          </a:bodyPr>
          <a:lstStyle/>
          <a:p>
            <a:r>
              <a:rPr lang="en-US" dirty="0"/>
              <a:t>Transport has improved greatly in the </a:t>
            </a:r>
            <a:r>
              <a:rPr lang="en-US" dirty="0" smtClean="0"/>
              <a:t>past </a:t>
            </a:r>
            <a:r>
              <a:rPr lang="en-US" dirty="0"/>
              <a:t>number of </a:t>
            </a:r>
            <a:r>
              <a:rPr lang="en-US" dirty="0" smtClean="0"/>
              <a:t>years.</a:t>
            </a:r>
          </a:p>
          <a:p>
            <a:r>
              <a:rPr lang="en-US" dirty="0" smtClean="0"/>
              <a:t> </a:t>
            </a:r>
            <a:r>
              <a:rPr lang="en-US" dirty="0"/>
              <a:t> Aircraft, ships and trains can all carry large numbers of passengers safely and quickly to their destinations.  </a:t>
            </a:r>
            <a:r>
              <a:rPr lang="en-US" dirty="0" smtClean="0"/>
              <a:t>Technological </a:t>
            </a:r>
            <a:r>
              <a:rPr lang="en-US" dirty="0"/>
              <a:t>advances in </a:t>
            </a:r>
            <a:r>
              <a:rPr lang="en-US" dirty="0" smtClean="0"/>
              <a:t>aircraft </a:t>
            </a:r>
            <a:r>
              <a:rPr lang="en-US" dirty="0"/>
              <a:t>design after the Second World War meant that air travel became available as a means of mass transport from the 1970s. </a:t>
            </a:r>
            <a:endParaRPr lang="en-US" dirty="0" smtClean="0"/>
          </a:p>
          <a:p>
            <a:r>
              <a:rPr lang="en-US" dirty="0"/>
              <a:t> The rise of car ownership has been the greatest single transport feature that has promoted increased demand for domestic tourists. </a:t>
            </a:r>
            <a:endParaRPr lang="en-US" dirty="0" smtClean="0"/>
          </a:p>
          <a:p>
            <a:r>
              <a:rPr lang="en-US" dirty="0"/>
              <a:t> A vast number of technological developments within transport have influenced the development of the travel and tourism industry from the 1950s to the present </a:t>
            </a:r>
            <a:r>
              <a:rPr lang="en-US" dirty="0" smtClean="0"/>
              <a:t>day including the creation of the </a:t>
            </a:r>
            <a:r>
              <a:rPr lang="en-US" dirty="0"/>
              <a:t>Euro </a:t>
            </a:r>
            <a:r>
              <a:rPr lang="en-US" dirty="0" smtClean="0"/>
              <a:t>tunnel. </a:t>
            </a:r>
            <a:r>
              <a:rPr lang="en-US" dirty="0"/>
              <a:t> </a:t>
            </a:r>
          </a:p>
        </p:txBody>
      </p:sp>
    </p:spTree>
    <p:extLst>
      <p:ext uri="{BB962C8B-B14F-4D97-AF65-F5344CB8AC3E}">
        <p14:creationId xmlns:p14="http://schemas.microsoft.com/office/powerpoint/2010/main" val="1348857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302</TotalTime>
  <Words>1242</Words>
  <Application>Microsoft Office PowerPoint</Application>
  <PresentationFormat>Widescreen</PresentationFormat>
  <Paragraphs>109</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Trebuchet MS</vt:lpstr>
      <vt:lpstr>Wingdings</vt:lpstr>
      <vt:lpstr>Wingdings 3</vt:lpstr>
      <vt:lpstr>Facet</vt:lpstr>
      <vt:lpstr>International Tourism</vt:lpstr>
      <vt:lpstr>Definition of International Tourism…</vt:lpstr>
      <vt:lpstr>Areas of International Tourism</vt:lpstr>
      <vt:lpstr>Internal and External Customers </vt:lpstr>
      <vt:lpstr>Types of Tourists</vt:lpstr>
      <vt:lpstr>Statistics</vt:lpstr>
      <vt:lpstr>Post-war developments of travel and tourism</vt:lpstr>
      <vt:lpstr>1. Changing Socio-economic conditions </vt:lpstr>
      <vt:lpstr>2. Developing technology</vt:lpstr>
      <vt:lpstr>3. Product development</vt:lpstr>
      <vt:lpstr>PowerPoint Presentation</vt:lpstr>
      <vt:lpstr>PowerPoint Presentation</vt:lpstr>
      <vt:lpstr>PowerPoint Presentation</vt:lpstr>
      <vt:lpstr>PowerPoint Presentation</vt:lpstr>
      <vt:lpstr>Public, Private and Voluntary Bodies</vt:lpstr>
      <vt:lpstr>Public, Private and Voluntary Bodies</vt:lpstr>
      <vt:lpstr>Public, Private and Voluntary Bodies</vt:lpstr>
    </vt:vector>
  </TitlesOfParts>
  <Company>NPTC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Tourism</dc:title>
  <dc:creator>250485</dc:creator>
  <cp:lastModifiedBy>Hillen, Naomi</cp:lastModifiedBy>
  <cp:revision>94</cp:revision>
  <cp:lastPrinted>2018-11-06T10:29:52Z</cp:lastPrinted>
  <dcterms:created xsi:type="dcterms:W3CDTF">2018-10-09T09:15:42Z</dcterms:created>
  <dcterms:modified xsi:type="dcterms:W3CDTF">2020-10-13T08:20:53Z</dcterms:modified>
</cp:coreProperties>
</file>