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9" r:id="rId2"/>
    <p:sldId id="350" r:id="rId3"/>
    <p:sldId id="374" r:id="rId4"/>
    <p:sldId id="303" r:id="rId5"/>
    <p:sldId id="339" r:id="rId6"/>
    <p:sldId id="340" r:id="rId7"/>
    <p:sldId id="352" r:id="rId8"/>
    <p:sldId id="353" r:id="rId9"/>
    <p:sldId id="354" r:id="rId10"/>
    <p:sldId id="342" r:id="rId11"/>
    <p:sldId id="304" r:id="rId12"/>
    <p:sldId id="343" r:id="rId13"/>
    <p:sldId id="305" r:id="rId14"/>
    <p:sldId id="306" r:id="rId15"/>
    <p:sldId id="307" r:id="rId16"/>
    <p:sldId id="308" r:id="rId17"/>
    <p:sldId id="329" r:id="rId18"/>
    <p:sldId id="330" r:id="rId19"/>
    <p:sldId id="355" r:id="rId20"/>
    <p:sldId id="381" r:id="rId21"/>
    <p:sldId id="382" r:id="rId22"/>
    <p:sldId id="356" r:id="rId23"/>
    <p:sldId id="333" r:id="rId24"/>
    <p:sldId id="314" r:id="rId25"/>
    <p:sldId id="315" r:id="rId26"/>
    <p:sldId id="316" r:id="rId27"/>
    <p:sldId id="317" r:id="rId28"/>
    <p:sldId id="318" r:id="rId29"/>
    <p:sldId id="320" r:id="rId30"/>
    <p:sldId id="319" r:id="rId31"/>
    <p:sldId id="334" r:id="rId32"/>
    <p:sldId id="337" r:id="rId33"/>
    <p:sldId id="380" r:id="rId34"/>
    <p:sldId id="3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970D3-C713-40DF-ACBC-9466B2227798}">
          <p14:sldIdLst/>
        </p14:section>
        <p14:section name="Untitled Section" id="{C4AFB63A-17E4-44C1-9522-94B59C41C1C3}">
          <p14:sldIdLst>
            <p14:sldId id="379"/>
            <p14:sldId id="350"/>
            <p14:sldId id="374"/>
            <p14:sldId id="303"/>
            <p14:sldId id="339"/>
            <p14:sldId id="340"/>
            <p14:sldId id="352"/>
            <p14:sldId id="353"/>
            <p14:sldId id="354"/>
            <p14:sldId id="342"/>
            <p14:sldId id="304"/>
            <p14:sldId id="343"/>
            <p14:sldId id="305"/>
            <p14:sldId id="306"/>
            <p14:sldId id="307"/>
            <p14:sldId id="308"/>
            <p14:sldId id="329"/>
            <p14:sldId id="330"/>
            <p14:sldId id="355"/>
            <p14:sldId id="381"/>
            <p14:sldId id="382"/>
            <p14:sldId id="356"/>
            <p14:sldId id="333"/>
            <p14:sldId id="314"/>
            <p14:sldId id="315"/>
            <p14:sldId id="316"/>
            <p14:sldId id="317"/>
            <p14:sldId id="318"/>
            <p14:sldId id="320"/>
            <p14:sldId id="319"/>
            <p14:sldId id="334"/>
            <p14:sldId id="337"/>
            <p14:sldId id="380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F3E80-2F5F-4F45-AFED-3FC6A52A040B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CAB7F-1EF1-41C2-B03B-2341A07A78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B58210-F34B-45DC-B300-08708632B60D}" type="slidenum">
              <a:rPr lang="en-GB" altLang="en-US"/>
              <a:pPr eaLnBrk="1" hangingPunct="1"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2187" cy="3416300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</p:spPr>
        <p:txBody>
          <a:bodyPr lIns="93662" tIns="47625" rIns="93662" bIns="4762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9B022-DA88-41CA-A969-437B933A1F79}" type="slidenum">
              <a:rPr lang="en-GB" altLang="en-US"/>
              <a:pPr eaLnBrk="1" hangingPunct="1"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2187" cy="3416300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</p:spPr>
        <p:txBody>
          <a:bodyPr lIns="93662" tIns="47625" rIns="93662" bIns="4762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B70C-9934-4204-9478-6D5C108891AC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7DF9-6E86-4F3F-8005-6F9645B066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FF00"/>
                </a:solidFill>
              </a:rPr>
              <a:t>第</a:t>
            </a:r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周第</a:t>
            </a:r>
            <a:r>
              <a:rPr lang="en-US" altLang="zh-CN" b="1" dirty="0">
                <a:solidFill>
                  <a:srgbClr val="FFFF00"/>
                </a:solidFill>
              </a:rPr>
              <a:t>3 </a:t>
            </a:r>
            <a:r>
              <a:rPr lang="zh-CN" altLang="en-US" b="1" dirty="0">
                <a:solidFill>
                  <a:srgbClr val="FFFF00"/>
                </a:solidFill>
              </a:rPr>
              <a:t>天 教师培训</a:t>
            </a:r>
            <a:br>
              <a:rPr lang="en-GB" altLang="zh-CN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Day 3 Week  1 Teacher Training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9"/>
            <a:ext cx="10515599" cy="501754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467463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What are learning objectives ?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  <a:sym typeface="+mn-ea"/>
              </a:rPr>
              <a:t>什么是</a:t>
            </a:r>
            <a:r>
              <a:rPr lang="en-GB" sz="3200" dirty="0">
                <a:solidFill>
                  <a:srgbClr val="FFFF00"/>
                </a:solidFill>
              </a:rPr>
              <a:t>学习目标</a:t>
            </a:r>
            <a:r>
              <a:rPr lang="zh-CN" altLang="en-GB" sz="3200" dirty="0">
                <a:solidFill>
                  <a:srgbClr val="FFFF00"/>
                </a:solidFill>
              </a:rPr>
              <a:t>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 </a:t>
            </a:r>
            <a:r>
              <a:rPr lang="zh-CN" alt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学习目标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Objectives are statements which describe what the learner is expected to achieve as a result of instruction.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目标是描述学习者在教学中期望达到的成果的陈述。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Because they direct attention to the student and the types of behaviours they should exhibit, sometimes these statements are called “behavioural” objectives.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因为这些陈述将注意力引向学生和他们应该表现出的行为类型，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所以有时这些陈述被称为“行为”目标。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Why bother with learning objectives ?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为什么要为学习目标费心</a:t>
            </a:r>
            <a:r>
              <a:rPr lang="en-US" altLang="en-GB" sz="32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00213"/>
            <a:ext cx="8569325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Purposes of Objectives </a:t>
            </a:r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目标的</a:t>
            </a:r>
            <a:r>
              <a:rPr lang="zh-CN" alt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作用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115" y="1228725"/>
            <a:ext cx="9036685" cy="525589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endParaRPr lang="en-GB" sz="2400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By knowing where you intend to go, you increase the chances of you and the learner ending up there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通过了解你的目标，你和学习者最终达到目标的几率就会增加</a:t>
            </a: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Guides the teacher relative to the planning of instruction, delivery of instruction and evaluation of student achievement.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指导教师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的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教学计划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制定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、教学实施和学生成绩评估。</a:t>
            </a: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Guides the learner; helps him/her focus and set priorities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引导学习者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：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帮助他/她集中注意力，设定优先次序</a:t>
            </a: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Allows for analysis in terms of the levels of teaching and learning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可以对教与学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的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水平做出分析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 </a:t>
            </a:r>
            <a:r>
              <a:rPr lang="zh-CN" alt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学习目标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00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Definition </a:t>
            </a:r>
            <a:r>
              <a:rPr lang="zh-CN" alt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定义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A statement in specific and measurable terms that describes what the learner will know or be able to do as a result of engaging in a learning activity.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 一种具体的、可衡量的表述，它描述学习者通过参与一项学习活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 动将会知道或能够做什么。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Example </a:t>
            </a:r>
            <a:r>
              <a:rPr lang="zh-CN" alt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举例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Students will list three characteristics that make the family doctor distinctive from other specialists in the health care system.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 学生们将列出家庭医生区别于其他医疗保健系统专家的三个特点。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>
                <a:solidFill>
                  <a:srgbClr val="FFFF00"/>
                </a:solidFill>
                <a:latin typeface="Comic Sans MS" panose="030F0702030302020204" pitchFamily="66" charset="0"/>
              </a:rPr>
              <a:t>Magic Triangle </a:t>
            </a:r>
            <a:r>
              <a:rPr lang="zh-CN" altLang="en-GB" b="1">
                <a:solidFill>
                  <a:srgbClr val="FFFF00"/>
                </a:solidFill>
                <a:latin typeface="Comic Sans MS" panose="030F0702030302020204" pitchFamily="66" charset="0"/>
              </a:rPr>
              <a:t>魅力三角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48076" y="2349500"/>
            <a:ext cx="4392613" cy="2592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59375" y="1628776"/>
            <a:ext cx="1873250" cy="182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Objectives</a:t>
            </a:r>
            <a:r>
              <a:rPr lang="zh-CN" altLang="en-GB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目标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74825" y="4437063"/>
            <a:ext cx="1873250" cy="20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Learning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zh-CN" alt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学习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Activities</a:t>
            </a:r>
          </a:p>
          <a:p>
            <a:pPr eaLnBrk="1" hangingPunct="1">
              <a:buClrTx/>
              <a:buSzTx/>
              <a:buFontTx/>
              <a:buNone/>
            </a:pPr>
            <a:endParaRPr lang="en-GB" altLang="en-US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12126" y="4508500"/>
            <a:ext cx="1800225" cy="131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Evaluation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zh-CN" alt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评估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>
                <a:solidFill>
                  <a:srgbClr val="FFFF00"/>
                </a:solidFill>
                <a:latin typeface="Comic Sans MS" panose="030F0702030302020204" pitchFamily="66" charset="0"/>
              </a:rPr>
              <a:t>Learning Objective Domains 学习目标范围</a:t>
            </a:r>
            <a:endParaRPr lang="zh-CN" altLang="en-GB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Cognitive (knowing)  认知(了解)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Psychomotor (doing) 心理运动(做)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Affective (feeling)  情感(感觉)</a:t>
            </a:r>
          </a:p>
          <a:p>
            <a:pPr>
              <a:defRPr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309245"/>
            <a:ext cx="86106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Describe Learning</a:t>
            </a:r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描述学习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66800"/>
            <a:ext cx="8856662" cy="5314950"/>
          </a:xfrm>
        </p:spPr>
        <p:txBody>
          <a:bodyPr>
            <a:normAutofit fontScale="87500" lnSpcReduction="10000"/>
          </a:bodyPr>
          <a:lstStyle/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Three Domains of Learning  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cognitive (intellectual abilities)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Knowing</a:t>
            </a:r>
          </a:p>
          <a:p>
            <a:pPr marL="457200" lvl="1" indent="0">
              <a:lnSpc>
                <a:spcPct val="150000"/>
              </a:lnSpc>
              <a:buClr>
                <a:srgbClr val="FFCC00"/>
              </a:buClr>
              <a:buNone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认知的(智力能力)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知道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affective (attitudes, values, interests)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Feeling</a:t>
            </a:r>
          </a:p>
          <a:p>
            <a:pPr marL="457200" lvl="1" indent="0">
              <a:lnSpc>
                <a:spcPct val="150000"/>
              </a:lnSpc>
              <a:buClr>
                <a:srgbClr val="FFCC00"/>
              </a:buClr>
              <a:buNone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情感的(态度、价值、兴趣)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感觉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psychomotor (muscular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action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dexterity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Doing</a:t>
            </a:r>
          </a:p>
          <a:p>
            <a:pPr marL="0" indent="0">
              <a:lnSpc>
                <a:spcPct val="150000"/>
              </a:lnSpc>
              <a:buClr>
                <a:srgbClr val="FFCC00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心理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运动(肌肉运动，灵巧)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做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FFCC00"/>
              </a:buCl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Bloom’s (&amp; others) Taxonomy 布鲁姆 (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与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其他人)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的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分类</a:t>
            </a:r>
          </a:p>
          <a:p>
            <a:pPr lvl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1956: a shared vocabulary &amp; “ahead of its time” </a:t>
            </a:r>
          </a:p>
          <a:p>
            <a:pPr marL="457200" lvl="1" indent="0">
              <a:lnSpc>
                <a:spcPct val="150000"/>
              </a:lnSpc>
              <a:buClr>
                <a:srgbClr val="FFCC00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1956年:共享词汇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超前于时代”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676400" y="1905000"/>
            <a:ext cx="762000" cy="2514600"/>
          </a:xfrm>
          <a:prstGeom prst="curvedRightArrow">
            <a:avLst>
              <a:gd name="adj1" fmla="val 66000"/>
              <a:gd name="adj2" fmla="val 1320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035B87-6861-45CE-8734-D7F949DB661A}" type="slidenum">
              <a:rPr lang="en-GB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772400" cy="1143000"/>
          </a:xfrm>
          <a:effectLst>
            <a:outerShdw dist="35921" dir="2700000" algn="ctr" rotWithShape="0">
              <a:srgbClr val="33CCCC"/>
            </a:outerShdw>
          </a:effectLst>
        </p:spPr>
        <p:txBody>
          <a:bodyPr vert="horz" lIns="92075" tIns="46038" rIns="92075" bIns="46038" rtlCol="0" anchor="b"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Bloom’s Taxonomy of Educational Objectives</a:t>
            </a:r>
            <a:b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布鲁姆教育目标分类</a:t>
            </a: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5200651" y="3892551"/>
            <a:ext cx="4486275" cy="1058863"/>
            <a:chOff x="2316" y="2452"/>
            <a:chExt cx="2826" cy="667"/>
          </a:xfrm>
        </p:grpSpPr>
        <p:sp>
          <p:nvSpPr>
            <p:cNvPr id="21532" name="AutoShape 4"/>
            <p:cNvSpPr>
              <a:spLocks noChangeArrowheads="1"/>
            </p:cNvSpPr>
            <p:nvPr/>
          </p:nvSpPr>
          <p:spPr bwMode="auto">
            <a:xfrm>
              <a:off x="3230" y="2452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Apply </a:t>
              </a:r>
              <a:r>
                <a:rPr lang="zh-CN" altLang="en-US" sz="2800" b="1">
                  <a:solidFill>
                    <a:srgbClr val="FFFFFF"/>
                  </a:solidFill>
                </a:rPr>
                <a:t>应用</a:t>
              </a:r>
            </a:p>
          </p:txBody>
        </p:sp>
        <p:sp>
          <p:nvSpPr>
            <p:cNvPr id="21533" name="Line 5"/>
            <p:cNvSpPr>
              <a:spLocks noChangeShapeType="1"/>
            </p:cNvSpPr>
            <p:nvPr/>
          </p:nvSpPr>
          <p:spPr bwMode="auto">
            <a:xfrm flipV="1">
              <a:off x="2316" y="2642"/>
              <a:ext cx="909" cy="47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06" name="Group 6"/>
          <p:cNvGrpSpPr/>
          <p:nvPr/>
        </p:nvGrpSpPr>
        <p:grpSpPr bwMode="auto">
          <a:xfrm>
            <a:off x="2155826" y="4959351"/>
            <a:ext cx="4487863" cy="677863"/>
            <a:chOff x="398" y="3124"/>
            <a:chExt cx="2827" cy="427"/>
          </a:xfrm>
        </p:grpSpPr>
        <p:sp>
          <p:nvSpPr>
            <p:cNvPr id="21530" name="AutoShape 7"/>
            <p:cNvSpPr>
              <a:spLocks noChangeArrowheads="1"/>
            </p:cNvSpPr>
            <p:nvPr/>
          </p:nvSpPr>
          <p:spPr bwMode="auto">
            <a:xfrm>
              <a:off x="398" y="3124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Comprehend </a:t>
              </a:r>
              <a:r>
                <a:rPr lang="zh-CN" altLang="en-US" sz="2800" b="1">
                  <a:solidFill>
                    <a:srgbClr val="FFFFFF"/>
                  </a:solidFill>
                </a:rPr>
                <a:t>理解</a:t>
              </a:r>
            </a:p>
          </p:txBody>
        </p:sp>
        <p:sp>
          <p:nvSpPr>
            <p:cNvPr id="21531" name="Line 8"/>
            <p:cNvSpPr>
              <a:spLocks noChangeShapeType="1"/>
            </p:cNvSpPr>
            <p:nvPr/>
          </p:nvSpPr>
          <p:spPr bwMode="auto">
            <a:xfrm flipH="1" flipV="1">
              <a:off x="2316" y="3314"/>
              <a:ext cx="909" cy="23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09" name="Group 9"/>
          <p:cNvGrpSpPr/>
          <p:nvPr/>
        </p:nvGrpSpPr>
        <p:grpSpPr bwMode="auto">
          <a:xfrm>
            <a:off x="6629400" y="5486400"/>
            <a:ext cx="3035300" cy="520700"/>
            <a:chOff x="3216" y="3456"/>
            <a:chExt cx="1912" cy="328"/>
          </a:xfrm>
        </p:grpSpPr>
        <p:sp>
          <p:nvSpPr>
            <p:cNvPr id="21528" name="AutoShape 10"/>
            <p:cNvSpPr>
              <a:spLocks noChangeArrowheads="1"/>
            </p:cNvSpPr>
            <p:nvPr/>
          </p:nvSpPr>
          <p:spPr bwMode="auto">
            <a:xfrm>
              <a:off x="3216" y="3456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29" name="Rectangle 11"/>
            <p:cNvSpPr>
              <a:spLocks noChangeArrowheads="1"/>
            </p:cNvSpPr>
            <p:nvPr/>
          </p:nvSpPr>
          <p:spPr bwMode="auto">
            <a:xfrm>
              <a:off x="3360" y="3504"/>
              <a:ext cx="176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Remember </a:t>
              </a:r>
              <a:r>
                <a:rPr lang="zh-CN" altLang="en-US" sz="2800" b="1">
                  <a:solidFill>
                    <a:srgbClr val="FFFFFF"/>
                  </a:solidFill>
                </a:rPr>
                <a:t>记住</a:t>
              </a:r>
            </a:p>
          </p:txBody>
        </p:sp>
      </p:grp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048840" y="5546726"/>
            <a:ext cx="324768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explain, paraphrase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758726" y="4479926"/>
            <a:ext cx="280205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calculate, solve,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determine, apply</a:t>
            </a: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2155826" y="3359151"/>
            <a:ext cx="4487863" cy="601663"/>
            <a:chOff x="398" y="2116"/>
            <a:chExt cx="2827" cy="379"/>
          </a:xfrm>
        </p:grpSpPr>
        <p:sp>
          <p:nvSpPr>
            <p:cNvPr id="21526" name="AutoShape 15"/>
            <p:cNvSpPr>
              <a:spLocks noChangeArrowheads="1"/>
            </p:cNvSpPr>
            <p:nvPr/>
          </p:nvSpPr>
          <p:spPr bwMode="auto">
            <a:xfrm>
              <a:off x="398" y="2116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Analyze </a:t>
              </a:r>
              <a:r>
                <a:rPr lang="zh-CN" altLang="en-US" sz="2800" b="1">
                  <a:solidFill>
                    <a:srgbClr val="FFFFFF"/>
                  </a:solidFill>
                </a:rPr>
                <a:t>分析</a:t>
              </a:r>
            </a:p>
          </p:txBody>
        </p:sp>
        <p:sp>
          <p:nvSpPr>
            <p:cNvPr id="21527" name="Line 16"/>
            <p:cNvSpPr>
              <a:spLocks noChangeShapeType="1"/>
            </p:cNvSpPr>
            <p:nvPr/>
          </p:nvSpPr>
          <p:spPr bwMode="auto">
            <a:xfrm flipH="1" flipV="1">
              <a:off x="2316" y="2258"/>
              <a:ext cx="909" cy="23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600201" y="3870326"/>
            <a:ext cx="443547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compare, contrast, classify, categorize, derive, model</a:t>
            </a:r>
          </a:p>
        </p:txBody>
      </p:sp>
      <p:grpSp>
        <p:nvGrpSpPr>
          <p:cNvPr id="25618" name="Group 18"/>
          <p:cNvGrpSpPr/>
          <p:nvPr/>
        </p:nvGrpSpPr>
        <p:grpSpPr bwMode="auto">
          <a:xfrm>
            <a:off x="5200651" y="2216151"/>
            <a:ext cx="4486275" cy="1135063"/>
            <a:chOff x="2316" y="1396"/>
            <a:chExt cx="2826" cy="715"/>
          </a:xfrm>
        </p:grpSpPr>
        <p:sp>
          <p:nvSpPr>
            <p:cNvPr id="21524" name="AutoShape 19"/>
            <p:cNvSpPr>
              <a:spLocks noChangeArrowheads="1"/>
            </p:cNvSpPr>
            <p:nvPr/>
          </p:nvSpPr>
          <p:spPr bwMode="auto">
            <a:xfrm>
              <a:off x="3230" y="1396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Synthesize </a:t>
              </a:r>
              <a:r>
                <a:rPr lang="zh-CN" altLang="en-US" sz="2800" b="1">
                  <a:solidFill>
                    <a:srgbClr val="FFFFFF"/>
                  </a:solidFill>
                </a:rPr>
                <a:t>综合</a:t>
              </a:r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 flipV="1">
              <a:off x="2316" y="1634"/>
              <a:ext cx="909" cy="47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169026" y="2727326"/>
            <a:ext cx="4132263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create, construct, design,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improve, produce, propose</a:t>
            </a:r>
          </a:p>
        </p:txBody>
      </p:sp>
      <p:grpSp>
        <p:nvGrpSpPr>
          <p:cNvPr id="25622" name="Group 22"/>
          <p:cNvGrpSpPr/>
          <p:nvPr/>
        </p:nvGrpSpPr>
        <p:grpSpPr bwMode="auto">
          <a:xfrm>
            <a:off x="2155826" y="1682751"/>
            <a:ext cx="4487863" cy="601663"/>
            <a:chOff x="398" y="1060"/>
            <a:chExt cx="2827" cy="379"/>
          </a:xfrm>
        </p:grpSpPr>
        <p:sp>
          <p:nvSpPr>
            <p:cNvPr id="21522" name="AutoShape 23"/>
            <p:cNvSpPr>
              <a:spLocks noChangeArrowheads="1"/>
            </p:cNvSpPr>
            <p:nvPr/>
          </p:nvSpPr>
          <p:spPr bwMode="auto">
            <a:xfrm>
              <a:off x="398" y="1060"/>
              <a:ext cx="1912" cy="328"/>
            </a:xfrm>
            <a:prstGeom prst="roundRect">
              <a:avLst>
                <a:gd name="adj" fmla="val 12468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</a:rPr>
                <a:t>Evaluate </a:t>
              </a:r>
              <a:r>
                <a:rPr lang="zh-CN" altLang="en-US" sz="2800" b="1">
                  <a:solidFill>
                    <a:srgbClr val="FFFFFF"/>
                  </a:solidFill>
                </a:rPr>
                <a:t>评价</a:t>
              </a:r>
            </a:p>
          </p:txBody>
        </p:sp>
        <p:sp>
          <p:nvSpPr>
            <p:cNvPr id="21523" name="Line 24"/>
            <p:cNvSpPr>
              <a:spLocks noChangeShapeType="1"/>
            </p:cNvSpPr>
            <p:nvPr/>
          </p:nvSpPr>
          <p:spPr bwMode="auto">
            <a:xfrm flipH="1" flipV="1">
              <a:off x="2316" y="1202"/>
              <a:ext cx="909" cy="23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1524001" y="2193926"/>
            <a:ext cx="443547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judge, critique, justify,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verify, assess, recommend</a:t>
            </a:r>
          </a:p>
        </p:txBody>
      </p:sp>
      <p:sp>
        <p:nvSpPr>
          <p:cNvPr id="21519" name="AutoShape 26"/>
          <p:cNvSpPr>
            <a:spLocks noChangeArrowheads="1"/>
          </p:cNvSpPr>
          <p:nvPr/>
        </p:nvSpPr>
        <p:spPr bwMode="auto">
          <a:xfrm>
            <a:off x="9300369" y="230600"/>
            <a:ext cx="2157413" cy="20066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508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For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Cognitive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Domain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7366384" y="6156326"/>
            <a:ext cx="172643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list, recite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utoUpdateAnimBg="0"/>
      <p:bldP spid="25613" grpId="0" autoUpdateAnimBg="0"/>
      <p:bldP spid="25617" grpId="0" autoUpdateAnimBg="0"/>
      <p:bldP spid="25621" grpId="0" autoUpdateAnimBg="0"/>
      <p:bldP spid="25625" grpId="0" autoUpdateAnimBg="0"/>
      <p:bldP spid="256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Bloom revised in 2002 – </a:t>
            </a:r>
            <a:r>
              <a:rPr lang="en-GB" sz="2800" dirty="0" err="1">
                <a:solidFill>
                  <a:srgbClr val="FFFF00"/>
                </a:solidFill>
              </a:rPr>
              <a:t>Lorin</a:t>
            </a:r>
            <a:r>
              <a:rPr lang="en-GB" sz="2800" dirty="0">
                <a:solidFill>
                  <a:srgbClr val="FFFF00"/>
                </a:solidFill>
              </a:rPr>
              <a:t> Anderson &amp; David Krathwohl.</a:t>
            </a:r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布卢姆在2002年修订</a:t>
            </a:r>
            <a:r>
              <a:rPr lang="en-US" altLang="en-GB" sz="2400" dirty="0">
                <a:solidFill>
                  <a:srgbClr val="FFFF00"/>
                </a:solidFill>
              </a:rPr>
              <a:t>--</a:t>
            </a:r>
            <a:r>
              <a:rPr lang="en-GB" sz="2400" dirty="0">
                <a:solidFill>
                  <a:srgbClr val="FFFF00"/>
                </a:solidFill>
              </a:rPr>
              <a:t>Lorin Anderson </a:t>
            </a:r>
            <a:r>
              <a:rPr lang="en-GB" sz="2400" dirty="0">
                <a:solidFill>
                  <a:srgbClr val="FFFF00"/>
                </a:solidFill>
                <a:sym typeface="+mn-ea"/>
              </a:rPr>
              <a:t>&amp; David Krathwohl.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8" y="1398954"/>
            <a:ext cx="10964984" cy="505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566988" y="3284539"/>
            <a:ext cx="741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</a:rPr>
              <a:t>Lesson Planning / </a:t>
            </a:r>
            <a:r>
              <a:rPr lang="zh-CN" altLang="en-US" sz="4400" dirty="0">
                <a:solidFill>
                  <a:schemeClr val="bg1"/>
                </a:solidFill>
                <a:ea typeface="MS PGothic" panose="020B0600070205080204" pitchFamily="34" charset="-128"/>
              </a:rPr>
              <a:t>教案</a:t>
            </a:r>
            <a:r>
              <a:rPr lang="en-GB" altLang="en-US" sz="4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Bloom revised in 2002 – </a:t>
            </a:r>
            <a:r>
              <a:rPr lang="en-GB" sz="2800" dirty="0" err="1">
                <a:solidFill>
                  <a:srgbClr val="FFFF00"/>
                </a:solidFill>
              </a:rPr>
              <a:t>Lorin</a:t>
            </a:r>
            <a:r>
              <a:rPr lang="en-GB" sz="2800" dirty="0">
                <a:solidFill>
                  <a:srgbClr val="FFFF00"/>
                </a:solidFill>
              </a:rPr>
              <a:t> Anderson &amp; David Krathwohl.</a:t>
            </a:r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布卢姆在2002年修订</a:t>
            </a:r>
            <a:r>
              <a:rPr lang="en-US" altLang="en-GB" sz="2400" dirty="0">
                <a:solidFill>
                  <a:srgbClr val="FFFF00"/>
                </a:solidFill>
              </a:rPr>
              <a:t>--</a:t>
            </a:r>
            <a:r>
              <a:rPr lang="en-GB" sz="2400" dirty="0">
                <a:solidFill>
                  <a:srgbClr val="FFFF00"/>
                </a:solidFill>
              </a:rPr>
              <a:t>Lorin Anderson </a:t>
            </a:r>
            <a:r>
              <a:rPr lang="en-GB" sz="2400" dirty="0">
                <a:solidFill>
                  <a:srgbClr val="FFFF00"/>
                </a:solidFill>
                <a:sym typeface="+mn-ea"/>
              </a:rPr>
              <a:t>&amp; David Krathwohl.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238745-9353-4B7A-9110-734CEDCE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3" y="1603332"/>
            <a:ext cx="8937948" cy="5031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EF9EC-A3B5-4E00-AA1B-086681F5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495591"/>
            <a:ext cx="1733550" cy="2844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969D8-2054-4719-81A5-221D79B3296C}"/>
              </a:ext>
            </a:extLst>
          </p:cNvPr>
          <p:cNvSpPr txBox="1"/>
          <p:nvPr/>
        </p:nvSpPr>
        <p:spPr>
          <a:xfrm>
            <a:off x="9713167" y="2808514"/>
            <a:ext cx="17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ighlight>
                  <a:srgbClr val="FFFF00"/>
                </a:highlight>
              </a:rPr>
              <a:t>Lorin</a:t>
            </a:r>
            <a:r>
              <a:rPr lang="en-GB" dirty="0">
                <a:highlight>
                  <a:srgbClr val="FFFF00"/>
                </a:highlight>
              </a:rPr>
              <a:t> Anderson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EF378-682F-4094-9411-E5F724AEB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49" y="3498647"/>
            <a:ext cx="1733549" cy="2612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123A5-A642-4A0C-A682-B8CD1D2373F0}"/>
              </a:ext>
            </a:extLst>
          </p:cNvPr>
          <p:cNvSpPr txBox="1"/>
          <p:nvPr/>
        </p:nvSpPr>
        <p:spPr>
          <a:xfrm>
            <a:off x="9713167" y="6177743"/>
            <a:ext cx="17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David Krathwohl</a:t>
            </a:r>
          </a:p>
        </p:txBody>
      </p:sp>
    </p:spTree>
    <p:extLst>
      <p:ext uri="{BB962C8B-B14F-4D97-AF65-F5344CB8AC3E}">
        <p14:creationId xmlns:p14="http://schemas.microsoft.com/office/powerpoint/2010/main" val="226201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Bloom revised in 2002 – </a:t>
            </a:r>
            <a:r>
              <a:rPr lang="en-GB" sz="2800" dirty="0" err="1">
                <a:solidFill>
                  <a:srgbClr val="FFFF00"/>
                </a:solidFill>
              </a:rPr>
              <a:t>Lorin</a:t>
            </a:r>
            <a:r>
              <a:rPr lang="en-GB" sz="2800" dirty="0">
                <a:solidFill>
                  <a:srgbClr val="FFFF00"/>
                </a:solidFill>
              </a:rPr>
              <a:t> Anderson &amp; David Krathwohl.</a:t>
            </a:r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400" dirty="0">
                <a:solidFill>
                  <a:srgbClr val="FFFF00"/>
                </a:solidFill>
              </a:rPr>
              <a:t>布卢姆在2002年修订</a:t>
            </a:r>
            <a:r>
              <a:rPr lang="en-US" altLang="en-GB" sz="2400" dirty="0">
                <a:solidFill>
                  <a:srgbClr val="FFFF00"/>
                </a:solidFill>
              </a:rPr>
              <a:t>--</a:t>
            </a:r>
            <a:r>
              <a:rPr lang="en-GB" sz="2400" dirty="0">
                <a:solidFill>
                  <a:srgbClr val="FFFF00"/>
                </a:solidFill>
              </a:rPr>
              <a:t>Lorin Anderson </a:t>
            </a:r>
            <a:r>
              <a:rPr lang="en-GB" sz="2400" dirty="0">
                <a:solidFill>
                  <a:srgbClr val="FFFF00"/>
                </a:solidFill>
                <a:sym typeface="+mn-ea"/>
              </a:rPr>
              <a:t>&amp; David Krathwohl.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238745-9353-4B7A-9110-734CEDCE2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3" y="1603331"/>
            <a:ext cx="3722056" cy="209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EF9EC-A3B5-4E00-AA1B-086681F5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495591"/>
            <a:ext cx="1733550" cy="2844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969D8-2054-4719-81A5-221D79B3296C}"/>
              </a:ext>
            </a:extLst>
          </p:cNvPr>
          <p:cNvSpPr txBox="1"/>
          <p:nvPr/>
        </p:nvSpPr>
        <p:spPr>
          <a:xfrm>
            <a:off x="9713167" y="2808514"/>
            <a:ext cx="17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ighlight>
                  <a:srgbClr val="FFFF00"/>
                </a:highlight>
              </a:rPr>
              <a:t>Lorin</a:t>
            </a:r>
            <a:r>
              <a:rPr lang="en-GB" dirty="0">
                <a:highlight>
                  <a:srgbClr val="FFFF00"/>
                </a:highlight>
              </a:rPr>
              <a:t> Anderson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EF378-682F-4094-9411-E5F724AEB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49" y="3498647"/>
            <a:ext cx="1733549" cy="2612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123A5-A642-4A0C-A682-B8CD1D2373F0}"/>
              </a:ext>
            </a:extLst>
          </p:cNvPr>
          <p:cNvSpPr txBox="1"/>
          <p:nvPr/>
        </p:nvSpPr>
        <p:spPr>
          <a:xfrm>
            <a:off x="9713167" y="6177743"/>
            <a:ext cx="17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David Krathwohl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81EF3-C5CB-4669-ABEE-303FF15E52EC}"/>
              </a:ext>
            </a:extLst>
          </p:cNvPr>
          <p:cNvSpPr txBox="1"/>
          <p:nvPr/>
        </p:nvSpPr>
        <p:spPr>
          <a:xfrm>
            <a:off x="3313722" y="4095261"/>
            <a:ext cx="54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Why ? /</a:t>
            </a:r>
          </a:p>
        </p:txBody>
      </p:sp>
    </p:spTree>
    <p:extLst>
      <p:ext uri="{BB962C8B-B14F-4D97-AF65-F5344CB8AC3E}">
        <p14:creationId xmlns:p14="http://schemas.microsoft.com/office/powerpoint/2010/main" val="302273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C9BB44-F39F-4422-BF60-92591A895882}" type="slidenum">
              <a:rPr lang="en-GB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185232" y="183834"/>
            <a:ext cx="7389813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Students will operate at the level we expect them to, if: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学生的操作将达到我们期望的水平，如果：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873375" y="2012950"/>
            <a:ext cx="814197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FFFF00"/>
                </a:solidFill>
              </a:rPr>
              <a:t>Communicate these expectations 沟通这些期望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FFFF00"/>
                </a:solidFill>
              </a:rPr>
              <a:t>Use activities &amp; teaching strategies that support expectations  采用</a:t>
            </a:r>
            <a:r>
              <a:rPr lang="en-GB" altLang="en-US" sz="2400" dirty="0">
                <a:solidFill>
                  <a:srgbClr val="FFFF00"/>
                </a:solidFill>
                <a:sym typeface="+mn-ea"/>
              </a:rPr>
              <a:t>支持期望</a:t>
            </a:r>
            <a:r>
              <a:rPr lang="zh-CN" altLang="en-GB" sz="2400" dirty="0">
                <a:solidFill>
                  <a:srgbClr val="FFFF00"/>
                </a:solidFill>
                <a:sym typeface="+mn-ea"/>
              </a:rPr>
              <a:t>的</a:t>
            </a:r>
            <a:r>
              <a:rPr lang="en-GB" altLang="en-US" sz="2400" dirty="0">
                <a:solidFill>
                  <a:srgbClr val="FFFF00"/>
                </a:solidFill>
              </a:rPr>
              <a:t>活动,教学策略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FFFF00"/>
                </a:solidFill>
              </a:rPr>
              <a:t>Assess and evaluate performance </a:t>
            </a:r>
            <a:r>
              <a:rPr lang="zh-CN" altLang="en-GB" sz="2400" dirty="0">
                <a:solidFill>
                  <a:srgbClr val="FFFF00"/>
                </a:solidFill>
              </a:rPr>
              <a:t>对表现进行测评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806417" y="5300663"/>
            <a:ext cx="87204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Learning Objectives </a:t>
            </a:r>
            <a:r>
              <a:rPr lang="zh-CN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学习目标</a:t>
            </a: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519738" y="4422775"/>
            <a:ext cx="863600" cy="87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60350"/>
            <a:ext cx="5984875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Writing Learning Objectives  </a:t>
            </a:r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写</a:t>
            </a:r>
            <a:r>
              <a:rPr lang="zh-CN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下</a:t>
            </a:r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学习目标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10118090" cy="48240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Comic Sans MS" panose="030F0702030302020204" pitchFamily="66" charset="0"/>
              </a:rPr>
              <a:t>Start with action verbs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Comic Sans MS" panose="030F0702030302020204" pitchFamily="66" charset="0"/>
              </a:rPr>
              <a:t>That can be observed and measured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Avoid: 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避免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>
              <a:lnSpc>
                <a:spcPct val="9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Understand, know, be aware, appreciate  理解，了解，意识到，欣赏</a:t>
            </a:r>
          </a:p>
          <a:p>
            <a:pPr marL="914400" lvl="2" indent="0">
              <a:lnSpc>
                <a:spcPct val="90000"/>
              </a:lnSpc>
              <a:buClr>
                <a:srgbClr val="FFCC00"/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Use: 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使用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>
              <a:lnSpc>
                <a:spcPct val="9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Describe, construct, calculate, determine, list</a:t>
            </a:r>
          </a:p>
          <a:p>
            <a:pPr marL="914400" lvl="2" indent="0">
              <a:lnSpc>
                <a:spcPct val="90000"/>
              </a:lnSpc>
              <a:buClr>
                <a:srgbClr val="FFCC00"/>
              </a:buClr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  描述，构造，计算，确定，列出</a:t>
            </a:r>
          </a:p>
          <a:p>
            <a:pPr marL="914400" lvl="2" indent="0">
              <a:lnSpc>
                <a:spcPct val="90000"/>
              </a:lnSpc>
              <a:buClr>
                <a:srgbClr val="FFCC00"/>
              </a:buClr>
              <a:buNone/>
              <a:defRPr/>
            </a:pP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Use complete and simple sentences </a:t>
            </a:r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使用完整和简单的句子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Verb = process or behavior  动词=过程或行为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Noun = knowledge to acquire or construct 名词=获取或构建的知识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Knowledge Verbs (1st level) 知识动词(一级)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Remembering </a:t>
            </a:r>
            <a:r>
              <a:rPr lang="zh-CN" alt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记住</a:t>
            </a: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Define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定义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Memorise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记忆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List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列表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Recall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回忆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Repeat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重复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Relate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关联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Name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命名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Repeat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重复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220345"/>
            <a:ext cx="10570210" cy="14801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Comprehension Verbs (2nd level) </a:t>
            </a:r>
            <a:r>
              <a:rPr lang="en-GB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理解动词(二级)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Understanding </a:t>
            </a:r>
            <a:r>
              <a:rPr lang="zh-CN" alt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理解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Restate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重新叙述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Discuss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讨论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Describe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描述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Identify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确定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Locate  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定位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Report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报告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Explain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说明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Express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表达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Recognise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认可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Review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回顾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Application Verbs (3rd level) 应用动词(第3级)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Applying </a:t>
            </a:r>
            <a:r>
              <a:rPr lang="zh-CN" alt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应用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Translate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翻译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Interpret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说明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Apply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应用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Practice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练习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Illustrate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阐明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Operate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操作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Demonstrate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展示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Dramatize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编写剧本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Sketch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素描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Employ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雇用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Schedule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安排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使用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Analysis Verbs (4th level) </a:t>
            </a: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  <a:sym typeface="+mn-ea"/>
              </a:rPr>
              <a:t>分析</a:t>
            </a: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动词(第4级)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Analysing </a:t>
            </a:r>
            <a:r>
              <a:rPr lang="zh-CN" altLang="en-GB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分析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Distinguish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区分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Differentiate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区别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Appraise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评价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Analyze </a:t>
            </a:r>
            <a:r>
              <a:rPr lang="zh-CN" altLang="en-GB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分析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Calculate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计算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Criticize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批评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Compare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比较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Contrast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对照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Examine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检查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Test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测试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Relate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关联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Experiment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试验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850" y="233045"/>
            <a:ext cx="9984105" cy="17595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Evaluation Verbs (5th level) 评价动词(第5级)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Evaluating </a:t>
            </a:r>
            <a:r>
              <a:rPr lang="zh-CN" alt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评价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n-GB" sz="4000" b="1" dirty="0">
                <a:latin typeface="Comic Sans MS" panose="030F0702030302020204" pitchFamily="66" charset="0"/>
              </a:rPr>
            </a:b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Judge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判断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Appraise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评价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Evaluate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评估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Revise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修正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Score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得分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Select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选择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Measure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衡量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Value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评价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Estimate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估计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Choose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选择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Compute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计算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Assess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评估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err="1">
                <a:solidFill>
                  <a:srgbClr val="FFFF00"/>
                </a:solidFill>
              </a:rPr>
              <a:t>Prynhawn</a:t>
            </a:r>
            <a:r>
              <a:rPr lang="en-GB" sz="6600" dirty="0">
                <a:solidFill>
                  <a:srgbClr val="FFFF00"/>
                </a:solidFill>
              </a:rPr>
              <a:t> da </a:t>
            </a:r>
          </a:p>
          <a:p>
            <a:pPr marL="0" indent="0" algn="ctr">
              <a:buNone/>
            </a:pPr>
            <a:r>
              <a:rPr lang="ja-JP" altLang="en-US" sz="6600" dirty="0">
                <a:solidFill>
                  <a:schemeClr val="bg1"/>
                </a:solidFill>
              </a:rPr>
              <a:t>下午好 </a:t>
            </a:r>
            <a:r>
              <a:rPr lang="en-GB" altLang="ja-JP" sz="6600" dirty="0">
                <a:solidFill>
                  <a:schemeClr val="bg1"/>
                </a:solidFill>
              </a:rPr>
              <a:t>(</a:t>
            </a:r>
            <a:r>
              <a:rPr lang="en-GB" altLang="ja-JP" sz="6600" dirty="0" err="1">
                <a:solidFill>
                  <a:schemeClr val="bg1"/>
                </a:solidFill>
              </a:rPr>
              <a:t>Xiàwǔ</a:t>
            </a:r>
            <a:r>
              <a:rPr lang="en-GB" altLang="ja-JP" sz="6600" dirty="0">
                <a:solidFill>
                  <a:schemeClr val="bg1"/>
                </a:solidFill>
              </a:rPr>
              <a:t> </a:t>
            </a:r>
            <a:r>
              <a:rPr lang="en-GB" altLang="ja-JP" sz="6600" dirty="0" err="1">
                <a:solidFill>
                  <a:schemeClr val="bg1"/>
                </a:solidFill>
              </a:rPr>
              <a:t>hǎo</a:t>
            </a:r>
            <a:r>
              <a:rPr lang="en-GB" altLang="ja-JP" sz="6600" dirty="0">
                <a:solidFill>
                  <a:schemeClr val="bg1"/>
                </a:solidFill>
              </a:rPr>
              <a:t>)</a:t>
            </a:r>
            <a:endParaRPr lang="en-GB" sz="6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6600" dirty="0">
                <a:solidFill>
                  <a:srgbClr val="FFFF00"/>
                </a:solidFill>
              </a:rPr>
              <a:t>Good afternoon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Synthesis Verbs (6th level) 综合动词(第6级)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Creating </a:t>
            </a:r>
            <a:r>
              <a:rPr lang="zh-CN" alt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创造</a:t>
            </a:r>
            <a:br>
              <a:rPr lang="en-GB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Compose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构成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计划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Propose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建议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Design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设计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Assemble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组装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Create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创造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Prepare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准备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Formulate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制定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Organise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组织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Manage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管理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Construct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构造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Set-up </a:t>
            </a:r>
            <a:r>
              <a:rPr lang="zh-CN" alt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建立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CF0F14A-B3BB-4D07-AC11-15BB1DF3F8BB}" type="slidenum">
              <a:rPr lang="en-GB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Group Activity </a:t>
            </a:r>
            <a:r>
              <a:rPr lang="zh-CN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小组活动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458200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Go back to your learning objective previously written and with your neighbor: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Determine what level of learning this objective met.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确定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这个目标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所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达到的学习水平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层级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。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Try to re-state it to increase its level.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试着重新陈述来提高它的级别。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Be ready to present the results of this exercise to the entire group.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准备好向整个小组介绍这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项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练习的结果。</a:t>
            </a:r>
          </a:p>
          <a:p>
            <a:pPr marL="0" indent="0"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7 minutes.  7</a:t>
            </a:r>
            <a:r>
              <a:rPr lang="zh-CN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分钟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B1449D2-4CBF-4E73-8F16-2CA87603D456}" type="slidenum">
              <a:rPr lang="en-GB" altLang="en-US">
                <a:latin typeface="Arial" panose="020B0604020202020204" pitchFamily="34" charset="0"/>
              </a:rPr>
              <a:pPr eaLnBrk="1" hangingPunct="1"/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45836"/>
            <a:ext cx="86106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 shift us away from what we as teachers are covering towards what our students are learning.  学习目标使我们从老师的讲授转向学生的学习。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33600" y="3703321"/>
            <a:ext cx="8153400" cy="29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Use </a:t>
            </a:r>
            <a:r>
              <a:rPr lang="en-US" altLang="en-US" b="1" dirty="0">
                <a:solidFill>
                  <a:schemeClr val="bg1"/>
                </a:solidFill>
              </a:rPr>
              <a:t>learning objectives to set up a class where higher levels of thinking are taught, learned, practiced, evaluated, and assessed.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学习目标建立</a:t>
            </a:r>
            <a:r>
              <a:rPr lang="zh-CN" altLang="en-US" sz="2400" b="1" dirty="0">
                <a:solidFill>
                  <a:schemeClr val="bg1"/>
                </a:solidFill>
              </a:rPr>
              <a:t>了</a:t>
            </a:r>
            <a:r>
              <a:rPr lang="en-US" altLang="en-US" sz="2400" b="1" dirty="0">
                <a:solidFill>
                  <a:schemeClr val="bg1"/>
                </a:solidFill>
              </a:rPr>
              <a:t>一个能讲授、学习、练习、评价和测评更高层次思维的课堂。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4721225" y="692151"/>
            <a:ext cx="42189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Comic Sans MS" panose="030F0702030302020204" pitchFamily="66" charset="0"/>
              </a:rPr>
              <a:t>In Summary </a:t>
            </a:r>
            <a:r>
              <a:rPr lang="zh-CN" altLang="en-US" sz="4000">
                <a:solidFill>
                  <a:srgbClr val="FFFF00"/>
                </a:solidFill>
                <a:latin typeface="Comic Sans MS" panose="030F0702030302020204" pitchFamily="66" charset="0"/>
              </a:rPr>
              <a:t>总结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6728" y="1148898"/>
            <a:ext cx="5718544" cy="45602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64EA71-0777-4BFC-B360-33851B96E3B5}"/>
              </a:ext>
            </a:extLst>
          </p:cNvPr>
          <p:cNvSpPr/>
          <p:nvPr/>
        </p:nvSpPr>
        <p:spPr>
          <a:xfrm>
            <a:off x="2202344" y="1902488"/>
            <a:ext cx="7190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highlight>
                  <a:srgbClr val="FFFF00"/>
                </a:highlight>
              </a:rPr>
              <a:t>请上传包含学习目标的课程计划</a:t>
            </a:r>
          </a:p>
          <a:p>
            <a:r>
              <a:rPr lang="en-GB" sz="3600" dirty="0">
                <a:highlight>
                  <a:srgbClr val="FFFF00"/>
                </a:highlight>
              </a:rPr>
              <a:t>Please upload a lesson plan with learning objectives to Moodle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D771A-781C-455D-9476-D2C2F4A07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902" y="3945892"/>
            <a:ext cx="6728468" cy="2879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CF232-0DC0-46AD-B4FE-B7604CAF6668}"/>
              </a:ext>
            </a:extLst>
          </p:cNvPr>
          <p:cNvSpPr txBox="1"/>
          <p:nvPr/>
        </p:nvSpPr>
        <p:spPr>
          <a:xfrm>
            <a:off x="1078523" y="671804"/>
            <a:ext cx="41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  Task 1 </a:t>
            </a:r>
            <a:r>
              <a:rPr lang="ja-JP" altLang="en-US" sz="3600" dirty="0">
                <a:highlight>
                  <a:srgbClr val="FFFF00"/>
                </a:highlight>
              </a:rPr>
              <a:t>任务</a:t>
            </a:r>
            <a:r>
              <a:rPr lang="en-US" altLang="ja-JP" sz="3600" dirty="0">
                <a:highlight>
                  <a:srgbClr val="FFFF00"/>
                </a:highlight>
              </a:rPr>
              <a:t>1</a:t>
            </a:r>
            <a:endParaRPr lang="en-GB" sz="3600" dirty="0">
              <a:highlight>
                <a:srgbClr val="FFFF00"/>
              </a:highlight>
            </a:endParaRPr>
          </a:p>
        </p:txBody>
      </p:sp>
      <p:pic>
        <p:nvPicPr>
          <p:cNvPr id="7" name="Graphic 6" descr="Arrow Rotate right">
            <a:extLst>
              <a:ext uri="{FF2B5EF4-FFF2-40B4-BE49-F238E27FC236}">
                <a16:creationId xmlns:a16="http://schemas.microsoft.com/office/drawing/2014/main" id="{5CC32F7F-D51B-4BE8-9DD7-C500E3B3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196646">
            <a:off x="6628579" y="4086657"/>
            <a:ext cx="3143422" cy="27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At the end of today</a:t>
            </a:r>
            <a:r>
              <a:rPr lang="zh-CN" altLang="en-US" dirty="0">
                <a:solidFill>
                  <a:srgbClr val="FFFF00"/>
                </a:solidFill>
              </a:rPr>
              <a:t>’</a:t>
            </a:r>
            <a:r>
              <a:rPr lang="en-GB" dirty="0">
                <a:solidFill>
                  <a:srgbClr val="FFFF00"/>
                </a:solidFill>
              </a:rPr>
              <a:t>s session you will be able to: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3600" dirty="0">
                <a:solidFill>
                  <a:srgbClr val="FFFF00"/>
                </a:solidFill>
              </a:rPr>
              <a:t>在今天的课程结束时，你将能够</a:t>
            </a:r>
            <a:r>
              <a:rPr lang="zh-CN" altLang="en-GB" sz="3600" dirty="0">
                <a:solidFill>
                  <a:srgbClr val="FFFF00"/>
                </a:solidFill>
              </a:rPr>
              <a:t>：</a:t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16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Define the term ‘learning objectives’</a:t>
            </a:r>
            <a:r>
              <a:rPr lang="zh-CN" altLang="en-GB" sz="2800" dirty="0">
                <a:solidFill>
                  <a:schemeClr val="bg1"/>
                </a:solidFill>
              </a:rPr>
              <a:t>定义</a:t>
            </a:r>
            <a:r>
              <a:rPr lang="en-US" altLang="zh-CN" sz="2800" dirty="0">
                <a:solidFill>
                  <a:schemeClr val="bg1"/>
                </a:solidFill>
              </a:rPr>
              <a:t>“</a:t>
            </a:r>
            <a:r>
              <a:rPr lang="zh-CN" altLang="en-GB" sz="2800" dirty="0">
                <a:solidFill>
                  <a:schemeClr val="bg1"/>
                </a:solidFill>
              </a:rPr>
              <a:t>学习目标</a:t>
            </a:r>
            <a:r>
              <a:rPr lang="en-US" altLang="zh-CN" sz="2800" dirty="0">
                <a:solidFill>
                  <a:schemeClr val="bg1"/>
                </a:solidFill>
              </a:rPr>
              <a:t>”</a:t>
            </a:r>
            <a:r>
              <a:rPr lang="zh-CN" altLang="en-GB" sz="2800" dirty="0">
                <a:solidFill>
                  <a:schemeClr val="bg1"/>
                </a:solidFill>
              </a:rPr>
              <a:t>这个术语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Explain the difference between learning objectives and aims/goals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zh-CN" altLang="en-GB" sz="2800" dirty="0">
                <a:solidFill>
                  <a:schemeClr val="bg1"/>
                </a:solidFill>
              </a:rPr>
              <a:t> 解释学习目标和目的的区别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Examine Bloom’s  compare with Anderson &amp; Krathwohl’s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  与安德森</a:t>
            </a:r>
            <a:r>
              <a:rPr lang="zh-CN" altLang="en-GB" dirty="0">
                <a:solidFill>
                  <a:schemeClr val="bg1"/>
                </a:solidFill>
              </a:rPr>
              <a:t>和</a:t>
            </a:r>
            <a:r>
              <a:rPr lang="en-GB" dirty="0">
                <a:solidFill>
                  <a:schemeClr val="bg1"/>
                </a:solidFill>
                <a:sym typeface="+mn-ea"/>
              </a:rPr>
              <a:t>Krathwohl</a:t>
            </a:r>
            <a:r>
              <a:rPr lang="en-GB" dirty="0">
                <a:solidFill>
                  <a:schemeClr val="bg1"/>
                </a:solidFill>
              </a:rPr>
              <a:t>比较</a:t>
            </a:r>
            <a:r>
              <a:rPr lang="zh-CN" altLang="en-GB" dirty="0">
                <a:solidFill>
                  <a:schemeClr val="bg1"/>
                </a:solidFill>
              </a:rPr>
              <a:t>，</a:t>
            </a:r>
            <a:r>
              <a:rPr lang="en-GB" dirty="0">
                <a:solidFill>
                  <a:schemeClr val="bg1"/>
                </a:solidFill>
                <a:sym typeface="+mn-ea"/>
              </a:rPr>
              <a:t>检视布卢姆</a:t>
            </a:r>
            <a:r>
              <a:rPr lang="zh-CN" altLang="en-GB" dirty="0">
                <a:solidFill>
                  <a:schemeClr val="bg1"/>
                </a:solidFill>
                <a:sym typeface="+mn-ea"/>
              </a:rPr>
              <a:t>方法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Evaluate some learning objectives and determine their strengths &amp; weaknesses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  评估一些学习目标并确定它们的优点</a:t>
            </a:r>
            <a:r>
              <a:rPr lang="zh-CN" altLang="en-GB" dirty="0">
                <a:solidFill>
                  <a:schemeClr val="bg1"/>
                </a:solidFill>
              </a:rPr>
              <a:t>和</a:t>
            </a:r>
            <a:r>
              <a:rPr lang="en-GB" dirty="0">
                <a:solidFill>
                  <a:schemeClr val="bg1"/>
                </a:solidFill>
                <a:sym typeface="+mn-ea"/>
              </a:rPr>
              <a:t>弱点</a:t>
            </a:r>
            <a:r>
              <a:rPr lang="en-GB" dirty="0">
                <a:solidFill>
                  <a:schemeClr val="bg1"/>
                </a:solidFill>
              </a:rPr>
              <a:t>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81000"/>
            <a:ext cx="509143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Planning &amp; preparation</a:t>
            </a:r>
            <a:r>
              <a:rPr lang="zh-CN" altLang="en-GB" dirty="0">
                <a:solidFill>
                  <a:srgbClr val="FFFF00"/>
                </a:solidFill>
              </a:rPr>
              <a:t>计划和准备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438" y="1981200"/>
            <a:ext cx="4043362" cy="4471988"/>
          </a:xfrm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What are the four major elements involved in planning a lesson ?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zh-CN" altLang="en-GB" sz="2800" baseline="30000" dirty="0">
                <a:solidFill>
                  <a:schemeClr val="bg1"/>
                </a:solidFill>
              </a:rPr>
              <a:t>计划一节课的四个主要元素是什么？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(10 minutes - On </a:t>
            </a:r>
            <a:r>
              <a:rPr lang="en-GB" dirty="0" err="1">
                <a:solidFill>
                  <a:schemeClr val="bg1"/>
                </a:solidFill>
              </a:rPr>
              <a:t>ShowMe</a:t>
            </a:r>
            <a:r>
              <a:rPr lang="en-GB" dirty="0">
                <a:solidFill>
                  <a:schemeClr val="bg1"/>
                </a:solidFill>
              </a:rPr>
              <a:t> Boards</a:t>
            </a:r>
            <a:r>
              <a:rPr lang="en-GB" baseline="30000" dirty="0">
                <a:solidFill>
                  <a:schemeClr val="bg1"/>
                </a:solidFill>
              </a:rPr>
              <a:t>©   )</a:t>
            </a:r>
          </a:p>
          <a:p>
            <a:pPr marL="0" indent="0">
              <a:buNone/>
              <a:defRPr/>
            </a:pPr>
            <a:r>
              <a:rPr lang="zh-CN" altLang="en-GB" baseline="30000" dirty="0">
                <a:solidFill>
                  <a:schemeClr val="bg1"/>
                </a:solidFill>
              </a:rPr>
              <a:t>（10分钟-</a:t>
            </a:r>
            <a:r>
              <a:rPr lang="en-US" altLang="zh-CN" baseline="30000" dirty="0">
                <a:solidFill>
                  <a:schemeClr val="bg1"/>
                </a:solidFill>
              </a:rPr>
              <a:t>-</a:t>
            </a:r>
            <a:r>
              <a:rPr lang="zh-CN" altLang="en-GB" baseline="30000" dirty="0">
                <a:solidFill>
                  <a:schemeClr val="bg1"/>
                </a:solidFill>
              </a:rPr>
              <a:t>在展示板上）</a:t>
            </a:r>
            <a:endParaRPr lang="en-GB" baseline="300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7" y="369277"/>
            <a:ext cx="3960812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Four major element</a:t>
            </a:r>
            <a:r>
              <a:rPr lang="en-US" altLang="zh-CN" dirty="0">
                <a:solidFill>
                  <a:srgbClr val="FFFF00"/>
                </a:solidFill>
              </a:rPr>
              <a:t>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zh-CN" altLang="en-GB" sz="2800" b="1" dirty="0">
                <a:solidFill>
                  <a:srgbClr val="FFFF00"/>
                </a:solidFill>
              </a:rPr>
              <a:t>四个重要元素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Deciding on educational objectives 决定教育目标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Selecting and scripting a lesson 选择并编写课程脚本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Preparing the material and resources to be used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   准备要使用的材料和资源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Decide how to assess students’ progress 决定如何评估学生的进步</a:t>
            </a:r>
          </a:p>
          <a:p>
            <a:pPr marL="1828800" lvl="4" indent="0" algn="r">
              <a:lnSpc>
                <a:spcPct val="150000"/>
              </a:lnSpc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(Butt 2006, </a:t>
            </a:r>
            <a:r>
              <a:rPr lang="en-GB" dirty="0" err="1">
                <a:solidFill>
                  <a:schemeClr val="bg1"/>
                </a:solidFill>
              </a:rPr>
              <a:t>Skowron</a:t>
            </a:r>
            <a:r>
              <a:rPr lang="en-GB" dirty="0">
                <a:solidFill>
                  <a:schemeClr val="bg1"/>
                </a:solidFill>
              </a:rPr>
              <a:t> 2006, </a:t>
            </a:r>
            <a:r>
              <a:rPr lang="en-GB" dirty="0" err="1">
                <a:solidFill>
                  <a:schemeClr val="bg1"/>
                </a:solidFill>
              </a:rPr>
              <a:t>Tileston</a:t>
            </a:r>
            <a:r>
              <a:rPr lang="en-GB" dirty="0">
                <a:solidFill>
                  <a:schemeClr val="bg1"/>
                </a:solidFill>
              </a:rPr>
              <a:t> 2004)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Different types of Lesson Plan </a:t>
            </a:r>
            <a:r>
              <a:rPr lang="en-GB" sz="2800" b="1" dirty="0" err="1">
                <a:solidFill>
                  <a:srgbClr val="FFFF00"/>
                </a:solidFill>
              </a:rPr>
              <a:t>不同类型的</a:t>
            </a:r>
            <a:r>
              <a:rPr lang="zh-CN" altLang="en-US" sz="2800" b="1" dirty="0">
                <a:solidFill>
                  <a:srgbClr val="FFFF00"/>
                </a:solidFill>
              </a:rPr>
              <a:t>教案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" y="1484314"/>
            <a:ext cx="11207261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3" y="1079501"/>
            <a:ext cx="9233877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</a:rPr>
              <a:t>5 Minute Lesson Plan 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5分钟教案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188914"/>
            <a:ext cx="8207375" cy="936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FFFF00"/>
                </a:solidFill>
              </a:rPr>
              <a:t>Visual lesson 5 minute lesson plan </a:t>
            </a:r>
            <a:r>
              <a:rPr lang="zh-CN" altLang="en-US" sz="2400" dirty="0">
                <a:solidFill>
                  <a:srgbClr val="FFFF00"/>
                </a:solidFill>
              </a:rPr>
              <a:t>视图化</a:t>
            </a:r>
            <a:r>
              <a:rPr lang="en-GB" sz="2400" dirty="0">
                <a:solidFill>
                  <a:srgbClr val="FFFF00"/>
                </a:solidFill>
              </a:rPr>
              <a:t>5分钟</a:t>
            </a:r>
            <a:r>
              <a:rPr lang="zh-CN" altLang="en-US" sz="2400" dirty="0">
                <a:solidFill>
                  <a:srgbClr val="FFFF00"/>
                </a:solidFill>
              </a:rPr>
              <a:t>教案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" y="875323"/>
            <a:ext cx="11168183" cy="57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1354</Words>
  <Application>Microsoft Office PowerPoint</Application>
  <PresentationFormat>Widescreen</PresentationFormat>
  <Paragraphs>222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1_Office Theme</vt:lpstr>
      <vt:lpstr>第1周第3 天 教师培训 Day 3 Week  1 Teacher Training</vt:lpstr>
      <vt:lpstr>PowerPoint Presentation</vt:lpstr>
      <vt:lpstr>PowerPoint Presentation</vt:lpstr>
      <vt:lpstr>At the end of today’s session you will be able to: 在今天的课程结束时，你将能够： </vt:lpstr>
      <vt:lpstr>Planning &amp; preparation计划和准备</vt:lpstr>
      <vt:lpstr>Four major elements 四个重要元素</vt:lpstr>
      <vt:lpstr>Different types of Lesson Plan 不同类型的教案</vt:lpstr>
      <vt:lpstr>5 Minute Lesson Plan  5分钟教案</vt:lpstr>
      <vt:lpstr>PowerPoint Presentation</vt:lpstr>
      <vt:lpstr>What are learning objectives ? 什么是学习目标？</vt:lpstr>
      <vt:lpstr>Learning Objectives 学习目标</vt:lpstr>
      <vt:lpstr>Why bother with learning objectives ? 为什么要为学习目标费心?</vt:lpstr>
      <vt:lpstr>Purposes of Objectives 目标的作用</vt:lpstr>
      <vt:lpstr>Learning Objective 学习目标 </vt:lpstr>
      <vt:lpstr>Magic Triangle 魅力三角</vt:lpstr>
      <vt:lpstr>Learning Objective Domains 学习目标范围</vt:lpstr>
      <vt:lpstr>Describe Learning 描述学习 </vt:lpstr>
      <vt:lpstr>Bloom’s Taxonomy of Educational Objectives 布鲁姆教育目标分类</vt:lpstr>
      <vt:lpstr>Bloom revised in 2002 – Lorin Anderson &amp; David Krathwohl. 布卢姆在2002年修订--Lorin Anderson &amp; David Krathwohl.</vt:lpstr>
      <vt:lpstr>Bloom revised in 2002 – Lorin Anderson &amp; David Krathwohl. 布卢姆在2002年修订--Lorin Anderson &amp; David Krathwohl.</vt:lpstr>
      <vt:lpstr>Bloom revised in 2002 – Lorin Anderson &amp; David Krathwohl. 布卢姆在2002年修订--Lorin Anderson &amp; David Krathwohl.</vt:lpstr>
      <vt:lpstr>PowerPoint Presentation</vt:lpstr>
      <vt:lpstr>PowerPoint Presentation</vt:lpstr>
      <vt:lpstr>Writing Learning Objectives  写下学习目标</vt:lpstr>
      <vt:lpstr>Knowledge Verbs (1st level) 知识动词(一级) Remembering 记住 </vt:lpstr>
      <vt:lpstr>Comprehension Verbs (2nd level) 理解动词(二级) Understanding 理解 </vt:lpstr>
      <vt:lpstr>Application Verbs (3rd level) 应用动词(第3级) Applying 应用 </vt:lpstr>
      <vt:lpstr>Analysis Verbs (4th level) 分析动词(第4级) Analysing 分析</vt:lpstr>
      <vt:lpstr>Evaluation Verbs (5th level) 评价动词(第5级) Evaluating 评价  </vt:lpstr>
      <vt:lpstr>Synthesis Verbs (6th level) 综合动词(第6级) Creating 创造 </vt:lpstr>
      <vt:lpstr>Group Activity 小组活动</vt:lpstr>
      <vt:lpstr>Learning objectives shift us away from what we as teachers are covering towards what our students are learning.  学习目标使我们从老师的讲授转向学生的学习。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jones</dc:creator>
  <cp:lastModifiedBy>Jones, Phill</cp:lastModifiedBy>
  <cp:revision>159</cp:revision>
  <dcterms:created xsi:type="dcterms:W3CDTF">2019-11-30T11:27:00Z</dcterms:created>
  <dcterms:modified xsi:type="dcterms:W3CDTF">2020-06-10T10:10:25Z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