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81" r:id="rId2"/>
    <p:sldId id="256" r:id="rId3"/>
    <p:sldId id="296" r:id="rId4"/>
    <p:sldId id="258" r:id="rId5"/>
    <p:sldId id="259" r:id="rId6"/>
    <p:sldId id="270" r:id="rId7"/>
    <p:sldId id="274" r:id="rId8"/>
    <p:sldId id="282" r:id="rId9"/>
    <p:sldId id="283" r:id="rId10"/>
    <p:sldId id="284" r:id="rId11"/>
    <p:sldId id="286" r:id="rId12"/>
    <p:sldId id="287" r:id="rId13"/>
    <p:sldId id="288" r:id="rId14"/>
    <p:sldId id="289" r:id="rId15"/>
    <p:sldId id="272" r:id="rId16"/>
    <p:sldId id="273" r:id="rId17"/>
    <p:sldId id="297" r:id="rId18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0000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14"/>
  </p:normalViewPr>
  <p:slideViewPr>
    <p:cSldViewPr showGuides="1">
      <p:cViewPr varScale="1">
        <p:scale>
          <a:sx n="86" d="100"/>
          <a:sy n="86" d="100"/>
        </p:scale>
        <p:origin x="1263" y="45"/>
      </p:cViewPr>
      <p:guideLst>
        <p:guide orient="horz" pos="2160"/>
        <p:guide pos="28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0B561-3589-4E8A-ADEC-8B8B1CC9298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GB" altLang="en-US" dirty="0"/>
              <a:pPr lvl="0" algn="r" eaLnBrk="1" hangingPunct="1"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2531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GB" altLang="en-US" dirty="0"/>
              <a:pPr lvl="0" algn="r" eaLnBrk="1" hangingPunct="1">
                <a:spcBef>
                  <a:spcPct val="0"/>
                </a:spcBef>
              </a:pPr>
              <a:t>12</a:t>
            </a:fld>
            <a:endParaRPr lang="en-GB" altLang="en-US" dirty="0"/>
          </a:p>
        </p:txBody>
      </p:sp>
      <p:sp>
        <p:nvSpPr>
          <p:cNvPr id="27651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1" name="Freeform 3"/>
            <p:cNvSpPr/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057" name="Freeform 4"/>
            <p:cNvSpPr/>
            <p:nvPr/>
          </p:nvSpPr>
          <p:spPr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0" b="0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3" name="Date Placeholder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9798CB6-1C8E-4665-BD2D-5391186E78D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0E5A3BC-BC6A-44EE-B61A-DE0CCC35001E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99CA9B6-BBB9-4A97-AF5C-EA4144850EE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9A8EE52-4660-4D41-973C-AAE43DED825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C3AA4D-69C4-4358-9135-10BEF890D8E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0A022C6-6507-49FA-ABFC-E76AB0265F41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B7BD37-A89E-49C6-AA80-F7D534FACB3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808A26-7294-4EF6-B0AA-388DA26A47F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08813D-3521-40FB-87C6-9A90FF0B623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4F137-9295-4684-99A5-736AF79305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8F1491-9F21-4ED0-A9DF-B07EB2DACA4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5539" name="Freeform 3"/>
            <p:cNvSpPr/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033" name="Freeform 4"/>
            <p:cNvSpPr/>
            <p:nvPr/>
          </p:nvSpPr>
          <p:spPr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0" b="0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8C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9D7C3A-16AE-49C1-A98B-34D3E855CA2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8C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8C0000"/>
                </a:outerShdw>
              </a:effectLst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81300"/>
            <a:ext cx="82296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“To fail to plan, is to plan to fail.”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没有计划，</a:t>
            </a:r>
            <a:r>
              <a:rPr kumimoji="0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就</a:t>
            </a: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意味</a:t>
            </a:r>
            <a:r>
              <a:rPr kumimoji="0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着失败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。</a:t>
            </a: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/>
            </a:r>
            <a:b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</a:b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/>
            </a:r>
            <a:b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</a:b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Alan Lakein</a:t>
            </a:r>
            <a:b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</a:b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/>
            </a:r>
            <a:b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</a:b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 </a:t>
            </a:r>
            <a:endParaRPr kumimoji="0" lang="en-GB" alt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kumimoji="0" lang="zh-CN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教案</a:t>
            </a:r>
            <a:endParaRPr kumimoji="0" lang="en-GB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74040" y="1943100"/>
            <a:ext cx="7950835" cy="44196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PAR Model Summary </a:t>
            </a:r>
            <a:r>
              <a:rPr kumimoji="0" lang="en-US" alt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PAR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模型总结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PRESENT</a:t>
            </a: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lang="zh-CN" altLang="en-US" sz="36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呈现</a:t>
            </a:r>
            <a:endParaRPr lang="en-GB" altLang="en-US" sz="36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New material 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新材料</a:t>
            </a:r>
            <a:endParaRPr kumimoji="0" lang="en-GB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APPLY </a:t>
            </a:r>
            <a:r>
              <a:rPr kumimoji="0" lang="zh-CN" alt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应用</a:t>
            </a:r>
            <a:endParaRPr kumimoji="0" lang="en-GB" altLang="en-US" sz="2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This new learning (student activity) 这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项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新的学习(学生活动)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REVIEW 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复习</a:t>
            </a:r>
            <a:endParaRPr kumimoji="0" lang="en-GB" altLang="en-US" sz="3600" b="1" i="0" u="none" strike="noStrike" kern="0" cap="none" spc="0" normalizeH="0" baseline="0" noProof="0" dirty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skills learned this session 这节课学到的技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lang="zh-CN" altLang="en-US" dirty="0" smtClean="0">
                <a:ea typeface="宋体" panose="02010600030101010101" pitchFamily="2" charset="-122"/>
              </a:rPr>
              <a:t>教案</a:t>
            </a:r>
            <a:endParaRPr kumimoji="0" lang="zh-CN" altLang="en-GB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752475" y="1562100"/>
            <a:ext cx="8077200" cy="51149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PRESENT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(Knowledge, theories, skills etc)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Gill Sans MT" panose="020B0502020104020203" pitchFamily="34" charset="0"/>
                <a:ea typeface="宋体" panose="02010600030101010101" pitchFamily="2" charset="-122"/>
              </a:rPr>
              <a:t>呈现</a:t>
            </a:r>
            <a:r>
              <a:rPr kumimoji="0" lang="zh-CN" alt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知识，理论，技能等）</a:t>
            </a:r>
            <a:endParaRPr kumimoji="0" lang="en-GB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State 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objectives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and topic 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relevance / importance </a:t>
            </a:r>
            <a:r>
              <a:rPr kumimoji="0" lang="en-GB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陈述目标和主题的相关性/重要性</a:t>
            </a:r>
            <a:endParaRPr kumimoji="0" lang="en-GB" alt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Describe 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theory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with good / bad examples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用好的/坏的例子来描述理论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Demonstrate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skills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展示技能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Emphasise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key points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强调重点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Question and answer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问题与回答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Up to 20 mins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最多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20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分钟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lang="zh-CN" altLang="en-US" dirty="0" smtClean="0">
                <a:ea typeface="宋体" panose="02010600030101010101" pitchFamily="2" charset="-122"/>
              </a:rPr>
              <a:t>教案</a:t>
            </a:r>
            <a:endParaRPr kumimoji="0" lang="zh-CN" altLang="en-GB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46863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APPLY 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(Student Activity) </a:t>
            </a:r>
            <a:r>
              <a:rPr kumimoji="0" lang="zh-CN" alt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应用</a:t>
            </a:r>
            <a:r>
              <a:rPr kumimoji="0" lang="zh-CN" alt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（学生活动）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Give students a task requiring them to apply the theory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给学生一项任务，要求他们应用理论</a:t>
            </a:r>
            <a:endParaRPr kumimoji="0" lang="en-GB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Keep tasks clear, in writing, both mastery 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使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任务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清晰，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写下来，既要掌握，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developmental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又要发展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Tasks could be based on - work experience, a scenario,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任务可以基于-工作经验，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一个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场景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 case study, a vocational example, a set exercise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一个案例研究，一个职业例子，一个既定的练习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Work monitored by teacher 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老师监督的工作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lang="zh-CN" altLang="en-US" dirty="0" smtClean="0">
                <a:ea typeface="宋体" panose="02010600030101010101" pitchFamily="2" charset="-122"/>
              </a:rPr>
              <a:t>教案</a:t>
            </a:r>
            <a:endParaRPr kumimoji="0" lang="zh-CN" altLang="en-GB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965200" y="1905000"/>
            <a:ext cx="7721600" cy="41719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REVIEW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(What have we learned?)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复习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我们学到了什么?)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Debrief the student activity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汇报学生活动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Summary of key points in the lesson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本课重点的总结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Question and Answer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问题与回答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Groupwork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小组工作</a:t>
            </a:r>
            <a:endParaRPr kumimoji="0" lang="en-GB" alt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Boardwork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Overhead Transparencies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Up to 20 mins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最多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20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分钟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5438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lang="zh-CN" altLang="en-US" dirty="0" smtClean="0">
                <a:ea typeface="宋体" panose="02010600030101010101" pitchFamily="2" charset="-122"/>
              </a:rPr>
              <a:t>教案</a:t>
            </a:r>
            <a:endParaRPr kumimoji="0" lang="zh-CN" altLang="en-GB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5035" cy="488569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PAR Model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PAR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模型</a:t>
            </a:r>
            <a:endParaRPr kumimoji="0" lang="en-GB" altLang="en-US" sz="4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Present</a:t>
            </a: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lang="zh-CN" altLang="en-US" sz="3600" b="1" dirty="0" smtClean="0">
                <a:solidFill>
                  <a:srgbClr val="FF0000"/>
                </a:solidFill>
                <a:latin typeface="Gill Sans MT" panose="020B0502020104020203" pitchFamily="34" charset="0"/>
                <a:ea typeface="宋体" panose="02010600030101010101" pitchFamily="2" charset="-122"/>
              </a:rPr>
              <a:t>呈现</a:t>
            </a:r>
            <a:endParaRPr kumimoji="0" lang="en-GB" altLang="en-US" sz="5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5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				</a:t>
            </a:r>
            <a:r>
              <a:rPr kumimoji="0" lang="en-GB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Apply</a:t>
            </a:r>
            <a:r>
              <a:rPr kumimoji="0" lang="en-GB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kumimoji="0" lang="zh-CN" alt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应用</a:t>
            </a:r>
            <a:endParaRPr kumimoji="0" lang="en-GB" altLang="en-US" sz="5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							</a:t>
            </a:r>
            <a:r>
              <a:rPr kumimoji="0" lang="en-GB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Review </a:t>
            </a:r>
            <a:r>
              <a:rPr lang="zh-CN" altLang="en-US" sz="2800" b="1" dirty="0" smtClean="0">
                <a:solidFill>
                  <a:srgbClr val="33CC33"/>
                </a:solidFill>
                <a:latin typeface="Gill Sans MT" panose="020B0502020104020203" pitchFamily="34" charset="0"/>
                <a:ea typeface="宋体" panose="02010600030101010101" pitchFamily="2" charset="-122"/>
              </a:rPr>
              <a:t>复习</a:t>
            </a:r>
            <a:r>
              <a:rPr kumimoji="0" lang="en-GB" alt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                       </a:t>
            </a:r>
            <a:endParaRPr kumimoji="0" lang="zh-CN" altLang="en-GB" sz="3600" b="1" i="0" u="none" strike="noStrike" kern="0" cap="none" spc="0" normalizeH="0" baseline="0" noProof="0" dirty="0">
              <a:ln>
                <a:noFill/>
              </a:ln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700" name="AutoShape 5"/>
          <p:cNvSpPr/>
          <p:nvPr/>
        </p:nvSpPr>
        <p:spPr>
          <a:xfrm>
            <a:off x="2105025" y="4270375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endParaRPr lang="en-US" altLang="en-US" sz="1800" dirty="0"/>
          </a:p>
        </p:txBody>
      </p:sp>
      <p:sp>
        <p:nvSpPr>
          <p:cNvPr id="29701" name="AutoShape 6"/>
          <p:cNvSpPr/>
          <p:nvPr/>
        </p:nvSpPr>
        <p:spPr>
          <a:xfrm>
            <a:off x="4895850" y="5240338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Pct val="100000"/>
              <a:buNone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5843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Structure and the PAR model</a:t>
            </a:r>
            <a: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课程结构与PAR模式</a:t>
            </a:r>
            <a:b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Geoff Petty</a:t>
            </a:r>
            <a:endParaRPr kumimoji="0" lang="en-GB" altLang="en-US" sz="4000" b="0" i="0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68630" y="2637155"/>
            <a:ext cx="8229600" cy="398081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Present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– maximum lesson time allocated 35%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lang="zh-CN" alt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呈现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--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最大课时分配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为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35%</a:t>
            </a: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learners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goals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are explained,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objectives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are given,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new material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presented,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skills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demonstrated, learning is checked in progress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解释学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员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的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目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的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，给出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目标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，介绍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新材料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，展示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技能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，检查学习进度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29600" cy="8382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</a:t>
            </a: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resent, </a:t>
            </a: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A</a:t>
            </a: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pply, </a:t>
            </a: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R</a:t>
            </a: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eview </a:t>
            </a:r>
            <a:r>
              <a:rPr kumimoji="0" lang="zh-CN" altLang="en-GB" sz="32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介绍，应用与回顾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8250"/>
            <a:ext cx="8229600" cy="53149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Apply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– minimum 60% </a:t>
            </a:r>
            <a:r>
              <a:rPr kumimoji="0" lang="en-GB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cs typeface="+mn-cs"/>
              </a:rPr>
              <a:t>应用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-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至少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60%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Students are given tasks to apply the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knowledge, theories, skills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etc that have just been presented. Teachers checks: attention, behaviour, work in progress identifying who needs help, praise and encouragement given.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给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学生分配任务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去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应用刚刚介绍的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知识、理论、技能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等。教师检查: 注意力，行为，工作进展，确定谁需要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给予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帮助，表扬和鼓励。                                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Review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– minimum 5% </a:t>
            </a:r>
            <a:r>
              <a:rPr lang="zh-CN" altLang="en-US" sz="36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复习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-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至少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5%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was to be learnt is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summarised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and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clarified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with emphasis on the key points. Especially useful at the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start and finish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of topics and lessons.  将要学习的内容加以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总结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和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澄清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，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强调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重点。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在</a:t>
            </a:r>
            <a:r>
              <a:rPr lang="en-GB" altLang="en-US" sz="2000" noProof="0" dirty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主题和课程</a:t>
            </a:r>
            <a:r>
              <a:rPr lang="en-GB" altLang="en-US" sz="2000" noProof="0" dirty="0">
                <a:ln>
                  <a:noFill/>
                </a:ln>
                <a:solidFill>
                  <a:schemeClr val="hlink"/>
                </a:solidFill>
                <a:uLnTx/>
                <a:uFillTx/>
                <a:latin typeface="Comic Sans MS" panose="030F0702030302020204" pitchFamily="66" charset="0"/>
                <a:sym typeface="+mn-ea"/>
              </a:rPr>
              <a:t>开始和结束</a:t>
            </a:r>
            <a:r>
              <a:rPr lang="en-GB" altLang="en-US" sz="2000" noProof="0" dirty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时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特别有用。</a:t>
            </a:r>
            <a:endParaRPr kumimoji="0" lang="en-GB" altLang="en-US" sz="2000" b="0" i="0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kumimoji="0" lang="en-GB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88" y="549275"/>
            <a:ext cx="6805612" cy="5794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565400"/>
            <a:ext cx="7704138" cy="2663825"/>
          </a:xfrm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1738" y="981075"/>
            <a:ext cx="6465888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GB" sz="4000" b="1" kern="1200" cap="none" spc="0" normalizeH="0" baseline="0" noProof="0" dirty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  <a:ea typeface="+mn-ea"/>
                <a:cs typeface="+mn-cs"/>
              </a:rPr>
              <a:t>Group Activity 15 minutes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GB" sz="3200" b="1" kern="1200" cap="none" spc="0" normalizeH="0" baseline="0" noProof="0" dirty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  <a:cs typeface="+mn-cs"/>
              </a:rPr>
              <a:t>小组</a:t>
            </a:r>
            <a:r>
              <a:rPr kumimoji="0" lang="en-GB" sz="3200" b="1" kern="1200" cap="none" spc="0" normalizeH="0" baseline="0" noProof="0" dirty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  <a:ea typeface="+mn-ea"/>
                <a:cs typeface="+mn-cs"/>
              </a:rPr>
              <a:t>活动15分钟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0113" y="2205038"/>
            <a:ext cx="7704138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GB" sz="2800" kern="1200" cap="none" spc="0" normalizeH="0" baseline="0" noProof="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+mn-ea"/>
                <a:cs typeface="+mn-cs"/>
              </a:rPr>
              <a:t>Geoff Petty says “ Lesson planning is an art not a science” 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GB" sz="2400" kern="1200" cap="none" spc="0" normalizeH="0" baseline="0" noProof="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+mn-ea"/>
                <a:cs typeface="+mn-cs"/>
              </a:rPr>
              <a:t>杰夫·佩蒂说，课程计划是一门艺术，而不是科学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endParaRPr kumimoji="0" lang="en-GB" sz="2800" kern="1200" cap="none" spc="0" normalizeH="0" baseline="0" noProof="0" dirty="0">
              <a:solidFill>
                <a:schemeClr val="tx1">
                  <a:lumMod val="95000"/>
                </a:schemeClr>
              </a:solidFill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endParaRPr kumimoji="0" lang="en-GB" sz="2800" kern="1200" cap="none" spc="0" normalizeH="0" baseline="0" noProof="0" dirty="0">
              <a:solidFill>
                <a:schemeClr val="tx1">
                  <a:lumMod val="95000"/>
                </a:schemeClr>
              </a:solidFill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GB" sz="2800" kern="1200" cap="none" spc="0" normalizeH="0" baseline="0" noProof="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+mn-ea"/>
                <a:cs typeface="+mn-cs"/>
              </a:rPr>
              <a:t>What should be included in a lesson plan ?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GB" sz="2400" kern="1200" cap="none" spc="0" normalizeH="0" baseline="0" noProof="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+mn-ea"/>
                <a:cs typeface="+mn-cs"/>
              </a:rPr>
              <a:t>课程计划应该包括什么</a:t>
            </a:r>
            <a:r>
              <a:rPr kumimoji="0" lang="zh-CN" altLang="en-GB" sz="2400" kern="1200" cap="none" spc="0" normalizeH="0" baseline="0" noProof="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？</a:t>
            </a:r>
            <a:endParaRPr kumimoji="0" lang="en-GB" sz="2800" kern="1200" cap="none" spc="0" normalizeH="0" baseline="0" noProof="0" dirty="0">
              <a:solidFill>
                <a:schemeClr val="tx1">
                  <a:lumMod val="95000"/>
                </a:schemeClr>
              </a:solidFill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endParaRPr kumimoji="0" lang="en-GB" kern="1200" cap="none" spc="0" normalizeH="0" baseline="0" noProof="0" dirty="0"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endParaRPr kumimoji="0" lang="en-GB" kern="1200" cap="none" spc="0" normalizeH="0" baseline="0" noProof="0" dirty="0"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11188" y="237173"/>
            <a:ext cx="7921625" cy="766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planned to achieve the objectives.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计划</a:t>
            </a:r>
            <a:r>
              <a:rPr kumimoji="0" lang="zh-CN" alt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去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实现目标</a:t>
            </a:r>
            <a:endParaRPr lang="en-GB" altLang="en-US" sz="2000" dirty="0" smtClean="0"/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purpose of the lesson should be clear to students.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学生应该清楚这一课的目的。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practice of skills and abilities should be as realistic as possible.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技能和能力的实践应该尽可能现实。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logically structured. </a:t>
            </a:r>
            <a:r>
              <a:rPr kumimoji="0" lang="zh-CN" alt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有逻辑结构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variety of student activities and teaching methods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丰富的学生活动和教学方法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students should be active not passive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 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学生应该主动而不是被动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827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A scheme of work</a:t>
            </a:r>
            <a: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zh-CN" alt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工作计划</a:t>
            </a:r>
            <a: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en-GB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The sequence in which topics are to be taught</a:t>
            </a:r>
            <a:br>
              <a:rPr kumimoji="0" lang="en-GB" alt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36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en-GB" alt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讲授主题的顺序</a:t>
            </a:r>
            <a:br>
              <a:rPr kumimoji="0" lang="en-GB" alt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					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Reece and Walker</a:t>
            </a:r>
            <a:r>
              <a:rPr kumimoji="0" lang="en-GB" alt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GB" alt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alt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</a:t>
            </a:r>
            <a:r>
              <a:rPr lang="en-GB" altLang="en-US" sz="200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mic Sans MS" panose="030F0702030302020204" pitchFamily="66" charset="0"/>
                <a:sym typeface="+mn-ea"/>
              </a:rPr>
              <a:t>Reece </a:t>
            </a:r>
            <a:r>
              <a:rPr lang="zh-CN" altLang="en-GB" sz="200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sym typeface="+mn-ea"/>
              </a:rPr>
              <a:t>和</a:t>
            </a:r>
            <a:r>
              <a:rPr lang="en-GB" altLang="en-US" sz="200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mic Sans MS" panose="030F0702030302020204" pitchFamily="66" charset="0"/>
                <a:sym typeface="+mn-ea"/>
              </a:rPr>
              <a:t> Walker</a:t>
            </a:r>
            <a:endParaRPr kumimoji="0" lang="en-GB" altLang="en-US" sz="2000" b="0" i="1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0955"/>
            <a:ext cx="8229600" cy="404241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you may wish to start with a statement of purpose / methods, followed by…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你可能希望以目的/方法的陈述开始，然后</a:t>
            </a:r>
            <a:r>
              <a:rPr kumimoji="0" lang="en-US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...</a:t>
            </a:r>
            <a:endParaRPr kumimoji="0" lang="en-GB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session / week / content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节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/周/内容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outcomes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学习成果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teaching &amp; learning activities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教学活动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assessment 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评估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resources, health &amp; safety / risk assessments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资源,健康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与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安全/风险评估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essential skills, minimum core / core curriculum/ key skills. 基本技能，基本核心课程/关键技能。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72878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Aims </a:t>
            </a:r>
            <a:r>
              <a:rPr kumimoji="0" lang="zh-CN" alt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目的</a:t>
            </a: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“Aims or educational goals are clear and concise statements that describe what the teacher hopes to achieve”</a:t>
            </a:r>
            <a:r>
              <a:rPr kumimoji="0" lang="en-GB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</a:t>
            </a:r>
            <a:r>
              <a:rPr kumimoji="0" lang="en-US" altLang="en-GB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“</a:t>
            </a:r>
            <a:r>
              <a:rPr kumimoji="0" lang="en-GB" alt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目</a:t>
            </a:r>
            <a:r>
              <a:rPr kumimoji="0" lang="zh-CN" altLang="en-GB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的</a:t>
            </a:r>
            <a:r>
              <a:rPr kumimoji="0" lang="en-GB" alt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或教育目标是明确和简明的陈述，描述了教师希望达到的目标</a:t>
            </a:r>
            <a:r>
              <a:rPr kumimoji="0" lang="en-GB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	</a:t>
            </a:r>
            <a:r>
              <a:rPr kumimoji="0" lang="en-US" altLang="en-GB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”</a:t>
            </a:r>
            <a:r>
              <a:rPr kumimoji="0" lang="en-GB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		   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Geoff Petty</a:t>
            </a:r>
            <a:r>
              <a:rPr kumimoji="0" lang="en-GB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605" y="2560320"/>
            <a:ext cx="8229600" cy="391731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examination syllabus or by the awarding body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 考试大纲或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来自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授予机构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compass directions   指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引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方向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may point you in the right direction, but they don't tell you how to get there.可能会给你指出正确的方向，但不会告诉你如何到达那里。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5716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Objectives </a:t>
            </a:r>
            <a:r>
              <a:rPr kumimoji="0" lang="zh-CN" alt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目标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“</a:t>
            </a:r>
            <a:r>
              <a:rPr kumimoji="0" lang="en-GB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These are what the teacher intends students to learn and how they will do it”.</a:t>
            </a:r>
            <a:br>
              <a:rPr kumimoji="0" lang="en-GB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r>
              <a:rPr kumimoji="0" lang="en-US" altLang="en-GB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“</a:t>
            </a:r>
            <a:r>
              <a:rPr kumimoji="0" lang="en-GB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这些是老师想让学生学习的内容以及他们将如何去做。</a:t>
            </a:r>
            <a:r>
              <a:rPr kumimoji="0" lang="en-US" altLang="en-GB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11505" y="2565400"/>
            <a:ext cx="8229600" cy="391731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By the end of the lesson students will: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这节课结束时，学生们将会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：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know that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 knowledge: factual information, e.g. names, places, symbols, formulae, events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了解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...知识:事实信息，例如名称、地点、符号、公式、事件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develop / be able to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 skills: using knowledge, applying techniques, analysing information, etc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GB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发展/具备...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技能:运用知识，</a:t>
            </a:r>
            <a:r>
              <a:rPr kumimoji="0" lang="zh-CN" alt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使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用技术，分析信息等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94138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Objectives continued </a:t>
            </a:r>
            <a:r>
              <a:rPr kumimoji="0" lang="zh-CN" altLang="en-GB" sz="3200" b="0" i="0" u="none" strike="noStrike" kern="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j-cs"/>
              </a:rPr>
              <a:t>目标（续）</a:t>
            </a: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endParaRPr kumimoji="0" lang="en-GB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50403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understand how / why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understanding: concepts, reasons, effects, principles, processes, etc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</a:t>
            </a:r>
            <a:r>
              <a:rPr kumimoji="0" lang="en-GB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cs typeface="+mn-cs"/>
              </a:rPr>
              <a:t>知道如何/为什么...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理解：概念，原因，效果，原理，过程等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develop / be aware of</a:t>
            </a: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 attitudes and values: empathy, caring, sensitivity towards social issues, feelings, moral issues, etc.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</a:t>
            </a:r>
            <a:r>
              <a:rPr kumimoji="0" lang="en-GB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发展/意识到</a:t>
            </a:r>
            <a:r>
              <a:rPr lang="en-GB" altLang="en-US" sz="2800" noProof="0" dirty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…</a:t>
            </a:r>
            <a:r>
              <a:rPr lang="en-GB" altLang="en-US" sz="2000" noProof="0" dirty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态度和价值观: 同理心，关心，对社会问题的敏感性，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GB" altLang="en-US" sz="2000" noProof="0" dirty="0">
                <a:ln>
                  <a:noFill/>
                </a:ln>
                <a:uLnTx/>
                <a:uFillTx/>
                <a:latin typeface="Comic Sans MS" panose="030F0702030302020204" pitchFamily="66" charset="0"/>
                <a:sym typeface="+mn-ea"/>
              </a:rPr>
              <a:t>    感情，道德问题等。</a:t>
            </a:r>
            <a:endParaRPr lang="en-GB" altLang="en-US" sz="2800" noProof="0" dirty="0">
              <a:ln>
                <a:noFill/>
              </a:ln>
              <a:uLnTx/>
              <a:uFillTx/>
              <a:latin typeface="Comic Sans MS" panose="030F0702030302020204" pitchFamily="66" charset="0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84" name="Line 4"/>
          <p:cNvSpPr/>
          <p:nvPr/>
        </p:nvSpPr>
        <p:spPr>
          <a:xfrm flipV="1">
            <a:off x="1042988" y="1700213"/>
            <a:ext cx="1871662" cy="287337"/>
          </a:xfrm>
          <a:prstGeom prst="line">
            <a:avLst/>
          </a:prstGeom>
          <a:ln w="635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5" name="Line 5"/>
          <p:cNvSpPr/>
          <p:nvPr/>
        </p:nvSpPr>
        <p:spPr>
          <a:xfrm flipV="1">
            <a:off x="5292725" y="1700213"/>
            <a:ext cx="2447925" cy="288925"/>
          </a:xfrm>
          <a:prstGeom prst="line">
            <a:avLst/>
          </a:prstGeom>
          <a:ln w="635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cxnSp>
        <p:nvCxnSpPr>
          <p:cNvPr id="2" name="直接连接符 1"/>
          <p:cNvCxnSpPr/>
          <p:nvPr/>
        </p:nvCxnSpPr>
        <p:spPr>
          <a:xfrm flipV="1">
            <a:off x="943610" y="3069590"/>
            <a:ext cx="675640" cy="3162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3258185" y="3141345"/>
            <a:ext cx="593725" cy="2254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Planning </a:t>
            </a:r>
            <a:r>
              <a:rPr lang="zh-CN" altLang="en-US" sz="3600" dirty="0" smtClean="0">
                <a:ea typeface="宋体" panose="02010600030101010101" pitchFamily="2" charset="-122"/>
              </a:rPr>
              <a:t>教案</a:t>
            </a:r>
            <a:endParaRPr kumimoji="0" lang="zh-CN" altLang="en-GB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66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PAR Model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PAR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模型</a:t>
            </a:r>
            <a:endParaRPr kumimoji="0" lang="en-GB" altLang="en-US" sz="6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Present </a:t>
            </a:r>
            <a:r>
              <a:rPr kumimoji="0" lang="zh-CN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呈现</a:t>
            </a:r>
            <a:endParaRPr kumimoji="0" lang="en-GB" altLang="en-US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Apply </a:t>
            </a:r>
            <a:r>
              <a:rPr kumimoji="0" lang="zh-CN" alt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应用</a:t>
            </a:r>
            <a:endParaRPr kumimoji="0" lang="en-GB" altLang="en-US" sz="5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GB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Review </a:t>
            </a:r>
            <a:r>
              <a:rPr lang="zh-CN" altLang="en-US" sz="3600" b="1" dirty="0" smtClean="0">
                <a:solidFill>
                  <a:srgbClr val="33CC33"/>
                </a:solidFill>
                <a:latin typeface="Gill Sans MT" panose="020B0502020104020203" pitchFamily="34" charset="0"/>
                <a:ea typeface="宋体" panose="02010600030101010101" pitchFamily="2" charset="-122"/>
              </a:rPr>
              <a:t>复习</a:t>
            </a:r>
            <a:endParaRPr kumimoji="0" lang="zh-CN" altLang="en-GB" sz="3600" b="1" i="0" u="none" strike="noStrike" kern="0" cap="none" spc="0" normalizeH="0" baseline="0" noProof="0" dirty="0">
              <a:ln>
                <a:noFill/>
              </a:ln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Lesson </a:t>
            </a:r>
            <a:r>
              <a:rPr kumimoji="0" lang="en-GB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Planning </a:t>
            </a:r>
            <a:r>
              <a:rPr lang="zh-CN" altLang="en-US" sz="4000" dirty="0" smtClean="0">
                <a:ea typeface="宋体" panose="02010600030101010101" pitchFamily="2" charset="-122"/>
              </a:rPr>
              <a:t>教案</a:t>
            </a:r>
            <a:r>
              <a:rPr kumimoji="0" lang="en-GB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763905" y="1600200"/>
            <a:ext cx="7923530" cy="51530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endParaRPr kumimoji="0" lang="en-GB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Designed for work in Colleges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为大学工作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而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设计</a:t>
            </a:r>
            <a:endParaRPr kumimoji="0" lang="en-GB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Directed towards vocational work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针对职业工作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Purpose - to assist lesson planning &amp; make lessons active, enjoyable, and effective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 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目的-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帮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助课程计划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并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使课程积极、愉快和有效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/>
            </a:pP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It represents only one type of lesson structure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它只</a:t>
            </a:r>
            <a:r>
              <a:rPr kumimoji="0" lang="zh-CN" alt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代表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一种课程结构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l"/>
              <a:defRPr/>
            </a:pPr>
            <a:endParaRPr kumimoji="0" lang="en-GB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15</TotalTime>
  <Words>996</Words>
  <Application>Microsoft Office PowerPoint</Application>
  <PresentationFormat>On-screen Show (4:3)</PresentationFormat>
  <Paragraphs>122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宋体</vt:lpstr>
      <vt:lpstr>Arial</vt:lpstr>
      <vt:lpstr>Berlin Sans FB</vt:lpstr>
      <vt:lpstr>Bradley Hand ITC</vt:lpstr>
      <vt:lpstr>Comic Sans MS</vt:lpstr>
      <vt:lpstr>Gill Sans MT</vt:lpstr>
      <vt:lpstr>Monotype Sorts</vt:lpstr>
      <vt:lpstr>Tahoma</vt:lpstr>
      <vt:lpstr>Wingdings</vt:lpstr>
      <vt:lpstr>Slit</vt:lpstr>
      <vt:lpstr>“To fail to plan, is to plan to fail.”没有计划，就意味着失败。  Alan Lakein   </vt:lpstr>
      <vt:lpstr>PowerPoint Presentation</vt:lpstr>
      <vt:lpstr>PowerPoint Presentation</vt:lpstr>
      <vt:lpstr>A scheme of work 工作计划 The sequence in which topics are to be taught  讲授主题的顺序      Reece and Walker                                                            Reece 和 Walker</vt:lpstr>
      <vt:lpstr>Aims 目的 “Aims or educational goals are clear and concise statements that describe what the teacher hopes to achieve”  “目的或教育目标是明确和简明的陈述，描述了教师希望达到的目标 ”      Geoff Petty </vt:lpstr>
      <vt:lpstr>Objectives 目标  “These are what the teacher intends students to learn and how they will do it”. “这些是老师想让学生学习的内容以及他们将如何去做。”</vt:lpstr>
      <vt:lpstr>Objectives continued 目标（续） </vt:lpstr>
      <vt:lpstr>Lesson Planning 教案</vt:lpstr>
      <vt:lpstr>Lesson Planning 教案 </vt:lpstr>
      <vt:lpstr>Lesson Planning 教案</vt:lpstr>
      <vt:lpstr>Lesson Planning 教案</vt:lpstr>
      <vt:lpstr>Lesson Planning 教案</vt:lpstr>
      <vt:lpstr>Lesson Planning 教案</vt:lpstr>
      <vt:lpstr>Lesson Planning 教案</vt:lpstr>
      <vt:lpstr>Lesson Structure and the PAR model  课程结构与PAR模式 Geoff Petty</vt:lpstr>
      <vt:lpstr>Present, Apply, Review 介绍，应用与回顾</vt:lpstr>
      <vt:lpstr>PowerPoint Presentation</vt:lpstr>
    </vt:vector>
  </TitlesOfParts>
  <Company>Cornwall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 Processes of Teaching and Learning</dc:title>
  <dc:creator>Cornwall College</dc:creator>
  <cp:lastModifiedBy>Jones, Phill</cp:lastModifiedBy>
  <cp:revision>83</cp:revision>
  <dcterms:created xsi:type="dcterms:W3CDTF">2007-09-29T11:33:00Z</dcterms:created>
  <dcterms:modified xsi:type="dcterms:W3CDTF">2020-06-10T08:29:42Z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